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229"/>
    <a:srgbClr val="66FFFF"/>
    <a:srgbClr val="252F4E"/>
    <a:srgbClr val="990033"/>
    <a:srgbClr val="0033CC"/>
    <a:srgbClr val="FF33CC"/>
    <a:srgbClr val="CCECFF"/>
    <a:srgbClr val="FFFF00"/>
    <a:srgbClr val="FFD204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8" autoAdjust="0"/>
    <p:restoredTop sz="94434" autoAdjust="0"/>
  </p:normalViewPr>
  <p:slideViewPr>
    <p:cSldViewPr>
      <p:cViewPr varScale="1">
        <p:scale>
          <a:sx n="84" d="100"/>
          <a:sy n="84" d="100"/>
        </p:scale>
        <p:origin x="302" y="67"/>
      </p:cViewPr>
      <p:guideLst>
        <p:guide pos="3840"/>
        <p:guide pos="7296"/>
        <p:guide pos="576"/>
        <p:guide orient="horz"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1_T&#252;siar_Yedek_17.09.2020\1_Ara&#351;t&#305;rmalar\3_G&#252;ndem_ara&#351;t&#305;rmalar&#305;\1_2022_g&#252;ndem_a&#231;&#305;klanan_anketler\T&#252;siar_2022_G&#252;ndem_anketi_A&#231;&#305;klamas&#305;\T&#220;RK&#304;YE%20CUMHUR%20BA&#350;KANLI&#286;I%20SE&#199;&#304;M%20ARA&#350;TIRMASI_07.10.2022.xlsx" TargetMode="External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hemeOverride" Target="../theme/themeOverride2.xml"/><Relationship Id="rId7" Type="http://schemas.openxmlformats.org/officeDocument/2006/relationships/image" Target="../media/image7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package" Target="../embeddings/Microsoft_Excel__al__ma_Sayfas_.xlsx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7.png"/><Relationship Id="rId3" Type="http://schemas.openxmlformats.org/officeDocument/2006/relationships/image" Target="../media/image9.gif"/><Relationship Id="rId7" Type="http://schemas.openxmlformats.org/officeDocument/2006/relationships/image" Target="../media/image12.jpg"/><Relationship Id="rId12" Type="http://schemas.openxmlformats.org/officeDocument/2006/relationships/image" Target="../media/image16.jpg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image" Target="../media/image6.jpg"/><Relationship Id="rId11" Type="http://schemas.openxmlformats.org/officeDocument/2006/relationships/image" Target="../media/image15.jpg"/><Relationship Id="rId5" Type="http://schemas.openxmlformats.org/officeDocument/2006/relationships/image" Target="../media/image11.jpg"/><Relationship Id="rId15" Type="http://schemas.openxmlformats.org/officeDocument/2006/relationships/oleObject" Target="file:///G:\1_T&#252;siar_Yedek_17.09.2020\1_Ara&#351;t&#305;rmalar\3_G&#252;ndem_ara&#351;t&#305;rmalar&#305;\1_2022_g&#252;ndem_a&#231;&#305;klanan_anketler\T&#252;siar_2022_G&#252;ndem_anketi_A&#231;&#305;klamas&#305;\T&#220;RK&#304;YE%20CUMHUR%20BA&#350;KANLI&#286;I%20SE&#199;&#304;M%20ARA&#350;TIRMASI_07.10.2022.xlsx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0.jp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324102709527083"/>
          <c:w val="1"/>
          <c:h val="0.70616129416577167"/>
        </c:manualLayout>
      </c:layout>
      <c:pie3DChart>
        <c:varyColors val="1"/>
        <c:ser>
          <c:idx val="0"/>
          <c:order val="0"/>
          <c:tx>
            <c:strRef>
              <c:f>'2023_CUMHURBAŞ-GÜNDEM-ANKETİ'!$A$48:$C$48</c:f>
              <c:strCache>
                <c:ptCount val="1"/>
                <c:pt idx="0">
                  <c:v>Size göre Millet ittifakının (CHP+İYİ PARTİ+SP+DP) ve HDP'nin önerdiği Parlementer sisteme tekrar geri dönülmeli mi ? Yoksa Cumhur ittifakının(Ak Parti+MHP+BBP) getirdiği Başkanlık sisteminemi devam etmeli mi?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0070C0">
                      <a:satMod val="103000"/>
                      <a:lumMod val="102000"/>
                      <a:tint val="94000"/>
                    </a:srgbClr>
                  </a:gs>
                  <a:gs pos="50000">
                    <a:srgbClr val="0070C0">
                      <a:satMod val="110000"/>
                      <a:lumMod val="100000"/>
                      <a:shade val="100000"/>
                    </a:srgbClr>
                  </a:gs>
                  <a:gs pos="100000">
                    <a:srgbClr val="0070C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8B-46A5-955B-5D10911A030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CB3E3A">
                      <a:satMod val="103000"/>
                      <a:lumMod val="102000"/>
                      <a:tint val="94000"/>
                    </a:srgbClr>
                  </a:gs>
                  <a:gs pos="50000">
                    <a:srgbClr val="CB3E3A">
                      <a:satMod val="110000"/>
                      <a:lumMod val="100000"/>
                      <a:shade val="100000"/>
                    </a:srgbClr>
                  </a:gs>
                  <a:gs pos="100000">
                    <a:srgbClr val="CB3E3A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8B-46A5-955B-5D10911A03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F8B-46A5-955B-5D10911A0306}"/>
              </c:ext>
            </c:extLst>
          </c:dPt>
          <c:dLbls>
            <c:dLbl>
              <c:idx val="0"/>
              <c:layout>
                <c:manualLayout>
                  <c:x val="-6.3333333333333339E-2"/>
                  <c:y val="-7.1913701745906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8B-46A5-955B-5D10911A0306}"/>
                </c:ext>
              </c:extLst>
            </c:dLbl>
            <c:dLbl>
              <c:idx val="1"/>
              <c:layout>
                <c:manualLayout>
                  <c:x val="3.3333333333333333E-2"/>
                  <c:y val="-8.9172990164923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8B-46A5-955B-5D10911A0306}"/>
                </c:ext>
              </c:extLst>
            </c:dLbl>
            <c:dLbl>
              <c:idx val="2"/>
              <c:layout>
                <c:manualLayout>
                  <c:x val="5.8333333333333334E-2"/>
                  <c:y val="0.109308826653777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8B-46A5-955B-5D10911A0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tx1">
                        <a:lumMod val="50000"/>
                      </a:schemeClr>
                    </a:solidFill>
                    <a:latin typeface="Swis721 BT" panose="020B0504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'2023_CUMHURBAŞ-GÜNDEM-ANKETİ'!$A$50:$A$52</c:f>
              <c:strCache>
                <c:ptCount val="3"/>
                <c:pt idx="0">
                  <c:v>Başkanlık Sistemi devam etmeli</c:v>
                </c:pt>
                <c:pt idx="1">
                  <c:v>Palementer sisteme geri dönülmelidir</c:v>
                </c:pt>
                <c:pt idx="2">
                  <c:v>Fikrim yok/Cevap Yok</c:v>
                </c:pt>
              </c:strCache>
            </c:strRef>
          </c:cat>
          <c:val>
            <c:numRef>
              <c:f>'2023_CUMHURBAŞ-GÜNDEM-ANKETİ'!$C$50:$C$52</c:f>
              <c:numCache>
                <c:formatCode>0.0</c:formatCode>
                <c:ptCount val="3"/>
                <c:pt idx="0">
                  <c:v>55.413208228076506</c:v>
                </c:pt>
                <c:pt idx="1">
                  <c:v>37.946589678816309</c:v>
                </c:pt>
                <c:pt idx="2">
                  <c:v>6.6402020931071819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8B-46A5-955B-5D10911A03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77B142"/>
      </a:solidFill>
    </a:ln>
    <a:effectLst/>
  </c:spPr>
  <c:txPr>
    <a:bodyPr/>
    <a:lstStyle/>
    <a:p>
      <a:pPr>
        <a:defRPr sz="1200">
          <a:latin typeface="Swis721 BT" panose="020B0504020202020204" pitchFamily="34" charset="0"/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622598805584085E-2"/>
          <c:y val="6.2509567163084506E-2"/>
          <c:w val="0.87899091993988943"/>
          <c:h val="0.76609609049416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'2023_CUMHURBAŞ-GÜNDEM-ANKETİ'!$A$60:$C$60</c:f>
              <c:strCache>
                <c:ptCount val="1"/>
                <c:pt idx="0">
                  <c:v>2023 yılı Haziran ayında yapılacak Cumhurbaşkanlığı seçimlerinde oyunuzu hangi ittifaka vereceksiniz 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7637-434D-A534-366810065AB9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7637-434D-A534-366810065AB9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637-434D-A534-366810065AB9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637-434D-A534-366810065AB9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8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637-434D-A534-366810065AB9}"/>
              </c:ext>
            </c:extLst>
          </c:dPt>
          <c:dLbls>
            <c:dLbl>
              <c:idx val="0"/>
              <c:layout>
                <c:manualLayout>
                  <c:x val="2.4224675719882842E-2"/>
                  <c:y val="-0.4177694026989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37-434D-A534-366810065AB9}"/>
                </c:ext>
              </c:extLst>
            </c:dLbl>
            <c:dLbl>
              <c:idx val="1"/>
              <c:layout>
                <c:manualLayout>
                  <c:x val="2.6644604207082812E-2"/>
                  <c:y val="-0.37240173077670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37-434D-A534-366810065AB9}"/>
                </c:ext>
              </c:extLst>
            </c:dLbl>
            <c:dLbl>
              <c:idx val="2"/>
              <c:layout>
                <c:manualLayout>
                  <c:x val="2.4215926813496141E-2"/>
                  <c:y val="-0.17026363448599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37-434D-A534-366810065AB9}"/>
                </c:ext>
              </c:extLst>
            </c:dLbl>
            <c:dLbl>
              <c:idx val="3"/>
              <c:layout>
                <c:manualLayout>
                  <c:x val="2.7481931606375291E-2"/>
                  <c:y val="-0.10494596634211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637-434D-A534-366810065AB9}"/>
                </c:ext>
              </c:extLst>
            </c:dLbl>
            <c:dLbl>
              <c:idx val="4"/>
              <c:layout>
                <c:manualLayout>
                  <c:x val="3.9058066111301214E-2"/>
                  <c:y val="-8.676820128586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637-434D-A534-366810065AB9}"/>
                </c:ext>
              </c:extLst>
            </c:dLbl>
            <c:dLbl>
              <c:idx val="5"/>
              <c:layout>
                <c:manualLayout>
                  <c:x val="3.5089866484080794E-2"/>
                  <c:y val="-8.4682874218251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637-434D-A534-366810065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BT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'2023_CUMHURBAŞ-GÜNDEM-ANKETİ'!$A$62:$A$67</c:f>
              <c:strCache>
                <c:ptCount val="6"/>
                <c:pt idx="0">
                  <c:v>CUMHUR İTTİFAKI ( AKP-MHP+BBP)</c:v>
                </c:pt>
                <c:pt idx="1">
                  <c:v>MİLLET İTTİFAKI ( CHP+İYİ P.+SP+DP.+DEVA P.+GELECEK P.)</c:v>
                </c:pt>
                <c:pt idx="2">
                  <c:v>EMEK VE ÖZGÜRLÜK İTTİFAKI (HDP+ TİP+ EMEP+ EHP + TÖP )</c:v>
                </c:pt>
                <c:pt idx="3">
                  <c:v>YENİDEN REFAH P.</c:v>
                </c:pt>
                <c:pt idx="4">
                  <c:v>Oy Kullanmayacağım,Hiç biri</c:v>
                </c:pt>
                <c:pt idx="5">
                  <c:v>DİĞER</c:v>
                </c:pt>
              </c:strCache>
            </c:strRef>
          </c:cat>
          <c:val>
            <c:numRef>
              <c:f>'2023_CUMHURBAŞ-GÜNDEM-ANKETİ'!$C$62:$C$67</c:f>
              <c:numCache>
                <c:formatCode>0.0</c:formatCode>
                <c:ptCount val="6"/>
                <c:pt idx="0">
                  <c:v>47.293395885961743</c:v>
                </c:pt>
                <c:pt idx="1">
                  <c:v>37.910501623962467</c:v>
                </c:pt>
                <c:pt idx="2">
                  <c:v>10.339227715626128</c:v>
                </c:pt>
                <c:pt idx="3">
                  <c:v>1.8585348249729339</c:v>
                </c:pt>
                <c:pt idx="4">
                  <c:v>1.3533020570191268</c:v>
                </c:pt>
                <c:pt idx="5">
                  <c:v>1.2450378924575964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37-434D-A534-366810065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443472"/>
        <c:axId val="336445040"/>
        <c:axId val="0"/>
      </c:bar3DChart>
      <c:catAx>
        <c:axId val="3364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wis721 BT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336445040"/>
        <c:crosses val="autoZero"/>
        <c:auto val="1"/>
        <c:lblAlgn val="ctr"/>
        <c:lblOffset val="100"/>
        <c:noMultiLvlLbl val="0"/>
      </c:catAx>
      <c:valAx>
        <c:axId val="336445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64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1300">
          <a:latin typeface="Swis721 BT" panose="020B050402020202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9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94382232563945E-2"/>
          <c:y val="4.568355506497157E-2"/>
          <c:w val="0.94861864232670146"/>
          <c:h val="0.73310241438147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'2023_CUMHURBAŞ-GÜNDEM-ANKETİ'!$A$81:$C$81</c:f>
              <c:strCache>
                <c:ptCount val="1"/>
                <c:pt idx="0">
                  <c:v>Bu Pazar Cumhurbaşkanlığı seçimleri yapılacak olsa oyunuzu hangi Partiye verirsiniz 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403A-49D6-B7FB-A74AE2F5AC66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403A-49D6-B7FB-A74AE2F5AC66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5-403A-49D6-B7FB-A74AE2F5AC66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403A-49D6-B7FB-A74AE2F5AC66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9-403A-49D6-B7FB-A74AE2F5AC66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03A-49D6-B7FB-A74AE2F5AC66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03A-49D6-B7FB-A74AE2F5AC66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03A-49D6-B7FB-A74AE2F5AC66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03A-49D6-B7FB-A74AE2F5AC66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3-403A-49D6-B7FB-A74AE2F5AC66}"/>
              </c:ext>
            </c:extLst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403A-49D6-B7FB-A74AE2F5AC66}"/>
              </c:ext>
            </c:extLst>
          </c:dPt>
          <c:dPt>
            <c:idx val="11"/>
            <c:invertIfNegative val="0"/>
            <c:bubble3D val="0"/>
            <c:spPr>
              <a:blipFill>
                <a:blip xmlns:r="http://schemas.openxmlformats.org/officeDocument/2006/relationships" r:embed="rId1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403A-49D6-B7FB-A74AE2F5AC66}"/>
              </c:ext>
            </c:extLst>
          </c:dPt>
          <c:dLbls>
            <c:dLbl>
              <c:idx val="0"/>
              <c:layout>
                <c:manualLayout>
                  <c:x val="1.8098578706685412E-2"/>
                  <c:y val="-0.37203029831263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3A-49D6-B7FB-A74AE2F5AC66}"/>
                </c:ext>
              </c:extLst>
            </c:dLbl>
            <c:dLbl>
              <c:idx val="1"/>
              <c:layout>
                <c:manualLayout>
                  <c:x val="2.1177239608461431E-2"/>
                  <c:y val="-0.2906618808001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3A-49D6-B7FB-A74AE2F5AC66}"/>
                </c:ext>
              </c:extLst>
            </c:dLbl>
            <c:dLbl>
              <c:idx val="2"/>
              <c:layout>
                <c:manualLayout>
                  <c:x val="2.0633728476248163E-2"/>
                  <c:y val="-0.19211881441649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3A-49D6-B7FB-A74AE2F5AC66}"/>
                </c:ext>
              </c:extLst>
            </c:dLbl>
            <c:dLbl>
              <c:idx val="3"/>
              <c:layout>
                <c:manualLayout>
                  <c:x val="2.356741467123118E-2"/>
                  <c:y val="-0.16122343390824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3A-49D6-B7FB-A74AE2F5AC66}"/>
                </c:ext>
              </c:extLst>
            </c:dLbl>
            <c:dLbl>
              <c:idx val="4"/>
              <c:layout>
                <c:manualLayout>
                  <c:x val="1.8098578706685412E-2"/>
                  <c:y val="-0.12949256852121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3A-49D6-B7FB-A74AE2F5AC66}"/>
                </c:ext>
              </c:extLst>
            </c:dLbl>
            <c:dLbl>
              <c:idx val="5"/>
              <c:layout>
                <c:manualLayout>
                  <c:x val="1.5408213045488837E-2"/>
                  <c:y val="-8.1323204793350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3A-49D6-B7FB-A74AE2F5AC66}"/>
                </c:ext>
              </c:extLst>
            </c:dLbl>
            <c:dLbl>
              <c:idx val="6"/>
              <c:layout>
                <c:manualLayout>
                  <c:x val="1.465845793022574E-2"/>
                  <c:y val="-8.049779426520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03A-49D6-B7FB-A74AE2F5AC66}"/>
                </c:ext>
              </c:extLst>
            </c:dLbl>
            <c:dLbl>
              <c:idx val="7"/>
              <c:layout>
                <c:manualLayout>
                  <c:x val="1.7476459901615199E-2"/>
                  <c:y val="-8.049779426520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03A-49D6-B7FB-A74AE2F5AC66}"/>
                </c:ext>
              </c:extLst>
            </c:dLbl>
            <c:dLbl>
              <c:idx val="8"/>
              <c:layout>
                <c:manualLayout>
                  <c:x val="2.5555443981991166E-2"/>
                  <c:y val="-8.360143584905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03A-49D6-B7FB-A74AE2F5AC66}"/>
                </c:ext>
              </c:extLst>
            </c:dLbl>
            <c:dLbl>
              <c:idx val="9"/>
              <c:layout>
                <c:manualLayout>
                  <c:x val="1.6238185706118308E-2"/>
                  <c:y val="-8.794519772992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03A-49D6-B7FB-A74AE2F5AC66}"/>
                </c:ext>
              </c:extLst>
            </c:dLbl>
            <c:dLbl>
              <c:idx val="10"/>
              <c:layout>
                <c:manualLayout>
                  <c:x val="1.5964253368944449E-2"/>
                  <c:y val="-8.525203418259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03A-49D6-B7FB-A74AE2F5AC66}"/>
                </c:ext>
              </c:extLst>
            </c:dLbl>
            <c:dLbl>
              <c:idx val="11"/>
              <c:layout>
                <c:manualLayout>
                  <c:x val="2.7985824001551259E-2"/>
                  <c:y val="-8.753048796105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403A-49D6-B7FB-A74AE2F5AC66}"/>
                </c:ext>
              </c:extLst>
            </c:dLbl>
            <c:dLbl>
              <c:idx val="12"/>
              <c:layout>
                <c:manualLayout>
                  <c:x val="2.6537002795494889E-2"/>
                  <c:y val="-8.291032714186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403A-49D6-B7FB-A74AE2F5A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d BT" panose="020B0602020204020303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'2023_CUMHURBAŞ-GÜNDEM-ANKETİ'!$A$83:$A$95</c:f>
              <c:strCache>
                <c:ptCount val="13"/>
                <c:pt idx="0">
                  <c:v>AK PARTİ</c:v>
                </c:pt>
                <c:pt idx="1">
                  <c:v>CHP</c:v>
                </c:pt>
                <c:pt idx="2">
                  <c:v>İYİ PARTİ</c:v>
                </c:pt>
                <c:pt idx="3">
                  <c:v>HDP</c:v>
                </c:pt>
                <c:pt idx="4">
                  <c:v>MHP</c:v>
                </c:pt>
                <c:pt idx="5">
                  <c:v>DEVA P.</c:v>
                </c:pt>
                <c:pt idx="6">
                  <c:v>Y.REFAH P.</c:v>
                </c:pt>
                <c:pt idx="7">
                  <c:v>GELECEK P.</c:v>
                </c:pt>
                <c:pt idx="8">
                  <c:v>ZAFER P.</c:v>
                </c:pt>
                <c:pt idx="9">
                  <c:v>SP</c:v>
                </c:pt>
                <c:pt idx="10">
                  <c:v>MEMLEKET P.</c:v>
                </c:pt>
                <c:pt idx="11">
                  <c:v>TİP</c:v>
                </c:pt>
                <c:pt idx="12">
                  <c:v>DİĞER</c:v>
                </c:pt>
              </c:strCache>
            </c:strRef>
          </c:cat>
          <c:val>
            <c:numRef>
              <c:f>'2023_CUMHURBAŞ-GÜNDEM-ANKETİ'!$C$83:$C$95</c:f>
              <c:numCache>
                <c:formatCode>0.00</c:formatCode>
                <c:ptCount val="13"/>
                <c:pt idx="0">
                  <c:v>36.304583182966439</c:v>
                </c:pt>
                <c:pt idx="1">
                  <c:v>24.088776614940453</c:v>
                </c:pt>
                <c:pt idx="2">
                  <c:v>11.133164922410682</c:v>
                </c:pt>
                <c:pt idx="3">
                  <c:v>10.104655359076146</c:v>
                </c:pt>
                <c:pt idx="4">
                  <c:v>7.0913027787802241</c:v>
                </c:pt>
                <c:pt idx="5">
                  <c:v>2.1652832912306028</c:v>
                </c:pt>
                <c:pt idx="6">
                  <c:v>1.8946228798267772</c:v>
                </c:pt>
                <c:pt idx="7">
                  <c:v>1.6961385781306388</c:v>
                </c:pt>
                <c:pt idx="8">
                  <c:v>1.1728617827499097</c:v>
                </c:pt>
                <c:pt idx="9">
                  <c:v>1.1367737278960663</c:v>
                </c:pt>
                <c:pt idx="10">
                  <c:v>0.99242150848069288</c:v>
                </c:pt>
                <c:pt idx="11">
                  <c:v>0.8661133164922411</c:v>
                </c:pt>
                <c:pt idx="12">
                  <c:v>1.3533020570191268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03A-49D6-B7FB-A74AE2F5A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00872"/>
        <c:axId val="418895776"/>
        <c:axId val="0"/>
      </c:bar3DChart>
      <c:catAx>
        <c:axId val="41890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418895776"/>
        <c:crosses val="autoZero"/>
        <c:auto val="1"/>
        <c:lblAlgn val="ctr"/>
        <c:lblOffset val="100"/>
        <c:noMultiLvlLbl val="0"/>
      </c:catAx>
      <c:valAx>
        <c:axId val="4188957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1890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rgbClr val="FFC000"/>
      </a:solidFill>
      <a:round/>
    </a:ln>
    <a:effectLst/>
  </c:spPr>
  <c:txPr>
    <a:bodyPr/>
    <a:lstStyle/>
    <a:p>
      <a:pPr>
        <a:defRPr sz="1200">
          <a:latin typeface="Futura Md BT" panose="020B0602020204020303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1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10.10.2022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3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44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8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24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66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60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8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00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30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288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10.10.2022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NUL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NUL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3.x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00600"/>
          </a:xfrm>
          <a:prstGeom prst="rect">
            <a:avLst/>
          </a:prstGeom>
        </p:spPr>
      </p:pic>
      <p:graphicFrame>
        <p:nvGraphicFramePr>
          <p:cNvPr id="8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30750"/>
              </p:ext>
            </p:extLst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5" imgW="8510016" imgH="6132576" progId="">
                  <p:embed/>
                </p:oleObj>
              </mc:Choice>
              <mc:Fallback>
                <p:oleObj name="CorelDRAW" r:id="rId5" imgW="8510016" imgH="6132576" progId="">
                  <p:embed/>
                  <p:pic>
                    <p:nvPicPr>
                      <p:cNvPr id="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lt Konu Başlığı 3"/>
          <p:cNvSpPr txBox="1">
            <a:spLocks/>
          </p:cNvSpPr>
          <p:nvPr/>
        </p:nvSpPr>
        <p:spPr>
          <a:xfrm>
            <a:off x="883920" y="1447800"/>
            <a:ext cx="96012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6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2023 Cumhurbaşkanlığı Seçimi</a:t>
            </a:r>
          </a:p>
          <a:p>
            <a:pPr>
              <a:lnSpc>
                <a:spcPct val="100000"/>
              </a:lnSpc>
            </a:pPr>
            <a:r>
              <a:rPr lang="tr-TR" sz="6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Son Durum Anketi</a:t>
            </a:r>
          </a:p>
        </p:txBody>
      </p:sp>
      <p:sp>
        <p:nvSpPr>
          <p:cNvPr id="13" name="Alt Konu Başlığı 3"/>
          <p:cNvSpPr txBox="1">
            <a:spLocks/>
          </p:cNvSpPr>
          <p:nvPr/>
        </p:nvSpPr>
        <p:spPr>
          <a:xfrm>
            <a:off x="2438400" y="582017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616449" y="1"/>
            <a:ext cx="3831746" cy="662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1307322" y="-741886"/>
            <a:ext cx="1719612" cy="4133088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11 Dikdörtgen"/>
          <p:cNvSpPr/>
          <p:nvPr/>
        </p:nvSpPr>
        <p:spPr>
          <a:xfrm>
            <a:off x="435864" y="3065544"/>
            <a:ext cx="406719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b="1" dirty="0" smtClean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TÜSİAR ARAŞTIRMA DANIŞMANLIK LTD.ŞTİ</a:t>
            </a:r>
            <a:r>
              <a:rPr lang="tr-TR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Türkiye Strateji </a:t>
            </a:r>
            <a:r>
              <a:rPr lang="tr-TR" sz="1500" b="1" dirty="0">
                <a:solidFill>
                  <a:schemeClr val="bg1"/>
                </a:solidFill>
                <a:latin typeface="Futura Md BT" panose="020B0602020204020303" pitchFamily="34" charset="0"/>
              </a:rPr>
              <a:t>Araştırma </a:t>
            </a:r>
            <a:r>
              <a:rPr lang="tr-TR" sz="1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Merkezi</a:t>
            </a:r>
            <a:endParaRPr lang="tr-TR" sz="15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61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3568"/>
              </p:ext>
            </p:extLst>
          </p:nvPr>
        </p:nvGraphicFramePr>
        <p:xfrm>
          <a:off x="1160629" y="634272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3" imgW="8510016" imgH="6132576" progId="">
                  <p:embed/>
                </p:oleObj>
              </mc:Choice>
              <mc:Fallback>
                <p:oleObj name="CorelDRAW" r:id="rId3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629" y="634272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11 Dikdörtgen"/>
          <p:cNvSpPr/>
          <p:nvPr/>
        </p:nvSpPr>
        <p:spPr>
          <a:xfrm>
            <a:off x="4604396" y="5638800"/>
            <a:ext cx="74603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Doğru sonuç</a:t>
            </a:r>
            <a:r>
              <a:rPr lang="tr-TR" sz="4500" b="1" dirty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 </a:t>
            </a:r>
            <a:r>
              <a:rPr lang="tr-TR" sz="4500" b="1" dirty="0" smtClean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Etkili Karar</a:t>
            </a:r>
          </a:p>
        </p:txBody>
      </p:sp>
      <p:sp>
        <p:nvSpPr>
          <p:cNvPr id="63" name="11 Dikdörtgen"/>
          <p:cNvSpPr/>
          <p:nvPr/>
        </p:nvSpPr>
        <p:spPr>
          <a:xfrm>
            <a:off x="414528" y="5638800"/>
            <a:ext cx="40671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Tel</a:t>
            </a:r>
            <a:r>
              <a:rPr lang="tr-TR" sz="2500" b="1" dirty="0">
                <a:solidFill>
                  <a:schemeClr val="bg1"/>
                </a:solidFill>
                <a:latin typeface="Futura Md BT" panose="020B0602020204020303" pitchFamily="34" charset="0"/>
              </a:rPr>
              <a:t>: </a:t>
            </a: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850 303 94 42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www.tusiar.com</a:t>
            </a:r>
            <a:endParaRPr lang="tr-TR" sz="25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64" name="11 Dikdörtgen"/>
          <p:cNvSpPr/>
          <p:nvPr/>
        </p:nvSpPr>
        <p:spPr>
          <a:xfrm>
            <a:off x="4704980" y="2438400"/>
            <a:ext cx="693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Futura Md BT" panose="020B0602020204020303" pitchFamily="34" charset="0"/>
              </a:rPr>
              <a:t>BU ARAŞTIRMA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Futura Md BT" panose="020B0602020204020303" pitchFamily="34" charset="0"/>
              </a:rPr>
              <a:t>TÜSİAR ARAŞTIRMA DANIŞMANLIK LTD.ŞİRKETİNİN ÖZKAYNAKLARI İLE YAPILMIŞTIR</a:t>
            </a:r>
            <a:endParaRPr lang="tr-TR" sz="2000" b="1" dirty="0">
              <a:solidFill>
                <a:srgbClr val="002060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676400" y="1676400"/>
            <a:ext cx="8991601" cy="2990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ARAŞTIRMANIN KİMLİĞİ</a:t>
            </a:r>
            <a:endParaRPr lang="tr-TR" sz="8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Object 226"/>
          <p:cNvGraphicFramePr>
            <a:graphicFrameLocks noChangeAspect="1"/>
          </p:cNvGraphicFramePr>
          <p:nvPr>
            <p:extLst/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lt Konu Başlığı 3"/>
          <p:cNvSpPr txBox="1">
            <a:spLocks/>
          </p:cNvSpPr>
          <p:nvPr/>
        </p:nvSpPr>
        <p:spPr>
          <a:xfrm>
            <a:off x="2438400" y="57912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Dikdörtgen"/>
          <p:cNvSpPr>
            <a:spLocks noChangeArrowheads="1"/>
          </p:cNvSpPr>
          <p:nvPr/>
        </p:nvSpPr>
        <p:spPr bwMode="auto">
          <a:xfrm>
            <a:off x="608913" y="519898"/>
            <a:ext cx="10985679" cy="4293483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rgbClr val="0070C0"/>
                </a:solidFill>
                <a:latin typeface="Square721 BT" panose="020B0504020202060204" pitchFamily="34" charset="0"/>
                <a:ea typeface="Times New Roman"/>
              </a:rPr>
              <a:t>► </a:t>
            </a:r>
            <a:r>
              <a:rPr lang="tr-TR" sz="1400" b="1" dirty="0" smtClean="0">
                <a:solidFill>
                  <a:srgbClr val="0070C0"/>
                </a:solidFill>
                <a:latin typeface="Square721 BT" panose="020B0504020202060204" pitchFamily="34" charset="0"/>
              </a:rPr>
              <a:t>2023 CUMHURBAŞKANLIĞI SEÇİMİ SON DURUM ANKETİ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tr-TR" sz="1400" b="1" dirty="0" smtClean="0">
              <a:solidFill>
                <a:srgbClr val="0070C0"/>
              </a:solidFill>
              <a:latin typeface="Square721 BT" panose="020B0504020202060204" pitchFamily="34" charset="0"/>
              <a:ea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dirty="0" smtClean="0">
                <a:latin typeface="Square721 BT" panose="020B0504020202060204" pitchFamily="34" charset="0"/>
              </a:rPr>
              <a:t>	Bu araştırma  </a:t>
            </a: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1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– 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3 Ekim 2022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dirty="0">
                <a:latin typeface="Square721 BT" panose="020B0504020202060204" pitchFamily="34" charset="0"/>
              </a:rPr>
              <a:t>tarihleri </a:t>
            </a:r>
            <a:r>
              <a:rPr lang="tr-TR" sz="1400" dirty="0" smtClean="0">
                <a:latin typeface="Square721 BT" panose="020B0504020202060204" pitchFamily="34" charset="0"/>
              </a:rPr>
              <a:t>arasında yapılmıştır.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	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2023 Cumhurbaşkanlığı Seçimi Son Durum Anketi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isimli araştırmamız Türkiye gündeminin 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tespit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edilmesi</a:t>
            </a:r>
            <a:r>
              <a:rPr lang="tr-TR" sz="1400" dirty="0">
                <a:latin typeface="Square721 BT" panose="020B0504020202060204" pitchFamily="34" charset="0"/>
              </a:rPr>
              <a:t> </a:t>
            </a:r>
            <a:r>
              <a:rPr lang="tr-TR" sz="1400" dirty="0" smtClean="0">
                <a:latin typeface="Square721 BT" panose="020B0504020202060204" pitchFamily="34" charset="0"/>
              </a:rPr>
              <a:t>amacıyla yapılmıştır. 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dirty="0">
                <a:latin typeface="Square721 BT" panose="020B0504020202060204" pitchFamily="34" charset="0"/>
              </a:rPr>
              <a:t>	 TÜİK örneklem verileri dikkate alınarak Türkiye’nin </a:t>
            </a:r>
            <a:r>
              <a:rPr lang="tr-TR" sz="1400" b="1" dirty="0">
                <a:latin typeface="Square721 BT" panose="020B0504020202060204" pitchFamily="34" charset="0"/>
              </a:rPr>
              <a:t>7 coğrafi bölgesinde, 42 ilde 18 yaş </a:t>
            </a:r>
            <a:r>
              <a:rPr lang="tr-TR" sz="1400" dirty="0">
                <a:latin typeface="Square721 BT" panose="020B0504020202060204" pitchFamily="34" charset="0"/>
              </a:rPr>
              <a:t>ve üstü seçmen nüfusunu temsil eden </a:t>
            </a:r>
            <a:r>
              <a:rPr lang="tr-TR" sz="1400" b="1" dirty="0" smtClean="0">
                <a:latin typeface="Square721 BT" panose="020B0504020202060204" pitchFamily="34" charset="0"/>
              </a:rPr>
              <a:t>2821 ’i </a:t>
            </a:r>
            <a:r>
              <a:rPr lang="tr-TR" sz="1400" b="1" dirty="0">
                <a:latin typeface="Square721 BT" panose="020B0504020202060204" pitchFamily="34" charset="0"/>
              </a:rPr>
              <a:t>Erkek</a:t>
            </a:r>
            <a:r>
              <a:rPr lang="tr-TR" sz="1400" dirty="0">
                <a:latin typeface="Square721 BT" panose="020B0504020202060204" pitchFamily="34" charset="0"/>
              </a:rPr>
              <a:t>, </a:t>
            </a:r>
            <a:r>
              <a:rPr lang="tr-TR" sz="1400" b="1" dirty="0" smtClean="0">
                <a:latin typeface="Square721 BT" panose="020B0504020202060204" pitchFamily="34" charset="0"/>
              </a:rPr>
              <a:t>2721’i  </a:t>
            </a:r>
            <a:r>
              <a:rPr lang="tr-TR" sz="1400" b="1" dirty="0">
                <a:latin typeface="Square721 BT" panose="020B0504020202060204" pitchFamily="34" charset="0"/>
              </a:rPr>
              <a:t>kadın </a:t>
            </a:r>
            <a:r>
              <a:rPr lang="tr-TR" sz="1400" dirty="0">
                <a:latin typeface="Square721 BT" panose="020B0504020202060204" pitchFamily="34" charset="0"/>
              </a:rPr>
              <a:t>olmak üzere toplam </a:t>
            </a:r>
            <a:r>
              <a:rPr lang="tr-TR" sz="1400" b="1" dirty="0" smtClean="0">
                <a:solidFill>
                  <a:srgbClr val="FF0000"/>
                </a:solidFill>
                <a:latin typeface="Square721 BT" panose="020B0504020202060204" pitchFamily="34" charset="0"/>
              </a:rPr>
              <a:t>5.542 </a:t>
            </a:r>
            <a:r>
              <a:rPr lang="tr-TR" sz="1400" b="1" dirty="0">
                <a:solidFill>
                  <a:srgbClr val="FF0000"/>
                </a:solidFill>
                <a:latin typeface="Square721 BT" panose="020B0504020202060204" pitchFamily="34" charset="0"/>
              </a:rPr>
              <a:t>denekle</a:t>
            </a:r>
            <a:r>
              <a:rPr lang="tr-TR" sz="1400" b="1" dirty="0">
                <a:latin typeface="Square721 BT" panose="020B0504020202060204" pitchFamily="34" charset="0"/>
              </a:rPr>
              <a:t>, </a:t>
            </a:r>
            <a:r>
              <a:rPr lang="tr-TR" sz="1400" b="1" dirty="0" smtClean="0">
                <a:latin typeface="Square721 BT" panose="020B0504020202060204" pitchFamily="34" charset="0"/>
              </a:rPr>
              <a:t>ÇATI(İnternet </a:t>
            </a:r>
            <a:r>
              <a:rPr lang="tr-TR" sz="1400" b="1" dirty="0">
                <a:latin typeface="Square721 BT" panose="020B0504020202060204" pitchFamily="34" charset="0"/>
              </a:rPr>
              <a:t>destekli telefonla görüşme</a:t>
            </a:r>
            <a:r>
              <a:rPr lang="tr-TR" sz="1400" b="1" dirty="0" smtClean="0">
                <a:latin typeface="Square721 BT" panose="020B0504020202060204" pitchFamily="34" charset="0"/>
              </a:rPr>
              <a:t>) </a:t>
            </a:r>
            <a:r>
              <a:rPr lang="tr-TR" sz="1400" dirty="0" smtClean="0">
                <a:latin typeface="Square721 BT" panose="020B0504020202060204" pitchFamily="34" charset="0"/>
              </a:rPr>
              <a:t>metoduyla yapılmıştır.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dirty="0" smtClean="0">
                <a:latin typeface="Square721 BT" panose="020B0504020202060204" pitchFamily="34" charset="0"/>
              </a:rPr>
              <a:t>	</a:t>
            </a:r>
            <a:r>
              <a:rPr lang="tr-TR" sz="1400" dirty="0">
                <a:latin typeface="Square721 BT" panose="020B0504020202060204" pitchFamily="34" charset="0"/>
              </a:rPr>
              <a:t>Örneklemin seçimi, basit tesadüfi anket </a:t>
            </a:r>
            <a:r>
              <a:rPr lang="tr-TR" sz="1400" dirty="0" smtClean="0">
                <a:latin typeface="Square721 BT" panose="020B0504020202060204" pitchFamily="34" charset="0"/>
              </a:rPr>
              <a:t>yöntemi </a:t>
            </a:r>
            <a:r>
              <a:rPr lang="tr-TR" sz="1400" dirty="0">
                <a:latin typeface="Square721 BT" panose="020B0504020202060204" pitchFamily="34" charset="0"/>
              </a:rPr>
              <a:t>ile gerçekleştirilmiş olup, görüşülecek deneklerin belirlenmesinde  cinsiyet , yaş ve eğitim  kotaları uygulanmıştır. Araştırma sonuçlarının  saha ve bilgisayar ortamında gerçekleştirilen kontrollerden sonra analizler ile elde edilen bulguların tutarlılığı </a:t>
            </a:r>
            <a:r>
              <a:rPr lang="tr-TR" sz="1400" dirty="0" smtClean="0">
                <a:latin typeface="Square721 BT" panose="020B0504020202060204" pitchFamily="34" charset="0"/>
              </a:rPr>
              <a:t>gözlemlenmiştir Araştırmanın </a:t>
            </a:r>
            <a:r>
              <a:rPr lang="tr-TR" sz="1400" dirty="0">
                <a:latin typeface="Square721 BT" panose="020B0504020202060204" pitchFamily="34" charset="0"/>
              </a:rPr>
              <a:t>güven aralığı </a:t>
            </a:r>
            <a:r>
              <a:rPr lang="tr-TR" sz="1400" dirty="0" smtClean="0">
                <a:latin typeface="Square721 BT" panose="020B0504020202060204" pitchFamily="34" charset="0"/>
              </a:rPr>
              <a:t>% 95 olup hata </a:t>
            </a:r>
            <a:r>
              <a:rPr lang="tr-TR" sz="1400" dirty="0">
                <a:latin typeface="Square721 BT" panose="020B0504020202060204" pitchFamily="34" charset="0"/>
              </a:rPr>
              <a:t>payı </a:t>
            </a:r>
            <a:r>
              <a:rPr lang="tr-TR" sz="1400" dirty="0" smtClean="0">
                <a:latin typeface="Square721 BT" panose="020B0504020202060204" pitchFamily="34" charset="0"/>
              </a:rPr>
              <a:t>(+ - ) </a:t>
            </a:r>
            <a:r>
              <a:rPr lang="tr-TR" sz="1400" dirty="0">
                <a:latin typeface="Square721 BT" panose="020B0504020202060204" pitchFamily="34" charset="0"/>
              </a:rPr>
              <a:t>% </a:t>
            </a:r>
            <a:r>
              <a:rPr lang="tr-TR" sz="1400" dirty="0" smtClean="0">
                <a:latin typeface="Square721 BT" panose="020B0504020202060204" pitchFamily="34" charset="0"/>
              </a:rPr>
              <a:t>3 dür.</a:t>
            </a:r>
            <a:endParaRPr lang="tr-TR" sz="1400" dirty="0">
              <a:latin typeface="Square721 BT" panose="020B050402020206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b="1" dirty="0">
                <a:latin typeface="Square721 BT" panose="020B0504020202060204" pitchFamily="34" charset="0"/>
              </a:rPr>
              <a:t>	</a:t>
            </a:r>
            <a:r>
              <a:rPr lang="tr-TR" sz="1400" b="1" dirty="0" err="1" smtClean="0">
                <a:latin typeface="Square721 BT" panose="020B0504020202060204" pitchFamily="34" charset="0"/>
              </a:rPr>
              <a:t>Tüsiar</a:t>
            </a:r>
            <a:r>
              <a:rPr lang="tr-TR" sz="1400" b="1" dirty="0" smtClean="0">
                <a:latin typeface="Square721 BT" panose="020B0504020202060204" pitchFamily="34" charset="0"/>
              </a:rPr>
              <a:t> Araştırma Danışmanlık </a:t>
            </a:r>
            <a:r>
              <a:rPr lang="tr-TR" sz="1400" b="1" dirty="0" err="1" smtClean="0">
                <a:latin typeface="Square721 BT" panose="020B0504020202060204" pitchFamily="34" charset="0"/>
              </a:rPr>
              <a:t>Ltd.Şti</a:t>
            </a:r>
            <a:r>
              <a:rPr lang="tr-TR" sz="1400" b="1" dirty="0" smtClean="0">
                <a:latin typeface="Square721 BT" panose="020B0504020202060204" pitchFamily="34" charset="0"/>
              </a:rPr>
              <a:t> </a:t>
            </a:r>
            <a:r>
              <a:rPr lang="tr-TR" sz="1400" b="1" dirty="0" err="1" smtClean="0">
                <a:latin typeface="Square721 BT" panose="020B0504020202060204" pitchFamily="34" charset="0"/>
              </a:rPr>
              <a:t>Özkaynakları</a:t>
            </a:r>
            <a:r>
              <a:rPr lang="tr-TR" sz="1400" b="1" dirty="0" smtClean="0">
                <a:latin typeface="Square721 BT" panose="020B0504020202060204" pitchFamily="34" charset="0"/>
              </a:rPr>
              <a:t> ile yapılan bu çalışmayı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quare721 BT" panose="020B0504020202060204" pitchFamily="34" charset="0"/>
              </a:rPr>
              <a:t>kamuoyu ile paylaşıyoruz.</a:t>
            </a:r>
            <a:endParaRPr lang="tr-TR" sz="1400" b="1" dirty="0">
              <a:latin typeface="Square721 BT" panose="020B050402020206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-4293" y="5257800"/>
            <a:ext cx="12192000" cy="1600200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lt Konu Başlığı 3"/>
          <p:cNvSpPr txBox="1">
            <a:spLocks/>
          </p:cNvSpPr>
          <p:nvPr/>
        </p:nvSpPr>
        <p:spPr>
          <a:xfrm>
            <a:off x="2438400" y="59436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Object 226"/>
          <p:cNvGraphicFramePr>
            <a:graphicFrameLocks noChangeAspect="1"/>
          </p:cNvGraphicFramePr>
          <p:nvPr>
            <p:extLst/>
          </p:nvPr>
        </p:nvGraphicFramePr>
        <p:xfrm>
          <a:off x="608913" y="5327121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13" y="5327121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4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539898" y="2209800"/>
            <a:ext cx="8991601" cy="1447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BULGULAR</a:t>
            </a:r>
            <a:endParaRPr lang="tr-TR" sz="8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Object 226"/>
          <p:cNvGraphicFramePr>
            <a:graphicFrameLocks noChangeAspect="1"/>
          </p:cNvGraphicFramePr>
          <p:nvPr>
            <p:extLst/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lt Konu Başlığı 3"/>
          <p:cNvSpPr txBox="1">
            <a:spLocks/>
          </p:cNvSpPr>
          <p:nvPr/>
        </p:nvSpPr>
        <p:spPr>
          <a:xfrm>
            <a:off x="2438400" y="57912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3276600" y="762000"/>
          <a:ext cx="5486401" cy="4683584"/>
        </p:xfrm>
        <a:graphic>
          <a:graphicData uri="http://schemas.openxmlformats.org/drawingml/2006/table">
            <a:tbl>
              <a:tblPr/>
              <a:tblGrid>
                <a:gridCol w="4383316">
                  <a:extLst>
                    <a:ext uri="{9D8B030D-6E8A-4147-A177-3AD203B41FA5}">
                      <a16:colId xmlns:a16="http://schemas.microsoft.com/office/drawing/2014/main" val="179056311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4252298517"/>
                    </a:ext>
                  </a:extLst>
                </a:gridCol>
              </a:tblGrid>
              <a:tr h="224217">
                <a:tc gridSpan="2">
                  <a:txBody>
                    <a:bodyPr/>
                    <a:lstStyle/>
                    <a:p>
                      <a:pPr algn="ctr" fontAlgn="ctr"/>
                      <a:endParaRPr lang="tr-TR" sz="1300" b="1" i="0" u="none" strike="noStrike" dirty="0">
                        <a:solidFill>
                          <a:srgbClr val="FFFFFF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84" marR="6184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38370"/>
                  </a:ext>
                </a:extLst>
              </a:tr>
              <a:tr h="37644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4202" marR="6184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Yüzde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17551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Ekonomi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49,13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35571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İşsizlik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9,55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74071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Mülteci (Sığınmacı Sorunu)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5,36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73380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Eğitim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5,29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96949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Enflasyon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4,17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21155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Adalet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3,41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9671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Siyaset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3,09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65034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Özgürlük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3,05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62301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Sorun yok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2,65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95009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Ahlak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1,86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43543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Terör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1,59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36736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Demokrasi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1,57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37999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Güvenlik</a:t>
                      </a:r>
                    </a:p>
                  </a:txBody>
                  <a:tcPr marL="6184" marR="6184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1,57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93760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Diğer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4,35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57865"/>
                  </a:ext>
                </a:extLst>
              </a:tr>
              <a:tr h="247099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Fikrim Yok</a:t>
                      </a:r>
                    </a:p>
                  </a:txBody>
                  <a:tcPr marL="6184" marR="6184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3,37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56777"/>
                  </a:ext>
                </a:extLst>
              </a:tr>
              <a:tr h="376441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184" marR="74202" marT="618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184" marR="6184" marT="6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23298"/>
                  </a:ext>
                </a:extLst>
              </a:tr>
            </a:tbl>
          </a:graphicData>
        </a:graphic>
      </p:graphicFrame>
      <p:sp>
        <p:nvSpPr>
          <p:cNvPr id="16" name="14 Metin kutusu"/>
          <p:cNvSpPr txBox="1">
            <a:spLocks noChangeArrowheads="1"/>
          </p:cNvSpPr>
          <p:nvPr/>
        </p:nvSpPr>
        <p:spPr bwMode="auto">
          <a:xfrm>
            <a:off x="-4293" y="12430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Univers"/>
              </a:rPr>
              <a:t>Türkiye’nin En Önemli Sorunları Nelerdir?</a:t>
            </a:r>
            <a:endParaRPr lang="tr-TR" sz="2800" b="1" dirty="0">
              <a:solidFill>
                <a:srgbClr val="C00000"/>
              </a:solidFill>
              <a:latin typeface="Univer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-4293" y="5606222"/>
            <a:ext cx="12192000" cy="1251778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Object 226"/>
          <p:cNvGraphicFramePr>
            <a:graphicFrameLocks noChangeAspect="1"/>
          </p:cNvGraphicFramePr>
          <p:nvPr>
            <p:extLst/>
          </p:nvPr>
        </p:nvGraphicFramePr>
        <p:xfrm>
          <a:off x="914400" y="5754071"/>
          <a:ext cx="1555110" cy="10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4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54071"/>
                        <a:ext cx="1555110" cy="10666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01400" y="6287418"/>
            <a:ext cx="792480" cy="399288"/>
          </a:xfrm>
        </p:spPr>
        <p:txBody>
          <a:bodyPr/>
          <a:lstStyle/>
          <a:p>
            <a:fld id="{CA8D9AD5-F248-4919-864A-CFD76CC027D6}" type="slidenum">
              <a:rPr lang="tr-TR" sz="2000" b="1" smtClean="0">
                <a:latin typeface="Century Gothic" panose="020B0502020202020204" pitchFamily="34" charset="0"/>
              </a:rPr>
              <a:t>5</a:t>
            </a:fld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Alt Konu Başlığı 3"/>
          <p:cNvSpPr txBox="1">
            <a:spLocks/>
          </p:cNvSpPr>
          <p:nvPr/>
        </p:nvSpPr>
        <p:spPr>
          <a:xfrm>
            <a:off x="2286000" y="611612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5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4 Metin kutusu"/>
          <p:cNvSpPr txBox="1">
            <a:spLocks noChangeArrowheads="1"/>
          </p:cNvSpPr>
          <p:nvPr/>
        </p:nvSpPr>
        <p:spPr bwMode="auto">
          <a:xfrm>
            <a:off x="-49383" y="111625"/>
            <a:ext cx="12187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ctr"/>
            <a:r>
              <a:rPr lang="tr-TR" sz="2800" b="1" dirty="0" smtClean="0">
                <a:solidFill>
                  <a:srgbClr val="C00000"/>
                </a:solidFill>
                <a:latin typeface="Univers"/>
              </a:rPr>
              <a:t>Türkiye'nin </a:t>
            </a:r>
            <a:r>
              <a:rPr lang="tr-TR" sz="2800" b="1" dirty="0">
                <a:solidFill>
                  <a:srgbClr val="C00000"/>
                </a:solidFill>
                <a:latin typeface="Univers"/>
              </a:rPr>
              <a:t>Sorunlarını hangi lider çözer?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3225069" y="720633"/>
          <a:ext cx="5638801" cy="4830578"/>
        </p:xfrm>
        <a:graphic>
          <a:graphicData uri="http://schemas.openxmlformats.org/drawingml/2006/table">
            <a:tbl>
              <a:tblPr/>
              <a:tblGrid>
                <a:gridCol w="4505074">
                  <a:extLst>
                    <a:ext uri="{9D8B030D-6E8A-4147-A177-3AD203B41FA5}">
                      <a16:colId xmlns:a16="http://schemas.microsoft.com/office/drawing/2014/main" val="2228461019"/>
                    </a:ext>
                  </a:extLst>
                </a:gridCol>
                <a:gridCol w="1133727">
                  <a:extLst>
                    <a:ext uri="{9D8B030D-6E8A-4147-A177-3AD203B41FA5}">
                      <a16:colId xmlns:a16="http://schemas.microsoft.com/office/drawing/2014/main" val="3747735511"/>
                    </a:ext>
                  </a:extLst>
                </a:gridCol>
              </a:tblGrid>
              <a:tr h="336536">
                <a:tc gridSpan="2">
                  <a:txBody>
                    <a:bodyPr/>
                    <a:lstStyle/>
                    <a:p>
                      <a:pPr algn="ctr" fontAlgn="ctr"/>
                      <a:endParaRPr lang="tr-TR" sz="1300" b="1" i="0" u="none" strike="noStrike" dirty="0">
                        <a:solidFill>
                          <a:srgbClr val="FFFFFF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21" marR="5121" marT="512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3314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52" marR="5121" marT="512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Yüzde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08860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Recep Tayyip Erdoğan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28859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Kemal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Kılıçdaroğlu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17,5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18441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Meral Akşener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27482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Mansur Yavaş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2799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Selahattin Demirtaş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2433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Devlet Bahçeli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75080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Ali Babacan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9758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Ekrem İmamoğlu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43570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Muharrem İnce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31146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Ümit Özdağ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28564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Ahmet Davutoğlu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38245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Fatih Erbakan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4192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Doğu Perinçek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09974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Temel Karamollaoğlu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12115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Hiçbiri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99798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Kararsızım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08747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Diğer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24638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Fikrim Yok Cevap Yok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75420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6000" marR="18000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FFFFFF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5121" marR="5121" marT="5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91021"/>
                  </a:ext>
                </a:extLst>
              </a:tr>
              <a:tr h="2140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Bu Soru </a:t>
                      </a:r>
                      <a:r>
                        <a:rPr lang="tr-TR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Deneklere </a:t>
                      </a:r>
                      <a:r>
                        <a:rPr lang="tr-TR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Açık uçlu </a:t>
                      </a:r>
                      <a:r>
                        <a:rPr lang="tr-TR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Swis721 BT" panose="020B0504020202020204" pitchFamily="34" charset="0"/>
                          <a:cs typeface="Arial" panose="020B0604020202020204" pitchFamily="34" charset="0"/>
                        </a:rPr>
                        <a:t>olarak yöneltilmiştir.</a:t>
                      </a:r>
                    </a:p>
                  </a:txBody>
                  <a:tcPr marL="5121" marR="5121" marT="512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77902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-4293" y="5606222"/>
            <a:ext cx="12192000" cy="1251778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914400" y="5754071"/>
          <a:ext cx="1555110" cy="10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54071"/>
                        <a:ext cx="1555110" cy="10666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01400" y="6287418"/>
            <a:ext cx="792480" cy="399288"/>
          </a:xfrm>
        </p:spPr>
        <p:txBody>
          <a:bodyPr/>
          <a:lstStyle/>
          <a:p>
            <a:fld id="{CA8D9AD5-F248-4919-864A-CFD76CC027D6}" type="slidenum">
              <a:rPr lang="tr-TR" sz="2000" b="1" smtClean="0">
                <a:latin typeface="Century Gothic" panose="020B0502020202020204" pitchFamily="34" charset="0"/>
              </a:rPr>
              <a:t>6</a:t>
            </a:fld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Alt Konu Başlığı 3"/>
          <p:cNvSpPr txBox="1">
            <a:spLocks/>
          </p:cNvSpPr>
          <p:nvPr/>
        </p:nvSpPr>
        <p:spPr>
          <a:xfrm>
            <a:off x="2286000" y="611612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5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4 Metin kutusu"/>
          <p:cNvSpPr txBox="1">
            <a:spLocks noChangeArrowheads="1"/>
          </p:cNvSpPr>
          <p:nvPr/>
        </p:nvSpPr>
        <p:spPr bwMode="auto">
          <a:xfrm>
            <a:off x="-1" y="188148"/>
            <a:ext cx="1218770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2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tr-TR" sz="2500" b="1" dirty="0">
                <a:solidFill>
                  <a:srgbClr val="C00000"/>
                </a:solidFill>
                <a:latin typeface="Univers"/>
              </a:rPr>
              <a:t>Size göre Millet ittifakının (CHP+İYİ PARTİ+SP+DP) ve </a:t>
            </a:r>
            <a:r>
              <a:rPr lang="tr-TR" sz="2500" b="1" dirty="0" err="1">
                <a:solidFill>
                  <a:srgbClr val="C00000"/>
                </a:solidFill>
                <a:latin typeface="Univers"/>
              </a:rPr>
              <a:t>HDP'nin</a:t>
            </a:r>
            <a:r>
              <a:rPr lang="tr-TR" sz="2500" b="1" dirty="0">
                <a:solidFill>
                  <a:srgbClr val="C00000"/>
                </a:solidFill>
                <a:latin typeface="Univers"/>
              </a:rPr>
              <a:t> önerdiği </a:t>
            </a:r>
            <a:r>
              <a:rPr lang="tr-TR" sz="2500" b="1" dirty="0" smtClean="0">
                <a:solidFill>
                  <a:srgbClr val="C00000"/>
                </a:solidFill>
                <a:latin typeface="Univers"/>
              </a:rPr>
              <a:t>Parlamenter </a:t>
            </a:r>
            <a:r>
              <a:rPr lang="tr-TR" sz="2500" b="1" dirty="0">
                <a:solidFill>
                  <a:srgbClr val="C00000"/>
                </a:solidFill>
                <a:latin typeface="Univers"/>
              </a:rPr>
              <a:t>sisteme tekrar geri dönülmeli mi </a:t>
            </a:r>
            <a:r>
              <a:rPr lang="tr-TR" sz="2500" b="1" dirty="0" smtClean="0">
                <a:solidFill>
                  <a:srgbClr val="C00000"/>
                </a:solidFill>
                <a:latin typeface="Univers"/>
              </a:rPr>
              <a:t>?</a:t>
            </a:r>
            <a:endParaRPr lang="tr-TR" sz="2500" b="1" dirty="0">
              <a:solidFill>
                <a:srgbClr val="C00000"/>
              </a:solidFill>
              <a:latin typeface="Univers"/>
            </a:endParaRPr>
          </a:p>
        </p:txBody>
      </p:sp>
      <p:graphicFrame>
        <p:nvGraphicFramePr>
          <p:cNvPr id="8" name="1 Grafik"/>
          <p:cNvGraphicFramePr>
            <a:graphicFrameLocks/>
          </p:cNvGraphicFramePr>
          <p:nvPr>
            <p:extLst/>
          </p:nvPr>
        </p:nvGraphicFramePr>
        <p:xfrm>
          <a:off x="1714500" y="1106615"/>
          <a:ext cx="8763000" cy="441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-4293" y="5606222"/>
            <a:ext cx="12192000" cy="1251778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Object 226"/>
          <p:cNvGraphicFramePr>
            <a:graphicFrameLocks noChangeAspect="1"/>
          </p:cNvGraphicFramePr>
          <p:nvPr>
            <p:extLst/>
          </p:nvPr>
        </p:nvGraphicFramePr>
        <p:xfrm>
          <a:off x="914400" y="5754071"/>
          <a:ext cx="1555110" cy="10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orelDRAW" r:id="rId5" imgW="8510016" imgH="6132576" progId="">
                  <p:embed/>
                </p:oleObj>
              </mc:Choice>
              <mc:Fallback>
                <p:oleObj name="CorelDRAW" r:id="rId5" imgW="8510016" imgH="6132576" progId="">
                  <p:embed/>
                  <p:pic>
                    <p:nvPicPr>
                      <p:cNvPr id="14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54071"/>
                        <a:ext cx="1555110" cy="10666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01400" y="6287418"/>
            <a:ext cx="792480" cy="399288"/>
          </a:xfrm>
        </p:spPr>
        <p:txBody>
          <a:bodyPr/>
          <a:lstStyle/>
          <a:p>
            <a:fld id="{CA8D9AD5-F248-4919-864A-CFD76CC027D6}" type="slidenum">
              <a:rPr lang="tr-TR" sz="2000" b="1" smtClean="0">
                <a:latin typeface="Century Gothic" panose="020B0502020202020204" pitchFamily="34" charset="0"/>
              </a:rPr>
              <a:t>7</a:t>
            </a:fld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Alt Konu Başlığı 3"/>
          <p:cNvSpPr txBox="1">
            <a:spLocks/>
          </p:cNvSpPr>
          <p:nvPr/>
        </p:nvSpPr>
        <p:spPr>
          <a:xfrm>
            <a:off x="2286000" y="611612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5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838200" y="36417"/>
            <a:ext cx="10439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 sz="1560" b="1" i="0" u="none" strike="noStrike" kern="1200" baseline="0">
                <a:solidFill>
                  <a:srgbClr val="C0000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500" b="1" dirty="0">
                <a:latin typeface="Univers"/>
              </a:rPr>
              <a:t>Bu Pazar Cumhurbaşkanlığı seçimleri yapılacak olsa oyunuzu hangi ittifaka verirsiniz?</a:t>
            </a:r>
            <a:endParaRPr lang="tr-TR" sz="2500" dirty="0">
              <a:latin typeface="Univers"/>
            </a:endParaRPr>
          </a:p>
        </p:txBody>
      </p:sp>
      <p:graphicFrame>
        <p:nvGraphicFramePr>
          <p:cNvPr id="11" name="1 Grafik"/>
          <p:cNvGraphicFramePr>
            <a:graphicFrameLocks/>
          </p:cNvGraphicFramePr>
          <p:nvPr>
            <p:extLst/>
          </p:nvPr>
        </p:nvGraphicFramePr>
        <p:xfrm>
          <a:off x="990600" y="898191"/>
          <a:ext cx="10515600" cy="427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Dikdörtgen 13"/>
          <p:cNvSpPr/>
          <p:nvPr/>
        </p:nvSpPr>
        <p:spPr>
          <a:xfrm>
            <a:off x="-4293" y="5606222"/>
            <a:ext cx="12192000" cy="1251778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6" name="Object 226"/>
          <p:cNvGraphicFramePr>
            <a:graphicFrameLocks noChangeAspect="1"/>
          </p:cNvGraphicFramePr>
          <p:nvPr>
            <p:extLst/>
          </p:nvPr>
        </p:nvGraphicFramePr>
        <p:xfrm>
          <a:off x="914400" y="5754071"/>
          <a:ext cx="1555110" cy="10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orelDRAW" r:id="rId5" imgW="8510016" imgH="6132576" progId="">
                  <p:embed/>
                </p:oleObj>
              </mc:Choice>
              <mc:Fallback>
                <p:oleObj name="CorelDRAW" r:id="rId5" imgW="8510016" imgH="6132576" progId="">
                  <p:embed/>
                  <p:pic>
                    <p:nvPicPr>
                      <p:cNvPr id="16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54071"/>
                        <a:ext cx="1555110" cy="10666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01400" y="6287418"/>
            <a:ext cx="792480" cy="399288"/>
          </a:xfrm>
        </p:spPr>
        <p:txBody>
          <a:bodyPr/>
          <a:lstStyle/>
          <a:p>
            <a:fld id="{CA8D9AD5-F248-4919-864A-CFD76CC027D6}" type="slidenum">
              <a:rPr lang="tr-TR" sz="2000" b="1" smtClean="0">
                <a:latin typeface="Century Gothic" panose="020B0502020202020204" pitchFamily="34" charset="0"/>
              </a:rPr>
              <a:t>8</a:t>
            </a:fld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Alt Konu Başlığı 3"/>
          <p:cNvSpPr txBox="1">
            <a:spLocks/>
          </p:cNvSpPr>
          <p:nvPr/>
        </p:nvSpPr>
        <p:spPr>
          <a:xfrm>
            <a:off x="2286000" y="611612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5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500" b="1" dirty="0">
              <a:latin typeface="Century Gothic" panose="020B0502020202020204" pitchFamily="34" charset="0"/>
            </a:endParaRPr>
          </a:p>
        </p:txBody>
      </p:sp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1167384" y="5233215"/>
            <a:ext cx="1036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44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000" dirty="0" smtClean="0">
                <a:solidFill>
                  <a:srgbClr val="C00000"/>
                </a:solidFill>
              </a:rPr>
              <a:t>Kararsızlar orantısal olarak dağıtılmıştır.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838200" y="36417"/>
            <a:ext cx="10439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 sz="1560" b="1" i="0" u="none" strike="noStrike" kern="1200" baseline="0">
                <a:solidFill>
                  <a:srgbClr val="C0000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500" b="1" dirty="0">
                <a:latin typeface="Univers"/>
              </a:rPr>
              <a:t>Bu Pazar </a:t>
            </a:r>
            <a:r>
              <a:rPr lang="tr-TR" sz="2500" b="1" dirty="0" smtClean="0">
                <a:latin typeface="Univers"/>
              </a:rPr>
              <a:t>Genel Seçim olsa </a:t>
            </a:r>
            <a:r>
              <a:rPr lang="tr-TR" sz="2500" b="1" dirty="0">
                <a:latin typeface="Univers"/>
              </a:rPr>
              <a:t>oyunuzu hangi </a:t>
            </a:r>
            <a:r>
              <a:rPr lang="tr-TR" sz="2500" b="1" dirty="0" smtClean="0">
                <a:latin typeface="Univers"/>
              </a:rPr>
              <a:t>Partiye </a:t>
            </a:r>
            <a:r>
              <a:rPr lang="tr-TR" sz="2500" b="1" dirty="0">
                <a:latin typeface="Univers"/>
              </a:rPr>
              <a:t>verirsiniz?</a:t>
            </a:r>
            <a:endParaRPr lang="tr-TR" sz="2500" dirty="0">
              <a:latin typeface="Univers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4293" y="5606222"/>
            <a:ext cx="12192000" cy="1251778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6" name="Object 226"/>
          <p:cNvGraphicFramePr>
            <a:graphicFrameLocks noChangeAspect="1"/>
          </p:cNvGraphicFramePr>
          <p:nvPr>
            <p:extLst/>
          </p:nvPr>
        </p:nvGraphicFramePr>
        <p:xfrm>
          <a:off x="914400" y="5754071"/>
          <a:ext cx="1555110" cy="10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6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54071"/>
                        <a:ext cx="1555110" cy="10666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01400" y="6287418"/>
            <a:ext cx="792480" cy="399288"/>
          </a:xfrm>
        </p:spPr>
        <p:txBody>
          <a:bodyPr/>
          <a:lstStyle/>
          <a:p>
            <a:fld id="{CA8D9AD5-F248-4919-864A-CFD76CC027D6}" type="slidenum">
              <a:rPr lang="tr-TR" sz="2000" b="1" smtClean="0">
                <a:latin typeface="Century Gothic" panose="020B0502020202020204" pitchFamily="34" charset="0"/>
              </a:rPr>
              <a:t>9</a:t>
            </a:fld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Alt Konu Başlığı 3"/>
          <p:cNvSpPr txBox="1">
            <a:spLocks/>
          </p:cNvSpPr>
          <p:nvPr/>
        </p:nvSpPr>
        <p:spPr>
          <a:xfrm>
            <a:off x="2286000" y="611612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500" b="1" dirty="0" smtClean="0">
                <a:latin typeface="Century Gothic" panose="020B0502020202020204" pitchFamily="34" charset="0"/>
              </a:rPr>
              <a:t>Siyasi Gündem Araştırması - Ekim - 2022 - www.tusiar.com</a:t>
            </a:r>
            <a:endParaRPr lang="tr-TR" sz="2500" b="1" dirty="0">
              <a:latin typeface="Century Gothic" panose="020B0502020202020204" pitchFamily="34" charset="0"/>
            </a:endParaRPr>
          </a:p>
        </p:txBody>
      </p:sp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1167384" y="5233215"/>
            <a:ext cx="1036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44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000" dirty="0" smtClean="0">
                <a:solidFill>
                  <a:srgbClr val="C00000"/>
                </a:solidFill>
              </a:rPr>
              <a:t>Kararsızlar orantısal olarak dağıtılmıştır.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349911"/>
              </p:ext>
            </p:extLst>
          </p:nvPr>
        </p:nvGraphicFramePr>
        <p:xfrm>
          <a:off x="969894" y="622582"/>
          <a:ext cx="10396728" cy="448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70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B5336-6EAA-48CF-9D13-474FDE2931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6359</TotalTime>
  <Words>498</Words>
  <Application>Microsoft Office PowerPoint</Application>
  <PresentationFormat>Geniş ekran</PresentationFormat>
  <Paragraphs>152</Paragraphs>
  <Slides>10</Slides>
  <Notes>9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25" baseType="lpstr">
      <vt:lpstr>Arial</vt:lpstr>
      <vt:lpstr>Century Gothic</vt:lpstr>
      <vt:lpstr>Corbel</vt:lpstr>
      <vt:lpstr>Euphemia</vt:lpstr>
      <vt:lpstr>Freehand521 BT</vt:lpstr>
      <vt:lpstr>Futura Md BT</vt:lpstr>
      <vt:lpstr>HY엽서L</vt:lpstr>
      <vt:lpstr>Square721 BT</vt:lpstr>
      <vt:lpstr>Swis721 BT</vt:lpstr>
      <vt:lpstr>Tahoma</vt:lpstr>
      <vt:lpstr>Times New Roman</vt:lpstr>
      <vt:lpstr>Univers</vt:lpstr>
      <vt:lpstr>Wingdings</vt:lpstr>
      <vt:lpstr>Şeritli Tasarım Mavi 16x9</vt:lpstr>
      <vt:lpstr>CorelDRAW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Proje Planı</dc:title>
  <dc:creator>Mevlüt BADEM</dc:creator>
  <cp:lastModifiedBy>Mevlüt BADEM</cp:lastModifiedBy>
  <cp:revision>393</cp:revision>
  <cp:lastPrinted>2019-01-02T13:12:01Z</cp:lastPrinted>
  <dcterms:created xsi:type="dcterms:W3CDTF">2013-04-05T19:58:21Z</dcterms:created>
  <dcterms:modified xsi:type="dcterms:W3CDTF">2022-10-10T10:58:05Z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