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5" r:id="rId5"/>
    <p:sldId id="425" r:id="rId6"/>
    <p:sldId id="426" r:id="rId7"/>
    <p:sldId id="427" r:id="rId8"/>
    <p:sldId id="434" r:id="rId9"/>
    <p:sldId id="439" r:id="rId10"/>
    <p:sldId id="440" r:id="rId11"/>
    <p:sldId id="441" r:id="rId12"/>
    <p:sldId id="444" r:id="rId13"/>
    <p:sldId id="442" r:id="rId14"/>
    <p:sldId id="4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229"/>
    <a:srgbClr val="434142"/>
    <a:srgbClr val="FE0009"/>
    <a:srgbClr val="005AAF"/>
    <a:srgbClr val="934397"/>
    <a:srgbClr val="E5CBDB"/>
    <a:srgbClr val="0070A6"/>
    <a:srgbClr val="D13539"/>
    <a:srgbClr val="02594C"/>
    <a:srgbClr val="A92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434" autoAdjust="0"/>
  </p:normalViewPr>
  <p:slideViewPr>
    <p:cSldViewPr>
      <p:cViewPr varScale="1">
        <p:scale>
          <a:sx n="84" d="100"/>
          <a:sy n="84" d="100"/>
        </p:scale>
        <p:origin x="595" y="58"/>
      </p:cViewPr>
      <p:guideLst>
        <p:guide pos="3840"/>
        <p:guide pos="7296"/>
        <p:guide pos="576"/>
        <p:guide orient="horz" pos="36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0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al__ma_Sayfas_.xlsx"/></Relationships>
</file>

<file path=ppt/charts/_rels/char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microsoft.com/office/2011/relationships/chartColorStyle" Target="colors2.xml"/><Relationship Id="rId1" Type="http://schemas.microsoft.com/office/2011/relationships/chartStyle" Target="style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oleObject" Target="file:///G:\1_T&#252;siar_Yedek_17.09.2020\1_Ara&#351;t&#305;rmalar\3_G&#252;ndem_ara&#351;t&#305;rmalar&#305;\1_2022_g&#252;ndem_a&#231;&#305;klanan_anketler\T&#252;siar_Aral&#305;k_2022_G&#252;ndem_anketi_A&#231;&#305;klamas&#305;\T&#220;RK&#304;YE%20CUMHUR%20BA&#350;KANLI&#286;I%20SE&#199;&#304;M%20ARA&#350;TIRMASI_28.12.2022.xlsx" TargetMode="External"/><Relationship Id="rId4" Type="http://schemas.openxmlformats.org/officeDocument/2006/relationships/image" Target="../media/image5.jfif"/><Relationship Id="rId9" Type="http://schemas.openxmlformats.org/officeDocument/2006/relationships/image" Target="../media/image10.jfif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_T&#252;siar_Yedek_17.09.2020\1_Ara&#351;t&#305;rmalar\3_G&#252;ndem_ara&#351;t&#305;rmalar&#305;\1_2022_g&#252;ndem_a&#231;&#305;klanan_anketler\T&#252;siar_Aral&#305;k_2022_G&#252;ndem_anketi_A&#231;&#305;klamas&#305;\T&#220;RK&#304;YE%20CUMHUR%20BA&#350;KANLI&#286;I%20SE&#199;&#304;M%20ARA&#350;TIRMASI_28.12.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al__ma_Sayfas_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_T&#252;siar_Yedek_17.09.2020\1_Ara&#351;t&#305;rmalar\3_G&#252;ndem_ara&#351;t&#305;rmalar&#305;\1_2022_g&#252;ndem_a&#231;&#305;klanan_anketler\T&#252;siar_Aral&#305;k_2022_G&#252;ndem_anketi_A&#231;&#305;klamas&#305;\T&#220;RK&#304;YE%20CUMHUR%20BA&#350;KANLI&#286;I%20SE&#199;&#304;M%20ARA&#350;TIRMASI_28.12.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themeOverride" Target="../theme/themeOverride3.xml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microsoft.com/office/2011/relationships/chartColorStyle" Target="colors6.xml"/><Relationship Id="rId16" Type="http://schemas.openxmlformats.org/officeDocument/2006/relationships/package" Target="../embeddings/Microsoft_Excel__al__ma_Sayfas_2.xlsx"/><Relationship Id="rId1" Type="http://schemas.microsoft.com/office/2011/relationships/chartStyle" Target="style6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5" Type="http://schemas.openxmlformats.org/officeDocument/2006/relationships/image" Target="../media/image2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charts/_rels/chart7.xml.rels><?xml version="1.0" encoding="UTF-8" standalone="yes"?>
<Relationships xmlns="http://schemas.openxmlformats.org/package/2006/relationships"><Relationship Id="rId8" Type="http://schemas.openxmlformats.org/officeDocument/2006/relationships/oleObject" Target="file:///G:\1_T&#252;siar_Yedek_17.09.2020\1_Ara&#351;t&#305;rmalar\3_G&#252;ndem_ara&#351;t&#305;rmalar&#305;\1_2022_g&#252;ndem_a&#231;&#305;klanan_anketler\T&#252;siar_Aral&#305;k_2022_G&#252;ndem_anketi_A&#231;&#305;klamas&#305;\T&#220;RK&#304;YE%20CUMHUR%20BA&#350;KANLI&#286;I%20SE&#199;&#304;M%20ARA&#350;TIRMASI_28.12.2022.xlsx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microsoft.com/office/2011/relationships/chartColorStyle" Target="colors7.xml"/><Relationship Id="rId1" Type="http://schemas.microsoft.com/office/2011/relationships/chartStyle" Target="style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893957619627126E-2"/>
          <c:w val="1"/>
          <c:h val="0.92069569022095821"/>
        </c:manualLayout>
      </c:layout>
      <c:pie3DChart>
        <c:varyColors val="1"/>
        <c:ser>
          <c:idx val="0"/>
          <c:order val="0"/>
          <c:tx>
            <c:strRef>
              <c:f>'2023_CUMHURBAŞ-GÜNDEM-ANKETİ'!$A$9:$C$9</c:f>
              <c:strCache>
                <c:ptCount val="1"/>
                <c:pt idx="0">
                  <c:v>Size göre Türkiye'nin çözülmesi gereken en önemli sorunu nedir ?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FD7-452F-A3EC-53CED1C4389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FD7-452F-A3EC-53CED1C4389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FD7-452F-A3EC-53CED1C43899}"/>
              </c:ext>
            </c:extLst>
          </c:dPt>
          <c:dPt>
            <c:idx val="3"/>
            <c:bubble3D val="0"/>
            <c:spPr>
              <a:solidFill>
                <a:srgbClr val="66FF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FD7-452F-A3EC-53CED1C4389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FD7-452F-A3EC-53CED1C43899}"/>
              </c:ext>
            </c:extLst>
          </c:dPt>
          <c:dPt>
            <c:idx val="5"/>
            <c:bubble3D val="0"/>
            <c:spPr>
              <a:solidFill>
                <a:srgbClr val="E9522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FD7-452F-A3EC-53CED1C43899}"/>
              </c:ext>
            </c:extLst>
          </c:dPt>
          <c:dPt>
            <c:idx val="6"/>
            <c:bubble3D val="0"/>
            <c:spPr>
              <a:solidFill>
                <a:srgbClr val="0033C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FD7-452F-A3EC-53CED1C43899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FD7-452F-A3EC-53CED1C43899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FD7-452F-A3EC-53CED1C43899}"/>
              </c:ext>
            </c:extLst>
          </c:dPt>
          <c:dPt>
            <c:idx val="9"/>
            <c:bubble3D val="0"/>
            <c:spPr>
              <a:solidFill>
                <a:srgbClr val="CCEC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7FD7-452F-A3EC-53CED1C43899}"/>
              </c:ext>
            </c:extLst>
          </c:dPt>
          <c:dLbls>
            <c:dLbl>
              <c:idx val="0"/>
              <c:layout>
                <c:manualLayout>
                  <c:x val="-7.3333325634296523E-2"/>
                  <c:y val="-9.82716292549786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Swis721 BT" panose="020B0504020202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D7-452F-A3EC-53CED1C43899}"/>
                </c:ext>
              </c:extLst>
            </c:dLbl>
            <c:dLbl>
              <c:idx val="1"/>
              <c:layout>
                <c:manualLayout>
                  <c:x val="1.7333331513560899E-2"/>
                  <c:y val="-2.87814848481346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Swis721 BT" panose="020B0504020202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D7-452F-A3EC-53CED1C43899}"/>
                </c:ext>
              </c:extLst>
            </c:dLbl>
            <c:dLbl>
              <c:idx val="2"/>
              <c:layout>
                <c:manualLayout>
                  <c:x val="6.5333326474191447E-2"/>
                  <c:y val="-9.23157729364950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spc="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Swis721 BT" panose="020B0504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300" baseline="0" dirty="0" err="1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Mülteci,Sığınmacı</a:t>
                    </a:r>
                    <a:r>
                      <a:rPr lang="en-US" sz="13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; </a:t>
                    </a:r>
                    <a:fld id="{4437B3A1-6CE2-4C2C-8B62-B15EE810A4A1}" type="VALUE">
                      <a:rPr lang="en-US" sz="1300" baseline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pPr>
                        <a:defRPr sz="1300">
                          <a:solidFill>
                            <a:schemeClr val="tx1">
                              <a:lumMod val="50000"/>
                            </a:schemeClr>
                          </a:solidFill>
                        </a:defRPr>
                      </a:pPr>
                      <a:t>[DEĞER]</a:t>
                    </a:fld>
                    <a:endParaRPr lang="en-US" sz="1300" baseline="0" dirty="0" smtClean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Swis721 BT" panose="020B0504020202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D7-452F-A3EC-53CED1C43899}"/>
                </c:ext>
              </c:extLst>
            </c:dLbl>
            <c:dLbl>
              <c:idx val="3"/>
              <c:layout>
                <c:manualLayout>
                  <c:x val="5.7333327314086274E-2"/>
                  <c:y val="-0.151874336121330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Swis721 BT" panose="020B0504020202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D7-452F-A3EC-53CED1C43899}"/>
                </c:ext>
              </c:extLst>
            </c:dLbl>
            <c:dLbl>
              <c:idx val="4"/>
              <c:layout>
                <c:manualLayout>
                  <c:x val="7.5999992020998219E-2"/>
                  <c:y val="-2.97792815924177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Swis721 BT" panose="020B0504020202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D7-452F-A3EC-53CED1C43899}"/>
                </c:ext>
              </c:extLst>
            </c:dLbl>
            <c:dLbl>
              <c:idx val="5"/>
              <c:layout>
                <c:manualLayout>
                  <c:x val="9.9999989501313336E-2"/>
                  <c:y val="-1.7867568955450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Swis721 BT" panose="020B0504020202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FD7-452F-A3EC-53CED1C43899}"/>
                </c:ext>
              </c:extLst>
            </c:dLbl>
            <c:dLbl>
              <c:idx val="6"/>
              <c:layout>
                <c:manualLayout>
                  <c:x val="0.13333331933508449"/>
                  <c:y val="-1.48896407962089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Swis721 BT" panose="020B0504020202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FD7-452F-A3EC-53CED1C43899}"/>
                </c:ext>
              </c:extLst>
            </c:dLbl>
            <c:dLbl>
              <c:idx val="7"/>
              <c:layout>
                <c:manualLayout>
                  <c:x val="0.1479999844619439"/>
                  <c:y val="2.34242760266775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Swis721 BT" panose="020B0504020202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FD7-452F-A3EC-53CED1C43899}"/>
                </c:ext>
              </c:extLst>
            </c:dLbl>
            <c:dLbl>
              <c:idx val="8"/>
              <c:layout>
                <c:manualLayout>
                  <c:x val="5.0666661347332144E-2"/>
                  <c:y val="5.360270686635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Swis721 BT" panose="020B0504020202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FD7-452F-A3EC-53CED1C43899}"/>
                </c:ext>
              </c:extLst>
            </c:dLbl>
            <c:dLbl>
              <c:idx val="9"/>
              <c:layout>
                <c:manualLayout>
                  <c:x val="-3.1999996640420303E-2"/>
                  <c:y val="2.09287384136316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spc="0" baseline="0">
                      <a:solidFill>
                        <a:schemeClr val="tx1">
                          <a:lumMod val="50000"/>
                        </a:schemeClr>
                      </a:solidFill>
                      <a:latin typeface="Swis721 BT" panose="020B0504020202020204" pitchFamily="34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FD7-452F-A3EC-53CED1C43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spc="0" baseline="0">
                    <a:solidFill>
                      <a:schemeClr val="tx1">
                        <a:lumMod val="50000"/>
                      </a:schemeClr>
                    </a:solidFill>
                    <a:latin typeface="Swis721 BT" panose="020B0504020202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'2023_CUMHURBAŞ-GÜNDEM-ANKETİ'!$A$11:$A$20</c:f>
              <c:strCache>
                <c:ptCount val="10"/>
                <c:pt idx="0">
                  <c:v>Ekonomi</c:v>
                </c:pt>
                <c:pt idx="1">
                  <c:v>İşsizlik</c:v>
                </c:pt>
                <c:pt idx="2">
                  <c:v>Mülteci (Sığınmacı Sorunu)</c:v>
                </c:pt>
                <c:pt idx="3">
                  <c:v>Enflasyon</c:v>
                </c:pt>
                <c:pt idx="4">
                  <c:v>Eğitim</c:v>
                </c:pt>
                <c:pt idx="5">
                  <c:v>Adalet</c:v>
                </c:pt>
                <c:pt idx="6">
                  <c:v>Siyaset</c:v>
                </c:pt>
                <c:pt idx="7">
                  <c:v>Özgürlük</c:v>
                </c:pt>
                <c:pt idx="8">
                  <c:v>Terör</c:v>
                </c:pt>
                <c:pt idx="9">
                  <c:v>Diğer</c:v>
                </c:pt>
              </c:strCache>
            </c:strRef>
          </c:cat>
          <c:val>
            <c:numRef>
              <c:f>'2023_CUMHURBAŞ-GÜNDEM-ANKETİ'!$D$11:$D$20</c:f>
              <c:numCache>
                <c:formatCode>0.00</c:formatCode>
                <c:ptCount val="10"/>
                <c:pt idx="0">
                  <c:v>47.408050970170869</c:v>
                </c:pt>
                <c:pt idx="1">
                  <c:v>16.015059368664929</c:v>
                </c:pt>
                <c:pt idx="2">
                  <c:v>9.0066608746017955</c:v>
                </c:pt>
                <c:pt idx="3">
                  <c:v>5.0101361135244717</c:v>
                </c:pt>
                <c:pt idx="4">
                  <c:v>4.6626122212568779</c:v>
                </c:pt>
                <c:pt idx="5">
                  <c:v>3.6779611931653635</c:v>
                </c:pt>
                <c:pt idx="6">
                  <c:v>2.6933101650738487</c:v>
                </c:pt>
                <c:pt idx="7">
                  <c:v>3.1277150304083405</c:v>
                </c:pt>
                <c:pt idx="8">
                  <c:v>1.9982623805386621</c:v>
                </c:pt>
                <c:pt idx="9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FD7-452F-A3EC-53CED1C4389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>
          <a:latin typeface="Swis721 BT" panose="020B0504020202020204" pitchFamily="34" charset="0"/>
        </a:defRPr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867016622921988E-4"/>
          <c:y val="0.1252756764523878"/>
          <c:w val="0.9993613298337708"/>
          <c:h val="0.787205148611899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'2023_CUMHURBAŞ-GÜNDEM-ANKETİ'!$A$41:$C$41</c:f>
              <c:strCache>
                <c:ptCount val="1"/>
                <c:pt idx="0">
                  <c:v>Size göre Türkiye'nin Sorunlarını hangi lider çözer?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1-6B46-49FE-93A1-DB14A4656A1D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3-6B46-49FE-93A1-DB14A4656A1D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5-6B46-49FE-93A1-DB14A4656A1D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7-6B46-49FE-93A1-DB14A4656A1D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9-6B46-49FE-93A1-DB14A4656A1D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B-6B46-49FE-93A1-DB14A4656A1D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D-6B46-49FE-93A1-DB14A4656A1D}"/>
              </c:ext>
            </c:extLst>
          </c:dPt>
          <c:dLbls>
            <c:dLbl>
              <c:idx val="0"/>
              <c:layout>
                <c:manualLayout>
                  <c:x val="3.1032857003985614E-2"/>
                  <c:y val="-0.428368384566993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46-49FE-93A1-DB14A4656A1D}"/>
                </c:ext>
              </c:extLst>
            </c:dLbl>
            <c:dLbl>
              <c:idx val="1"/>
              <c:layout>
                <c:manualLayout>
                  <c:x val="3.1468965684844953E-2"/>
                  <c:y val="-0.2353488950917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46-49FE-93A1-DB14A4656A1D}"/>
                </c:ext>
              </c:extLst>
            </c:dLbl>
            <c:dLbl>
              <c:idx val="2"/>
              <c:layout>
                <c:manualLayout>
                  <c:x val="2.7946437250899136E-2"/>
                  <c:y val="-0.12300675821598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46-49FE-93A1-DB14A4656A1D}"/>
                </c:ext>
              </c:extLst>
            </c:dLbl>
            <c:dLbl>
              <c:idx val="3"/>
              <c:layout>
                <c:manualLayout>
                  <c:x val="2.7275566248663306E-2"/>
                  <c:y val="-0.1205548040724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46-49FE-93A1-DB14A4656A1D}"/>
                </c:ext>
              </c:extLst>
            </c:dLbl>
            <c:dLbl>
              <c:idx val="4"/>
              <c:layout>
                <c:manualLayout>
                  <c:x val="2.1773597744726352E-2"/>
                  <c:y val="-0.10167730170860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46-49FE-93A1-DB14A4656A1D}"/>
                </c:ext>
              </c:extLst>
            </c:dLbl>
            <c:dLbl>
              <c:idx val="5"/>
              <c:layout>
                <c:manualLayout>
                  <c:x val="1.7814717604743853E-2"/>
                  <c:y val="-0.10194095039256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46-49FE-93A1-DB14A4656A1D}"/>
                </c:ext>
              </c:extLst>
            </c:dLbl>
            <c:dLbl>
              <c:idx val="6"/>
              <c:layout>
                <c:manualLayout>
                  <c:x val="3.7407285894818704E-2"/>
                  <c:y val="-9.1078539082656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46-49FE-93A1-DB14A4656A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Swis721 BT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'2023_CUMHURBAŞ-GÜNDEM-ANKETİ'!$A$43:$A$49</c:f>
              <c:strCache>
                <c:ptCount val="7"/>
                <c:pt idx="0">
                  <c:v>Recep Tayyip Erdoğan</c:v>
                </c:pt>
                <c:pt idx="1">
                  <c:v>Kemal Kılıçdaroğlu</c:v>
                </c:pt>
                <c:pt idx="2">
                  <c:v>Meral Akşener</c:v>
                </c:pt>
                <c:pt idx="3">
                  <c:v>Mansur Yavaş</c:v>
                </c:pt>
                <c:pt idx="4">
                  <c:v>Ekrem İmamoğlu</c:v>
                </c:pt>
                <c:pt idx="5">
                  <c:v>Selahattin Demirtaş</c:v>
                </c:pt>
                <c:pt idx="6">
                  <c:v>Devlet Bahçeli</c:v>
                </c:pt>
              </c:strCache>
            </c:strRef>
          </c:cat>
          <c:val>
            <c:numRef>
              <c:f>'2023_CUMHURBAŞ-GÜNDEM-ANKETİ'!$C$43:$C$49</c:f>
              <c:numCache>
                <c:formatCode>0.00</c:formatCode>
                <c:ptCount val="7"/>
                <c:pt idx="0">
                  <c:v>39.096437880104254</c:v>
                </c:pt>
                <c:pt idx="1">
                  <c:v>18.042282073559225</c:v>
                </c:pt>
                <c:pt idx="2">
                  <c:v>5.8789458441934546</c:v>
                </c:pt>
                <c:pt idx="3">
                  <c:v>6.1106284390385168</c:v>
                </c:pt>
                <c:pt idx="4">
                  <c:v>2.5195482189400522</c:v>
                </c:pt>
                <c:pt idx="5">
                  <c:v>2.4905878945844195</c:v>
                </c:pt>
                <c:pt idx="6">
                  <c:v>2.4037069215175211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B46-49FE-93A1-DB14A4656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443472"/>
        <c:axId val="336445040"/>
        <c:axId val="0"/>
      </c:bar3DChart>
      <c:catAx>
        <c:axId val="33644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C00000"/>
                </a:solidFill>
                <a:latin typeface="Swis721 BT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r-TR"/>
          </a:p>
        </c:txPr>
        <c:crossAx val="336445040"/>
        <c:crosses val="autoZero"/>
        <c:auto val="1"/>
        <c:lblAlgn val="ctr"/>
        <c:lblOffset val="100"/>
        <c:noMultiLvlLbl val="0"/>
      </c:catAx>
      <c:valAx>
        <c:axId val="33644504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3644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>
          <a:latin typeface="Swis721 BT" panose="020B050402020202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r-TR"/>
    </a:p>
  </c:txPr>
  <c:externalData r:id="rId10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240177182904346"/>
          <c:y val="0.1850189065349882"/>
          <c:w val="0.87899091993988943"/>
          <c:h val="0.455901630253964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'2023_CUMHURBAŞ-GÜNDEM-ANKETİ'!$A$41:$C$41</c:f>
              <c:strCache>
                <c:ptCount val="1"/>
                <c:pt idx="0">
                  <c:v>Size göre Türkiye'nin Sorunlarını hangi lider çözer?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8.3022014398436046E-3"/>
                  <c:y val="-0.11022044088176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85-4342-B621-CFBAE64300E5}"/>
                </c:ext>
              </c:extLst>
            </c:dLbl>
            <c:dLbl>
              <c:idx val="1"/>
              <c:layout>
                <c:manualLayout>
                  <c:x val="1.0377751799804507E-2"/>
                  <c:y val="-8.350033400133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85-4342-B621-CFBAE64300E5}"/>
                </c:ext>
              </c:extLst>
            </c:dLbl>
            <c:dLbl>
              <c:idx val="2"/>
              <c:layout>
                <c:manualLayout>
                  <c:x val="1.8679953239648071E-2"/>
                  <c:y val="-8.3500334001336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85-4342-B621-CFBAE64300E5}"/>
                </c:ext>
              </c:extLst>
            </c:dLbl>
            <c:dLbl>
              <c:idx val="3"/>
              <c:layout>
                <c:manualLayout>
                  <c:x val="1.8679953239648033E-2"/>
                  <c:y val="-8.016032064128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85-4342-B621-CFBAE64300E5}"/>
                </c:ext>
              </c:extLst>
            </c:dLbl>
            <c:dLbl>
              <c:idx val="4"/>
              <c:layout>
                <c:manualLayout>
                  <c:x val="2.0755503599609013E-2"/>
                  <c:y val="-7.0140280561122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85-4342-B621-CFBAE64300E5}"/>
                </c:ext>
              </c:extLst>
            </c:dLbl>
            <c:dLbl>
              <c:idx val="5"/>
              <c:layout>
                <c:manualLayout>
                  <c:x val="1.867995323964811E-2"/>
                  <c:y val="-7.0140280561122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85-4342-B621-CFBAE64300E5}"/>
                </c:ext>
              </c:extLst>
            </c:dLbl>
            <c:dLbl>
              <c:idx val="6"/>
              <c:layout>
                <c:manualLayout>
                  <c:x val="1.4528852519726309E-2"/>
                  <c:y val="-7.3480293921175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85-4342-B621-CFBAE64300E5}"/>
                </c:ext>
              </c:extLst>
            </c:dLbl>
            <c:dLbl>
              <c:idx val="7"/>
              <c:layout>
                <c:manualLayout>
                  <c:x val="1.4528852519726156E-2"/>
                  <c:y val="-0.23714094856379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85-4342-B621-CFBAE64300E5}"/>
                </c:ext>
              </c:extLst>
            </c:dLbl>
            <c:dLbl>
              <c:idx val="8"/>
              <c:layout>
                <c:manualLayout>
                  <c:x val="1.867995323964811E-2"/>
                  <c:y val="-0.20040080160320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85-4342-B621-CFBAE64300E5}"/>
                </c:ext>
              </c:extLst>
            </c:dLbl>
            <c:dLbl>
              <c:idx val="9"/>
              <c:layout>
                <c:manualLayout>
                  <c:x val="1.0377751799804507E-2"/>
                  <c:y val="-7.6820307281229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85-4342-B621-CFBAE64300E5}"/>
                </c:ext>
              </c:extLst>
            </c:dLbl>
            <c:dLbl>
              <c:idx val="10"/>
              <c:layout>
                <c:manualLayout>
                  <c:x val="8.3022014398436046E-3"/>
                  <c:y val="-0.13694054776219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85-4342-B621-CFBAE6430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wis721 BT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'2023_CUMHURBAŞ-GÜNDEM-ANKETİ'!$A$50:$A$60</c:f>
              <c:strCache>
                <c:ptCount val="11"/>
                <c:pt idx="0">
                  <c:v>Ali Babacan</c:v>
                </c:pt>
                <c:pt idx="1">
                  <c:v>Muharrem İnce</c:v>
                </c:pt>
                <c:pt idx="2">
                  <c:v>Ümit Özdağ</c:v>
                </c:pt>
                <c:pt idx="3">
                  <c:v>Ahmet Davutoğlu</c:v>
                </c:pt>
                <c:pt idx="4">
                  <c:v>Fatih Erbakan</c:v>
                </c:pt>
                <c:pt idx="5">
                  <c:v>Doğu Perinçek</c:v>
                </c:pt>
                <c:pt idx="6">
                  <c:v>Temel Karamollaoğlu</c:v>
                </c:pt>
                <c:pt idx="7">
                  <c:v>Hiçbiri</c:v>
                </c:pt>
                <c:pt idx="8">
                  <c:v>Kararsızım</c:v>
                </c:pt>
                <c:pt idx="9">
                  <c:v>Diğer</c:v>
                </c:pt>
                <c:pt idx="10">
                  <c:v>Fikrim yok Cevap yok</c:v>
                </c:pt>
              </c:strCache>
            </c:strRef>
          </c:cat>
          <c:val>
            <c:numRef>
              <c:f>'2023_CUMHURBAŞ-GÜNDEM-ANKETİ'!$C$50:$C$60</c:f>
              <c:numCache>
                <c:formatCode>0.00</c:formatCode>
                <c:ptCount val="11"/>
                <c:pt idx="0">
                  <c:v>1.476976542137272</c:v>
                </c:pt>
                <c:pt idx="1">
                  <c:v>1.3900955690703736</c:v>
                </c:pt>
                <c:pt idx="2">
                  <c:v>1.0715320011584131</c:v>
                </c:pt>
                <c:pt idx="3">
                  <c:v>1.1294526498696786</c:v>
                </c:pt>
                <c:pt idx="4">
                  <c:v>1.1873732985809442</c:v>
                </c:pt>
                <c:pt idx="5">
                  <c:v>0.95569070373588183</c:v>
                </c:pt>
                <c:pt idx="6">
                  <c:v>0.95569070373588183</c:v>
                </c:pt>
                <c:pt idx="7">
                  <c:v>6.4002316825948453</c:v>
                </c:pt>
                <c:pt idx="8">
                  <c:v>5.0680567622357371</c:v>
                </c:pt>
                <c:pt idx="9">
                  <c:v>0.72400810889081957</c:v>
                </c:pt>
                <c:pt idx="10">
                  <c:v>3.0987547060527079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185-4342-B621-CFBAE6430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443472"/>
        <c:axId val="336445040"/>
        <c:axId val="0"/>
      </c:bar3DChart>
      <c:catAx>
        <c:axId val="33644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wis721 BT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r-TR"/>
          </a:p>
        </c:txPr>
        <c:crossAx val="336445040"/>
        <c:crosses val="autoZero"/>
        <c:auto val="1"/>
        <c:lblAlgn val="ctr"/>
        <c:lblOffset val="100"/>
        <c:noMultiLvlLbl val="0"/>
      </c:catAx>
      <c:valAx>
        <c:axId val="33644504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3644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Swis721 BT" panose="020B050402020202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60579775420917E-2"/>
          <c:y val="9.9540682414698156E-2"/>
          <c:w val="0.95813876685121968"/>
          <c:h val="0.83020831022882702"/>
        </c:manualLayout>
      </c:layout>
      <c:pie3DChart>
        <c:varyColors val="1"/>
        <c:ser>
          <c:idx val="0"/>
          <c:order val="0"/>
          <c:tx>
            <c:strRef>
              <c:f>'2023_CUMHURBAŞ-GÜNDEM-ANKETİ'!$A$88:$C$88</c:f>
              <c:strCache>
                <c:ptCount val="1"/>
                <c:pt idx="0">
                  <c:v>Size göre Türkiye de bir muhalefet boşluğu var mı ?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384-4FFA-AB2C-7B831CEE375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384-4FFA-AB2C-7B831CEE375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384-4FFA-AB2C-7B831CEE3759}"/>
              </c:ext>
            </c:extLst>
          </c:dPt>
          <c:dLbls>
            <c:dLbl>
              <c:idx val="0"/>
              <c:layout>
                <c:manualLayout>
                  <c:x val="-3.9636493609030578E-2"/>
                  <c:y val="-4.608284479923805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spc="0" baseline="0">
                        <a:solidFill>
                          <a:srgbClr val="002060"/>
                        </a:solidFill>
                        <a:latin typeface="Univers"/>
                        <a:ea typeface="+mn-ea"/>
                        <a:cs typeface="+mn-cs"/>
                      </a:defRPr>
                    </a:pPr>
                    <a:fld id="{2D92355A-A679-4977-AECD-08E662A86EBF}" type="CATEGORYNAME">
                      <a:rPr lang="da-DK" sz="1500" b="0" i="0" smtClean="0">
                        <a:solidFill>
                          <a:srgbClr val="002060"/>
                        </a:solidFill>
                      </a:rPr>
                      <a:pPr>
                        <a:defRPr b="0">
                          <a:solidFill>
                            <a:srgbClr val="002060"/>
                          </a:solidFill>
                        </a:defRPr>
                      </a:pPr>
                      <a:t>[KATEGORİ ADI]</a:t>
                    </a:fld>
                    <a:r>
                      <a:rPr lang="da-DK" sz="1500" b="0" i="0" baseline="0" dirty="0" smtClean="0">
                        <a:solidFill>
                          <a:srgbClr val="002060"/>
                        </a:solidFill>
                      </a:rPr>
                      <a:t>; </a:t>
                    </a:r>
                  </a:p>
                  <a:p>
                    <a:pPr>
                      <a:defRPr b="0">
                        <a:solidFill>
                          <a:srgbClr val="002060"/>
                        </a:solidFill>
                      </a:defRPr>
                    </a:pPr>
                    <a:fld id="{B504B9E3-3724-4CBB-8464-E9A059EE273C}" type="VALUE">
                      <a:rPr lang="da-DK" sz="1500" b="1" i="0" baseline="0" smtClean="0">
                        <a:solidFill>
                          <a:srgbClr val="FF0000"/>
                        </a:solidFill>
                      </a:rPr>
                      <a:pPr>
                        <a:defRPr b="0">
                          <a:solidFill>
                            <a:srgbClr val="002060"/>
                          </a:solidFill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spc="0" baseline="0">
                      <a:solidFill>
                        <a:srgbClr val="002060"/>
                      </a:solidFill>
                      <a:latin typeface="Univers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58677421419884"/>
                      <c:h val="0.177130934697071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84-4FFA-AB2C-7B831CEE3759}"/>
                </c:ext>
              </c:extLst>
            </c:dLbl>
            <c:dLbl>
              <c:idx val="1"/>
              <c:layout>
                <c:manualLayout>
                  <c:x val="5.4878048780487805E-2"/>
                  <c:y val="-5.472349159192188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spc="0" baseline="0">
                        <a:solidFill>
                          <a:srgbClr val="002060"/>
                        </a:solidFill>
                        <a:latin typeface="Univers"/>
                        <a:ea typeface="+mn-ea"/>
                        <a:cs typeface="+mn-cs"/>
                      </a:defRPr>
                    </a:pPr>
                    <a:fld id="{3E7DF739-35E9-4A7D-8758-FC0311FFEF73}" type="CATEGORYNAME">
                      <a:rPr lang="en-US" sz="1500" b="0" i="0">
                        <a:solidFill>
                          <a:srgbClr val="002060"/>
                        </a:solidFill>
                      </a:rPr>
                      <a:pPr>
                        <a:defRPr b="0">
                          <a:solidFill>
                            <a:srgbClr val="002060"/>
                          </a:solidFill>
                        </a:defRPr>
                      </a:pPr>
                      <a:t>[KATEGORİ ADI]</a:t>
                    </a:fld>
                    <a:r>
                      <a:rPr lang="en-US" sz="1500" b="0" i="0" baseline="0" dirty="0">
                        <a:solidFill>
                          <a:srgbClr val="002060"/>
                        </a:solidFill>
                      </a:rPr>
                      <a:t>; </a:t>
                    </a:r>
                    <a:endParaRPr lang="en-US" sz="1500" b="0" i="0" baseline="0" dirty="0" smtClean="0">
                      <a:solidFill>
                        <a:srgbClr val="002060"/>
                      </a:solidFill>
                    </a:endParaRPr>
                  </a:p>
                  <a:p>
                    <a:pPr>
                      <a:defRPr b="0">
                        <a:solidFill>
                          <a:srgbClr val="002060"/>
                        </a:solidFill>
                      </a:defRPr>
                    </a:pPr>
                    <a:fld id="{74FD9AB4-6B4A-4684-911C-F1BB2BC3CD4C}" type="VALUE">
                      <a:rPr lang="en-US" sz="1500" b="1" i="0" baseline="0" smtClean="0">
                        <a:solidFill>
                          <a:srgbClr val="FF0000"/>
                        </a:solidFill>
                      </a:rPr>
                      <a:pPr>
                        <a:defRPr b="0">
                          <a:solidFill>
                            <a:srgbClr val="002060"/>
                          </a:solidFill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spc="0" baseline="0">
                      <a:solidFill>
                        <a:srgbClr val="002060"/>
                      </a:solidFill>
                      <a:latin typeface="Univers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54742547425479"/>
                      <c:h val="0.157689734547392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84-4FFA-AB2C-7B831CEE3759}"/>
                </c:ext>
              </c:extLst>
            </c:dLbl>
            <c:dLbl>
              <c:idx val="2"/>
              <c:layout>
                <c:manualLayout>
                  <c:x val="6.0298102981029812E-2"/>
                  <c:y val="3.973454739253194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spc="0" baseline="0">
                        <a:solidFill>
                          <a:srgbClr val="002060"/>
                        </a:solidFill>
                        <a:latin typeface="Univers"/>
                        <a:ea typeface="+mn-ea"/>
                        <a:cs typeface="+mn-cs"/>
                      </a:defRPr>
                    </a:pPr>
                    <a:fld id="{5C760238-C510-4E84-9AA8-6FB744CE4894}" type="CATEGORYNAME">
                      <a:rPr lang="en-US" sz="1500" b="0" i="0">
                        <a:solidFill>
                          <a:srgbClr val="002060"/>
                        </a:solidFill>
                      </a:rPr>
                      <a:pPr>
                        <a:defRPr b="0">
                          <a:solidFill>
                            <a:srgbClr val="002060"/>
                          </a:solidFill>
                        </a:defRPr>
                      </a:pPr>
                      <a:t>[KATEGORİ ADI]</a:t>
                    </a:fld>
                    <a:r>
                      <a:rPr lang="en-US" sz="1500" b="0" i="0" baseline="0" dirty="0">
                        <a:solidFill>
                          <a:srgbClr val="002060"/>
                        </a:solidFill>
                      </a:rPr>
                      <a:t>; </a:t>
                    </a:r>
                    <a:endParaRPr lang="en-US" sz="1500" b="0" i="0" baseline="0" dirty="0" smtClean="0">
                      <a:solidFill>
                        <a:srgbClr val="002060"/>
                      </a:solidFill>
                    </a:endParaRPr>
                  </a:p>
                  <a:p>
                    <a:pPr>
                      <a:defRPr b="0">
                        <a:solidFill>
                          <a:srgbClr val="002060"/>
                        </a:solidFill>
                      </a:defRPr>
                    </a:pPr>
                    <a:fld id="{1D943ED3-1CF0-4487-A713-1C0CFD22DE00}" type="VALUE">
                      <a:rPr lang="en-US" sz="1500" b="1" i="0" baseline="0" smtClean="0">
                        <a:solidFill>
                          <a:srgbClr val="FF0000"/>
                        </a:solidFill>
                      </a:rPr>
                      <a:pPr>
                        <a:defRPr b="0">
                          <a:solidFill>
                            <a:srgbClr val="002060"/>
                          </a:solidFill>
                        </a:defRPr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spc="0" baseline="0">
                      <a:solidFill>
                        <a:srgbClr val="002060"/>
                      </a:solidFill>
                      <a:latin typeface="Univers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8428184281844"/>
                      <c:h val="0.157689734547392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384-4FFA-AB2C-7B831CEE3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spc="0" baseline="0">
                    <a:solidFill>
                      <a:srgbClr val="002060"/>
                    </a:solidFill>
                    <a:latin typeface="Univers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'2023_CUMHURBAŞ-GÜNDEM-ANKETİ'!$A$90:$A$92</c:f>
              <c:strCache>
                <c:ptCount val="3"/>
                <c:pt idx="0">
                  <c:v>Evet Muhalefet Boşluğu var</c:v>
                </c:pt>
                <c:pt idx="1">
                  <c:v>Hayır Muhalefet Boşluğu yok</c:v>
                </c:pt>
                <c:pt idx="2">
                  <c:v>Fikrim yok/Cevap Yok</c:v>
                </c:pt>
              </c:strCache>
            </c:strRef>
          </c:cat>
          <c:val>
            <c:numRef>
              <c:f>'2023_CUMHURBAŞ-GÜNDEM-ANKETİ'!$C$90:$C$92</c:f>
              <c:numCache>
                <c:formatCode>0.00</c:formatCode>
                <c:ptCount val="3"/>
                <c:pt idx="0">
                  <c:v>57.428323197219811</c:v>
                </c:pt>
                <c:pt idx="1">
                  <c:v>31.885317115551693</c:v>
                </c:pt>
                <c:pt idx="2">
                  <c:v>10.686359687228498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84-4FFA-AB2C-7B831CEE375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 sz="1500">
          <a:latin typeface="Univers"/>
        </a:defRPr>
      </a:pPr>
      <a:endParaRPr lang="tr-T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905073034933023E-2"/>
          <c:y val="6.4714416639355038E-2"/>
          <c:w val="0.9689416657283243"/>
          <c:h val="0.90774290977773664"/>
        </c:manualLayout>
      </c:layout>
      <c:pie3DChart>
        <c:varyColors val="1"/>
        <c:ser>
          <c:idx val="0"/>
          <c:order val="0"/>
          <c:tx>
            <c:strRef>
              <c:f>'2023_CUMHURBAŞ-GÜNDEM-ANKETİ'!$A$99:$C$99</c:f>
              <c:strCache>
                <c:ptCount val="1"/>
                <c:pt idx="0">
                  <c:v>Size göre Millet ittifakı (CHP+İYİ PARTİ+SP+DP) 6'lı masanının henüz adaylarını açıklamamış olmaları Millet ittifakından beklentileri ne yönde etkiliyor?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915-4F2E-AF53-91733B6BC84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915-4F2E-AF53-91733B6BC84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915-4F2E-AF53-91733B6BC84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spc="0" baseline="0">
                        <a:solidFill>
                          <a:srgbClr val="002060"/>
                        </a:solidFill>
                        <a:latin typeface="Univers"/>
                        <a:ea typeface="+mn-ea"/>
                        <a:cs typeface="+mn-cs"/>
                      </a:defRPr>
                    </a:pPr>
                    <a:fld id="{6B541D62-88E8-4275-BC6D-4ADCEC97E35A}" type="CATEGORYNAME">
                      <a:rPr lang="en-US" sz="1500" b="0"/>
                      <a:pPr>
                        <a:defRPr sz="1500" b="0"/>
                      </a:pPr>
                      <a:t>[KATEGORİ ADI]</a:t>
                    </a:fld>
                    <a:r>
                      <a:rPr lang="en-US" sz="1500" b="0" baseline="0" dirty="0"/>
                      <a:t>; </a:t>
                    </a:r>
                    <a:endParaRPr lang="en-US" sz="1500" b="0" baseline="0" dirty="0" smtClean="0"/>
                  </a:p>
                  <a:p>
                    <a:pPr>
                      <a:defRPr sz="1500" b="0"/>
                    </a:pPr>
                    <a:fld id="{986EFFEB-6361-4605-BCB8-51ED0AF6930D}" type="VALUE">
                      <a:rPr lang="en-US" sz="1500" b="1" baseline="0" smtClean="0">
                        <a:solidFill>
                          <a:srgbClr val="C00000"/>
                        </a:solidFill>
                      </a:rPr>
                      <a:pPr>
                        <a:defRPr sz="1500" b="0"/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spc="0" baseline="0">
                      <a:solidFill>
                        <a:srgbClr val="002060"/>
                      </a:solidFill>
                      <a:latin typeface="Univers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15-4F2E-AF53-91733B6BC84C}"/>
                </c:ext>
              </c:extLst>
            </c:dLbl>
            <c:dLbl>
              <c:idx val="1"/>
              <c:layout>
                <c:manualLayout>
                  <c:x val="3.3333333333333243E-2"/>
                  <c:y val="-1.797951750714228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spc="0" baseline="0">
                        <a:solidFill>
                          <a:srgbClr val="002060"/>
                        </a:solidFill>
                        <a:latin typeface="Univers"/>
                        <a:ea typeface="+mn-ea"/>
                        <a:cs typeface="+mn-cs"/>
                      </a:defRPr>
                    </a:pPr>
                    <a:fld id="{5C7DB230-C12C-45B1-8A61-4BCA97C9221D}" type="CATEGORYNAME">
                      <a:rPr lang="en-US" sz="1500" b="0"/>
                      <a:pPr>
                        <a:defRPr sz="1500" b="0"/>
                      </a:pPr>
                      <a:t>[KATEGORİ ADI]</a:t>
                    </a:fld>
                    <a:r>
                      <a:rPr lang="en-US" sz="1500" b="0" baseline="0" dirty="0"/>
                      <a:t>; </a:t>
                    </a:r>
                    <a:endParaRPr lang="en-US" sz="1500" b="0" baseline="0" dirty="0" smtClean="0"/>
                  </a:p>
                  <a:p>
                    <a:pPr>
                      <a:defRPr sz="1500" b="0"/>
                    </a:pPr>
                    <a:fld id="{7BE756A7-E9EE-4B83-A272-55790EF7D50A}" type="VALUE">
                      <a:rPr lang="en-US" sz="1500" b="1" baseline="0" smtClean="0">
                        <a:solidFill>
                          <a:srgbClr val="C00000"/>
                        </a:solidFill>
                      </a:rPr>
                      <a:pPr>
                        <a:defRPr sz="1500" b="0"/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spc="0" baseline="0">
                      <a:solidFill>
                        <a:srgbClr val="002060"/>
                      </a:solidFill>
                      <a:latin typeface="Univers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915-4F2E-AF53-91733B6BC84C}"/>
                </c:ext>
              </c:extLst>
            </c:dLbl>
            <c:dLbl>
              <c:idx val="2"/>
              <c:layout>
                <c:manualLayout>
                  <c:x val="6.2674336299558431E-2"/>
                  <c:y val="1.797951750714214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spc="0" baseline="0">
                        <a:solidFill>
                          <a:srgbClr val="002060"/>
                        </a:solidFill>
                        <a:latin typeface="Univers"/>
                        <a:ea typeface="+mn-ea"/>
                        <a:cs typeface="+mn-cs"/>
                      </a:defRPr>
                    </a:pPr>
                    <a:r>
                      <a:rPr lang="en-US" sz="1500" b="0" baseline="0" dirty="0" err="1" smtClean="0"/>
                      <a:t>Fikrim</a:t>
                    </a:r>
                    <a:r>
                      <a:rPr lang="en-US" sz="1500" b="0" baseline="0" dirty="0" smtClean="0"/>
                      <a:t> yok; </a:t>
                    </a:r>
                  </a:p>
                  <a:p>
                    <a:pPr>
                      <a:defRPr sz="1500" b="0"/>
                    </a:pPr>
                    <a:fld id="{53CBD50E-8E0E-4B79-993F-364AF75C56E2}" type="VALUE">
                      <a:rPr lang="en-US" sz="1500" b="1" baseline="0" smtClean="0">
                        <a:solidFill>
                          <a:srgbClr val="C00000"/>
                        </a:solidFill>
                      </a:rPr>
                      <a:pPr>
                        <a:defRPr sz="1500" b="0"/>
                      </a:pPr>
                      <a:t>[DEĞER]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spc="0" baseline="0">
                      <a:solidFill>
                        <a:srgbClr val="002060"/>
                      </a:solidFill>
                      <a:latin typeface="Univers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00143723212716"/>
                      <c:h val="0.143234056385592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915-4F2E-AF53-91733B6BC8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spc="0" baseline="0">
                    <a:solidFill>
                      <a:srgbClr val="002060"/>
                    </a:solidFill>
                    <a:latin typeface="Univers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'2023_CUMHURBAŞ-GÜNDEM-ANKETİ'!$A$101:$A$103</c:f>
              <c:strCache>
                <c:ptCount val="3"/>
                <c:pt idx="0">
                  <c:v>Olumsuz yönde etkiliyor</c:v>
                </c:pt>
                <c:pt idx="1">
                  <c:v>Olumlu yönde etkiliyor</c:v>
                </c:pt>
                <c:pt idx="2">
                  <c:v>Fikrim yok/Cevap Yok</c:v>
                </c:pt>
              </c:strCache>
            </c:strRef>
          </c:cat>
          <c:val>
            <c:numRef>
              <c:f>'2023_CUMHURBAŞ-GÜNDEM-ANKETİ'!$C$101:$C$103</c:f>
              <c:numCache>
                <c:formatCode>0.00</c:formatCode>
                <c:ptCount val="3"/>
                <c:pt idx="0">
                  <c:v>65.015928178395598</c:v>
                </c:pt>
                <c:pt idx="1">
                  <c:v>24.326672458731537</c:v>
                </c:pt>
                <c:pt idx="2">
                  <c:v>10.657399362872864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15-4F2E-AF53-91733B6BC84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 sz="1300">
          <a:solidFill>
            <a:srgbClr val="002060"/>
          </a:solidFill>
          <a:latin typeface="Univers"/>
        </a:defRPr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254499437570303E-2"/>
          <c:y val="1.9772872128072997E-2"/>
          <c:w val="0.98018138357705287"/>
          <c:h val="0.835059220269832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'2023_CUMHURBAŞ-GÜNDEM-ANKETİ'!$A$179:$C$179</c:f>
              <c:strCache>
                <c:ptCount val="1"/>
                <c:pt idx="0">
                  <c:v>Bu Pazar Cumhurbaşkanlığı seçimleri yapılacak olsa oyunuzu hangi Partiye verirsiniz ?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1-D441-4718-A116-5C5ABE44BD1D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3-D441-4718-A116-5C5ABE44BD1D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5-D441-4718-A116-5C5ABE44BD1D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7-D441-4718-A116-5C5ABE44BD1D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9-D441-4718-A116-5C5ABE44BD1D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B-D441-4718-A116-5C5ABE44BD1D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D-D441-4718-A116-5C5ABE44BD1D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11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F-D441-4718-A116-5C5ABE44BD1D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12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11-D441-4718-A116-5C5ABE44BD1D}"/>
              </c:ext>
            </c:extLst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13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13-D441-4718-A116-5C5ABE44BD1D}"/>
              </c:ext>
            </c:extLst>
          </c:dPt>
          <c:dPt>
            <c:idx val="10"/>
            <c:invertIfNegative val="0"/>
            <c:bubble3D val="0"/>
            <c:spPr>
              <a:blipFill>
                <a:blip xmlns:r="http://schemas.openxmlformats.org/officeDocument/2006/relationships" r:embed="rId14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15-D441-4718-A116-5C5ABE44BD1D}"/>
              </c:ext>
            </c:extLst>
          </c:dPt>
          <c:dPt>
            <c:idx val="11"/>
            <c:invertIfNegative val="0"/>
            <c:bubble3D val="0"/>
            <c:spPr>
              <a:blipFill>
                <a:blip xmlns:r="http://schemas.openxmlformats.org/officeDocument/2006/relationships" r:embed="rId15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17-D441-4718-A116-5C5ABE44BD1D}"/>
              </c:ext>
            </c:extLst>
          </c:dPt>
          <c:dLbls>
            <c:dLbl>
              <c:idx val="0"/>
              <c:layout>
                <c:manualLayout>
                  <c:x val="1.7661335474685978E-2"/>
                  <c:y val="-0.41614923231779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441-4718-A116-5C5ABE44BD1D}"/>
                </c:ext>
              </c:extLst>
            </c:dLbl>
            <c:dLbl>
              <c:idx val="1"/>
              <c:layout>
                <c:manualLayout>
                  <c:x val="2.1405324334458214E-2"/>
                  <c:y val="-0.27862963023704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441-4718-A116-5C5ABE44BD1D}"/>
                </c:ext>
              </c:extLst>
            </c:dLbl>
            <c:dLbl>
              <c:idx val="2"/>
              <c:layout>
                <c:manualLayout>
                  <c:x val="1.8337364079490062E-2"/>
                  <c:y val="-0.16432453732732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441-4718-A116-5C5ABE44BD1D}"/>
                </c:ext>
              </c:extLst>
            </c:dLbl>
            <c:dLbl>
              <c:idx val="3"/>
              <c:layout>
                <c:manualLayout>
                  <c:x val="1.7993907011623504E-2"/>
                  <c:y val="-0.15005855791392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441-4718-A116-5C5ABE44BD1D}"/>
                </c:ext>
              </c:extLst>
            </c:dLbl>
            <c:dLbl>
              <c:idx val="4"/>
              <c:layout>
                <c:manualLayout>
                  <c:x val="1.4582583427071572E-2"/>
                  <c:y val="-0.14517554905486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441-4718-A116-5C5ABE44BD1D}"/>
                </c:ext>
              </c:extLst>
            </c:dLbl>
            <c:dLbl>
              <c:idx val="5"/>
              <c:layout>
                <c:manualLayout>
                  <c:x val="1.7330333708286464E-2"/>
                  <c:y val="-9.168531540957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441-4718-A116-5C5ABE44BD1D}"/>
                </c:ext>
              </c:extLst>
            </c:dLbl>
            <c:dLbl>
              <c:idx val="6"/>
              <c:layout>
                <c:manualLayout>
                  <c:x val="2.3626171728533932E-2"/>
                  <c:y val="-6.9168657351169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441-4718-A116-5C5ABE44BD1D}"/>
                </c:ext>
              </c:extLst>
            </c:dLbl>
            <c:dLbl>
              <c:idx val="7"/>
              <c:layout>
                <c:manualLayout>
                  <c:x val="1.5796400449943758E-2"/>
                  <c:y val="-7.243343235645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441-4718-A116-5C5ABE44BD1D}"/>
                </c:ext>
              </c:extLst>
            </c:dLbl>
            <c:dLbl>
              <c:idx val="8"/>
              <c:layout>
                <c:manualLayout>
                  <c:x val="1.291188601424822E-2"/>
                  <c:y val="-7.263922191775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441-4718-A116-5C5ABE44BD1D}"/>
                </c:ext>
              </c:extLst>
            </c:dLbl>
            <c:dLbl>
              <c:idx val="9"/>
              <c:layout>
                <c:manualLayout>
                  <c:x val="8.8368953880764902E-3"/>
                  <c:y val="-5.0019444417609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441-4718-A116-5C5ABE44BD1D}"/>
                </c:ext>
              </c:extLst>
            </c:dLbl>
            <c:dLbl>
              <c:idx val="10"/>
              <c:layout>
                <c:manualLayout>
                  <c:x val="1.886426696662917E-2"/>
                  <c:y val="-7.8345613683118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441-4718-A116-5C5ABE44BD1D}"/>
                </c:ext>
              </c:extLst>
            </c:dLbl>
            <c:dLbl>
              <c:idx val="11"/>
              <c:layout>
                <c:manualLayout>
                  <c:x val="1.5292838395200599E-2"/>
                  <c:y val="-8.9552607652541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D441-4718-A116-5C5ABE44B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Md BT" panose="020B0602020204020303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'2023_CUMHURBAŞ-GÜNDEM-ANKETİ'!$A$181:$A$192</c:f>
              <c:strCache>
                <c:ptCount val="12"/>
                <c:pt idx="0">
                  <c:v>AK PARTİ</c:v>
                </c:pt>
                <c:pt idx="1">
                  <c:v>CHP</c:v>
                </c:pt>
                <c:pt idx="2">
                  <c:v>İYİ PARTİ</c:v>
                </c:pt>
                <c:pt idx="3">
                  <c:v>HDP</c:v>
                </c:pt>
                <c:pt idx="4">
                  <c:v>MHP</c:v>
                </c:pt>
                <c:pt idx="5">
                  <c:v>Y.REFAH P.</c:v>
                </c:pt>
                <c:pt idx="6">
                  <c:v>GELECEK P.</c:v>
                </c:pt>
                <c:pt idx="7">
                  <c:v>DEVA P.</c:v>
                </c:pt>
                <c:pt idx="8">
                  <c:v>SP</c:v>
                </c:pt>
                <c:pt idx="9">
                  <c:v>ZAFER P.</c:v>
                </c:pt>
                <c:pt idx="10">
                  <c:v>MEMLEKET P.</c:v>
                </c:pt>
                <c:pt idx="11">
                  <c:v>DİĞER</c:v>
                </c:pt>
              </c:strCache>
            </c:strRef>
          </c:cat>
          <c:val>
            <c:numRef>
              <c:f>'2023_CUMHURBAŞ-GÜNDEM-ANKETİ'!$C$181:$C$192</c:f>
              <c:numCache>
                <c:formatCode>0.00</c:formatCode>
                <c:ptCount val="12"/>
                <c:pt idx="0">
                  <c:v>37.214016796988126</c:v>
                </c:pt>
                <c:pt idx="1">
                  <c:v>23.515783376773818</c:v>
                </c:pt>
                <c:pt idx="2">
                  <c:v>11.149724876918622</c:v>
                </c:pt>
                <c:pt idx="3">
                  <c:v>9.904430929626411</c:v>
                </c:pt>
                <c:pt idx="4">
                  <c:v>7.9061685490877496</c:v>
                </c:pt>
                <c:pt idx="5">
                  <c:v>1.9693020561830292</c:v>
                </c:pt>
                <c:pt idx="6">
                  <c:v>1.737619461337967</c:v>
                </c:pt>
                <c:pt idx="7">
                  <c:v>1.3900955690703736</c:v>
                </c:pt>
                <c:pt idx="8">
                  <c:v>1.2163336229365769</c:v>
                </c:pt>
                <c:pt idx="9">
                  <c:v>1.1004923255140457</c:v>
                </c:pt>
                <c:pt idx="10">
                  <c:v>0.60816681146828844</c:v>
                </c:pt>
                <c:pt idx="11">
                  <c:v>2.2878656240949899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441-4718-A116-5C5ABE44B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8900872"/>
        <c:axId val="418895776"/>
        <c:axId val="0"/>
      </c:bar3DChart>
      <c:catAx>
        <c:axId val="41890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r-TR"/>
          </a:p>
        </c:txPr>
        <c:crossAx val="418895776"/>
        <c:crosses val="autoZero"/>
        <c:auto val="1"/>
        <c:lblAlgn val="ctr"/>
        <c:lblOffset val="100"/>
        <c:noMultiLvlLbl val="0"/>
      </c:catAx>
      <c:valAx>
        <c:axId val="41889577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1890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rnd" cmpd="sng" algn="ctr">
      <a:solidFill>
        <a:srgbClr val="FFC000"/>
      </a:solidFill>
      <a:round/>
    </a:ln>
    <a:effectLst/>
  </c:spPr>
  <c:txPr>
    <a:bodyPr/>
    <a:lstStyle/>
    <a:p>
      <a:pPr>
        <a:defRPr sz="1200">
          <a:latin typeface="Futura Md BT" panose="020B0602020204020303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r-TR"/>
    </a:p>
  </c:txPr>
  <c:externalData r:id="rId16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86249765605616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'2023_CUMHURBAŞ-GÜNDEM-ANKETİ'!$A$111:$C$111</c:f>
              <c:strCache>
                <c:ptCount val="1"/>
                <c:pt idx="0">
                  <c:v>Bu Pazar Cumhurbaşkanlığı seçimleri yapılacak olsa oyunuzu hangi ittifaka verirsiniz ?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>
                  <a:alphaModFix amt="89000"/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1-AC2B-4EA3-9F16-BD74B6F8EEA5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4">
                  <a:alphaModFix amt="89000"/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3-AC2B-4EA3-9F16-BD74B6F8EEA5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5">
                  <a:alphaModFix amt="89000"/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C2B-4EA3-9F16-BD74B6F8EEA5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C2B-4EA3-9F16-BD74B6F8EEA5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7">
                  <a:alphaModFix amt="89000"/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C2B-4EA3-9F16-BD74B6F8EEA5}"/>
              </c:ext>
            </c:extLst>
          </c:dPt>
          <c:dLbls>
            <c:dLbl>
              <c:idx val="0"/>
              <c:layout>
                <c:manualLayout>
                  <c:x val="2.6812710911136108E-2"/>
                  <c:y val="-0.42342103106904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2B-4EA3-9F16-BD74B6F8EEA5}"/>
                </c:ext>
              </c:extLst>
            </c:dLbl>
            <c:dLbl>
              <c:idx val="1"/>
              <c:layout>
                <c:manualLayout>
                  <c:x val="2.9232564679415072E-2"/>
                  <c:y val="-0.35046740018815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2B-4EA3-9F16-BD74B6F8EEA5}"/>
                </c:ext>
              </c:extLst>
            </c:dLbl>
            <c:dLbl>
              <c:idx val="2"/>
              <c:layout>
                <c:manualLayout>
                  <c:x val="3.3877765279340083E-2"/>
                  <c:y val="-0.16650275317290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2B-4EA3-9F16-BD74B6F8EEA5}"/>
                </c:ext>
              </c:extLst>
            </c:dLbl>
            <c:dLbl>
              <c:idx val="3"/>
              <c:layout>
                <c:manualLayout>
                  <c:x val="2.7482002249718699E-2"/>
                  <c:y val="-0.1123272969559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2B-4EA3-9F16-BD74B6F8EEA5}"/>
                </c:ext>
              </c:extLst>
            </c:dLbl>
            <c:dLbl>
              <c:idx val="4"/>
              <c:layout>
                <c:manualLayout>
                  <c:x val="3.3071147356580427E-2"/>
                  <c:y val="-8.2283273272521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2B-4EA3-9F16-BD74B6F8EEA5}"/>
                </c:ext>
              </c:extLst>
            </c:dLbl>
            <c:dLbl>
              <c:idx val="5"/>
              <c:layout>
                <c:manualLayout>
                  <c:x val="3.7488095238095064E-2"/>
                  <c:y val="-0.12850917368549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2B-4EA3-9F16-BD74B6F8EE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wis721 BT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'2023_CUMHURBAŞ-GÜNDEM-ANKETİ'!$D$113:$D$118</c:f>
              <c:strCache>
                <c:ptCount val="6"/>
                <c:pt idx="0">
                  <c:v>CUMHUR İTTİFAKI</c:v>
                </c:pt>
                <c:pt idx="1">
                  <c:v>MİLLET İTTİFAKI</c:v>
                </c:pt>
                <c:pt idx="2">
                  <c:v>EMEK VE ÖZGÜRLÜK İTTİFAKI</c:v>
                </c:pt>
                <c:pt idx="3">
                  <c:v>YENİDEN REFAH P.</c:v>
                </c:pt>
                <c:pt idx="4">
                  <c:v>Oy Kullanmayacağım,Hiç biri</c:v>
                </c:pt>
                <c:pt idx="5">
                  <c:v>DİĞER</c:v>
                </c:pt>
              </c:strCache>
            </c:strRef>
          </c:cat>
          <c:val>
            <c:numRef>
              <c:f>'2023_CUMHURBAŞ-GÜNDEM-ANKETİ'!$C$113:$C$118</c:f>
              <c:numCache>
                <c:formatCode>0.00</c:formatCode>
                <c:ptCount val="6"/>
                <c:pt idx="0">
                  <c:v>45.90211410367796</c:v>
                </c:pt>
                <c:pt idx="1">
                  <c:v>35.766000579206484</c:v>
                </c:pt>
                <c:pt idx="2">
                  <c:v>10.049232551404575</c:v>
                </c:pt>
                <c:pt idx="3">
                  <c:v>2.2589052997393573</c:v>
                </c:pt>
                <c:pt idx="4">
                  <c:v>2.1720243266724588</c:v>
                </c:pt>
                <c:pt idx="5">
                  <c:v>3.85172313929916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C2B-4EA3-9F16-BD74B6F8E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443472"/>
        <c:axId val="336445040"/>
        <c:axId val="0"/>
      </c:bar3DChart>
      <c:catAx>
        <c:axId val="33644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Swis721 BT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r-TR"/>
          </a:p>
        </c:txPr>
        <c:crossAx val="336445040"/>
        <c:crosses val="autoZero"/>
        <c:auto val="1"/>
        <c:lblAlgn val="ctr"/>
        <c:lblOffset val="100"/>
        <c:noMultiLvlLbl val="0"/>
      </c:catAx>
      <c:valAx>
        <c:axId val="33644504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3644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>
          <a:latin typeface="Swis721 BT" panose="020B050402020202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r-TR"/>
    </a:p>
  </c:txPr>
  <c:externalData r:id="rId8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4E272446-8C7A-4B88-A8C9-6A00CB7BA107}" type="datetime1">
              <a:rPr lang="tr-TR" smtClean="0"/>
              <a:t>02.01.2023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BAE14B8-3CC9-472D-9BC5-A84D80684DE2}" type="slidenum">
              <a:rPr lang="tr-TR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E35AE4AA-3E52-4B28-932F-E996693C9D7B}" type="datetime1">
              <a:rPr lang="tr-TR" smtClean="0"/>
              <a:pPr/>
              <a:t>02.01.2023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FB667E1-E601-4AAF-B95C-B25720D70A6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737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63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tr-T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44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83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tr-T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24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18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222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79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767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58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 latinLnBrk="0">
              <a:defRPr lang="tr-TR" sz="48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000" cap="none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tr-TR" sz="2800"/>
            </a:lvl2pPr>
            <a:lvl3pPr marL="914400" indent="0" algn="ctr" latinLnBrk="0">
              <a:buNone/>
              <a:defRPr lang="tr-TR" sz="2400"/>
            </a:lvl3pPr>
            <a:lvl4pPr marL="1371600" indent="0" algn="ctr" latinLnBrk="0">
              <a:buNone/>
              <a:defRPr lang="tr-TR" sz="2000"/>
            </a:lvl4pPr>
            <a:lvl5pPr marL="1828800" indent="0" algn="ctr" latinLnBrk="0">
              <a:buNone/>
              <a:defRPr lang="tr-TR" sz="2000"/>
            </a:lvl5pPr>
            <a:lvl6pPr marL="2286000" indent="0" algn="ctr" latinLnBrk="0">
              <a:buNone/>
              <a:defRPr lang="tr-TR" sz="2000"/>
            </a:lvl6pPr>
            <a:lvl7pPr marL="2743200" indent="0" algn="ctr" latinLnBrk="0">
              <a:buNone/>
              <a:defRPr lang="tr-TR" sz="2000"/>
            </a:lvl7pPr>
            <a:lvl8pPr marL="3200400" indent="0" algn="ctr" latinLnBrk="0">
              <a:buNone/>
              <a:defRPr lang="tr-TR" sz="2000"/>
            </a:lvl8pPr>
            <a:lvl9pPr marL="3657600" indent="0" algn="ctr" latinLnBrk="0">
              <a:buNone/>
              <a:defRPr lang="tr-TR" sz="2000"/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Diğer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3687B7B4-7191-41ED-9E24-1543188360DE}" type="datetime1">
              <a:rPr lang="tr-TR" smtClean="0"/>
              <a:t>02.01.2023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 latinLnBrk="0">
              <a:buNone/>
              <a:defRPr lang="tr-TR" sz="320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2800"/>
            </a:lvl2pPr>
            <a:lvl3pPr marL="914400" indent="0" latinLnBrk="0">
              <a:buNone/>
              <a:defRPr lang="tr-TR" sz="2400"/>
            </a:lvl3pPr>
            <a:lvl4pPr marL="1371600" indent="0" latinLnBrk="0">
              <a:buNone/>
              <a:defRPr lang="tr-TR" sz="2000"/>
            </a:lvl4pPr>
            <a:lvl5pPr marL="1828800" indent="0" latinLnBrk="0">
              <a:buNone/>
              <a:defRPr lang="tr-TR" sz="2000"/>
            </a:lvl5pPr>
            <a:lvl6pPr marL="2286000" indent="0" latinLnBrk="0">
              <a:buNone/>
              <a:defRPr lang="tr-TR" sz="2000"/>
            </a:lvl6pPr>
            <a:lvl7pPr marL="2743200" indent="0" latinLnBrk="0">
              <a:buNone/>
              <a:defRPr lang="tr-TR" sz="2000"/>
            </a:lvl7pPr>
            <a:lvl8pPr marL="3200400" indent="0" latinLnBrk="0">
              <a:buNone/>
              <a:defRPr lang="tr-TR" sz="2000"/>
            </a:lvl8pPr>
            <a:lvl9pPr marL="3657600" indent="0" latinLnBrk="0">
              <a:buNone/>
              <a:defRPr lang="tr-TR"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2E73F-D577-4084-B9F4-5B5FE33E19AB}" type="datetime1">
              <a:rPr lang="tr-TR" smtClean="0"/>
              <a:t>02.01.2023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5E5F4-1B54-481E-A462-C461AF3F65B9}" type="datetime1">
              <a:rPr lang="tr-TR" smtClean="0"/>
              <a:t>02.01.2023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D986F-BA10-446A-A1CB-4CDD56FD5C74}" type="datetime1">
              <a:rPr lang="tr-TR" smtClean="0"/>
              <a:t>02.01.2023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288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tr-TR"/>
            </a:lvl6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18BCA-3ECE-49FB-A0FF-AC5F77D8125E}" type="datetime1">
              <a:rPr lang="tr-TR" smtClean="0"/>
              <a:t>02.01.2023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490D3-75E6-45AD-B31D-904854EDEF44}" type="datetime1">
              <a:rPr lang="tr-TR" smtClean="0"/>
              <a:t>02.01.2023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ğer Bölüm Başlığ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>
                <a:solidFill>
                  <a:schemeClr val="tx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7C254F14-2073-4ED8-999B-317D59C85912}" type="datetime1">
              <a:rPr lang="tr-TR" smtClean="0"/>
              <a:t>02.01.2023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02DE6-095D-4BC3-A3BB-FB089E9D5518}" type="datetime1">
              <a:rPr lang="tr-TR" smtClean="0"/>
              <a:t>02.01.2023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3F6DB-E180-4BC7-846C-C5623B1BFC92}" type="datetime1">
              <a:rPr lang="tr-TR" smtClean="0"/>
              <a:t>02.01.2023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EE1FF3-F452-4BCB-B2A2-F0435BF280AD}" type="datetime1">
              <a:rPr lang="tr-TR" smtClean="0"/>
              <a:t>02.01.2023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948CE1F4-B2D1-4109-B99C-123090DBAF68}" type="datetime1">
              <a:rPr lang="tr-TR" smtClean="0"/>
              <a:t>02.01.2023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BFA52-8659-45E7-B74B-8BC223B7977F}" type="datetime1">
              <a:rPr lang="tr-TR" smtClean="0"/>
              <a:t>02.01.2023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  <a:p>
            <a:pPr lvl="5"/>
            <a:r>
              <a:rPr lang="tr-TR" dirty="0" err="1"/>
              <a:t>Sixth</a:t>
            </a:r>
            <a:endParaRPr lang="tr-TR" dirty="0"/>
          </a:p>
          <a:p>
            <a:pPr lvl="6"/>
            <a:r>
              <a:rPr lang="tr-TR" dirty="0" err="1"/>
              <a:t>Seventh</a:t>
            </a:r>
            <a:endParaRPr lang="tr-TR" dirty="0"/>
          </a:p>
          <a:p>
            <a:pPr lvl="7"/>
            <a:r>
              <a:rPr lang="tr-TR" dirty="0"/>
              <a:t>Sekizinci</a:t>
            </a:r>
          </a:p>
          <a:p>
            <a:pPr lvl="8"/>
            <a:r>
              <a:rPr lang="tr-TR" dirty="0"/>
              <a:t>Dokuzuncu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EBD4E3B6-A0EB-4921-94AC-267365A38E44}" type="datetime1">
              <a:rPr lang="tr-TR" smtClean="0"/>
              <a:t>02.01.2023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r-TR" sz="800" cap="all" baseline="0">
                <a:solidFill>
                  <a:schemeClr val="bg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tr-TR"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lang="tr-TR"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lang="tr-TR"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chart" Target="../charts/char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1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4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5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jpg"/><Relationship Id="rId12" Type="http://schemas.openxmlformats.org/officeDocument/2006/relationships/image" Target="../media/image20.jpg"/><Relationship Id="rId1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jpg"/><Relationship Id="rId1" Type="http://schemas.openxmlformats.org/officeDocument/2006/relationships/vmlDrawing" Target="../drawings/vmlDrawing9.vml"/><Relationship Id="rId6" Type="http://schemas.openxmlformats.org/officeDocument/2006/relationships/chart" Target="../charts/chart6.xml"/><Relationship Id="rId11" Type="http://schemas.openxmlformats.org/officeDocument/2006/relationships/image" Target="../media/image16.jpg"/><Relationship Id="rId5" Type="http://schemas.openxmlformats.org/officeDocument/2006/relationships/image" Target="../media/image2.wmf"/><Relationship Id="rId15" Type="http://schemas.openxmlformats.org/officeDocument/2006/relationships/image" Target="../media/image18.jpg"/><Relationship Id="rId10" Type="http://schemas.openxmlformats.org/officeDocument/2006/relationships/image" Target="../media/image15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jpg"/><Relationship Id="rId1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460837"/>
              </p:ext>
            </p:extLst>
          </p:nvPr>
        </p:nvGraphicFramePr>
        <p:xfrm>
          <a:off x="533400" y="5401028"/>
          <a:ext cx="2012997" cy="13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8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01028"/>
                        <a:ext cx="2012997" cy="138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lt Konu Başlığı 3"/>
          <p:cNvSpPr txBox="1">
            <a:spLocks/>
          </p:cNvSpPr>
          <p:nvPr/>
        </p:nvSpPr>
        <p:spPr>
          <a:xfrm>
            <a:off x="2438400" y="6044184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Siyasi Gündem Araştırması - ARALIK - 2022 - www.tusiar.com</a:t>
            </a:r>
            <a:endParaRPr lang="tr-TR" sz="22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00600"/>
          </a:xfrm>
          <a:prstGeom prst="rect">
            <a:avLst/>
          </a:prstGeom>
        </p:spPr>
      </p:pic>
      <p:sp>
        <p:nvSpPr>
          <p:cNvPr id="8" name="Alt Konu Başlığı 3"/>
          <p:cNvSpPr txBox="1">
            <a:spLocks/>
          </p:cNvSpPr>
          <p:nvPr/>
        </p:nvSpPr>
        <p:spPr>
          <a:xfrm>
            <a:off x="1066800" y="1021066"/>
            <a:ext cx="96012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6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2022’ye Veda Ederken Cumhurbaşkanlığı Seçimi</a:t>
            </a:r>
          </a:p>
          <a:p>
            <a:pPr>
              <a:lnSpc>
                <a:spcPct val="100000"/>
              </a:lnSpc>
            </a:pPr>
            <a:r>
              <a:rPr lang="tr-TR" sz="6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Son Durum Anketi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77600" y="6553200"/>
            <a:ext cx="792480" cy="338328"/>
          </a:xfrm>
        </p:spPr>
        <p:txBody>
          <a:bodyPr/>
          <a:lstStyle/>
          <a:p>
            <a:pPr algn="ctr"/>
            <a:fld id="{CA8D9AD5-F248-4919-864A-CFD76CC027D6}" type="slidenum">
              <a:rPr lang="tr-TR" sz="15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10</a:t>
            </a:fld>
            <a:endParaRPr lang="tr-TR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220701" y="1"/>
            <a:ext cx="1958619" cy="6629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393192" y="316991"/>
            <a:ext cx="1371600" cy="195681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2" name="Object 226"/>
          <p:cNvGraphicFramePr>
            <a:graphicFrameLocks noChangeAspect="1"/>
          </p:cNvGraphicFramePr>
          <p:nvPr>
            <p:extLst/>
          </p:nvPr>
        </p:nvGraphicFramePr>
        <p:xfrm>
          <a:off x="114022" y="647526"/>
          <a:ext cx="1833244" cy="125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2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22" y="647526"/>
                        <a:ext cx="1833244" cy="12574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lt Konu Başlığı 3"/>
          <p:cNvSpPr txBox="1">
            <a:spLocks/>
          </p:cNvSpPr>
          <p:nvPr/>
        </p:nvSpPr>
        <p:spPr>
          <a:xfrm>
            <a:off x="220700" y="2846839"/>
            <a:ext cx="1958619" cy="2334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E95229"/>
                </a:solidFill>
                <a:latin typeface="Century Gothic" panose="020B0502020202020204" pitchFamily="34" charset="0"/>
              </a:rPr>
              <a:t>TÜRKİYE</a:t>
            </a: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Siyasi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Gündem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Araştırması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Aralık - 2022</a:t>
            </a:r>
            <a:endParaRPr lang="tr-TR" b="1" dirty="0">
              <a:solidFill>
                <a:srgbClr val="252F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1 Dikdörtgen"/>
          <p:cNvSpPr/>
          <p:nvPr/>
        </p:nvSpPr>
        <p:spPr>
          <a:xfrm>
            <a:off x="220700" y="5867400"/>
            <a:ext cx="19568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252F4E"/>
                </a:solidFill>
                <a:latin typeface="Futura Md BT" panose="020B0602020204020303" pitchFamily="34" charset="0"/>
              </a:rPr>
              <a:t>www.tusiar.com</a:t>
            </a:r>
            <a:endParaRPr lang="tr-TR" sz="1500" b="1" dirty="0">
              <a:solidFill>
                <a:srgbClr val="252F4E"/>
              </a:solidFill>
              <a:latin typeface="Futura Md BT" panose="020B0602020204020303" pitchFamily="34" charset="0"/>
            </a:endParaRPr>
          </a:p>
        </p:txBody>
      </p:sp>
      <p:sp>
        <p:nvSpPr>
          <p:cNvPr id="8" name="14 Metin kutusu"/>
          <p:cNvSpPr txBox="1">
            <a:spLocks noChangeArrowheads="1"/>
          </p:cNvSpPr>
          <p:nvPr/>
        </p:nvSpPr>
        <p:spPr bwMode="auto">
          <a:xfrm>
            <a:off x="2177517" y="245996"/>
            <a:ext cx="94048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 sz="1560" b="1" i="0" u="none" strike="noStrike" kern="1200" baseline="0">
                <a:solidFill>
                  <a:srgbClr val="C00000"/>
                </a:solidFill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r-TR" sz="2200" b="1" dirty="0">
                <a:latin typeface="Univers"/>
              </a:rPr>
              <a:t>Bu Pazar Cumhurbaşkanlığı seçimleri yapılacak olsa oyunuzu hangi ittifaka verirsiniz?</a:t>
            </a:r>
            <a:endParaRPr lang="tr-TR" sz="2200" dirty="0">
              <a:latin typeface="Univers"/>
            </a:endParaRPr>
          </a:p>
        </p:txBody>
      </p:sp>
      <p:sp>
        <p:nvSpPr>
          <p:cNvPr id="9" name="14 Metin kutusu"/>
          <p:cNvSpPr txBox="1">
            <a:spLocks noChangeArrowheads="1"/>
          </p:cNvSpPr>
          <p:nvPr/>
        </p:nvSpPr>
        <p:spPr bwMode="auto">
          <a:xfrm>
            <a:off x="2177517" y="6016790"/>
            <a:ext cx="9404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44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Futura Md BT" panose="020B0602020204020303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r-TR" sz="2000" dirty="0" smtClean="0">
                <a:solidFill>
                  <a:srgbClr val="C00000"/>
                </a:solidFill>
              </a:rPr>
              <a:t>Kararsızlar orantısal olarak dağıtılmıştır.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11" name="Grup 10"/>
          <p:cNvGrpSpPr/>
          <p:nvPr/>
        </p:nvGrpSpPr>
        <p:grpSpPr>
          <a:xfrm>
            <a:off x="2177517" y="1295400"/>
            <a:ext cx="9404883" cy="4721390"/>
            <a:chOff x="914400" y="1018937"/>
            <a:chExt cx="10668000" cy="4187175"/>
          </a:xfrm>
        </p:grpSpPr>
        <p:graphicFrame>
          <p:nvGraphicFramePr>
            <p:cNvPr id="13" name="1 Grafik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65193617"/>
                </p:ext>
              </p:extLst>
            </p:nvPr>
          </p:nvGraphicFramePr>
          <p:xfrm>
            <a:off x="914400" y="1018937"/>
            <a:ext cx="10668000" cy="4187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6" name="Metin kutusu 15"/>
            <p:cNvSpPr txBox="1"/>
            <p:nvPr/>
          </p:nvSpPr>
          <p:spPr>
            <a:xfrm>
              <a:off x="1373168" y="4463319"/>
              <a:ext cx="12202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tr-TR" sz="1000" dirty="0">
                  <a:latin typeface="Univers"/>
                </a:rPr>
                <a:t>( AKP-MHP+BBP)</a:t>
              </a:r>
            </a:p>
          </p:txBody>
        </p:sp>
        <p:sp>
          <p:nvSpPr>
            <p:cNvPr id="18" name="Metin kutusu 17"/>
            <p:cNvSpPr txBox="1"/>
            <p:nvPr/>
          </p:nvSpPr>
          <p:spPr>
            <a:xfrm>
              <a:off x="3001094" y="4463319"/>
              <a:ext cx="11528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tr-TR" sz="700" dirty="0">
                  <a:latin typeface="Univers"/>
                </a:rPr>
                <a:t>( CHP+İYİ P.+SP+DP</a:t>
              </a:r>
              <a:r>
                <a:rPr lang="tr-TR" sz="700" dirty="0" smtClean="0">
                  <a:latin typeface="Univers"/>
                </a:rPr>
                <a:t>.</a:t>
              </a:r>
            </a:p>
            <a:p>
              <a:r>
                <a:rPr lang="tr-TR" sz="700" dirty="0" smtClean="0">
                  <a:latin typeface="Univers"/>
                </a:rPr>
                <a:t>DEVA </a:t>
              </a:r>
              <a:r>
                <a:rPr lang="tr-TR" sz="700" dirty="0">
                  <a:latin typeface="Univers"/>
                </a:rPr>
                <a:t>P.+GELECEK P.)</a:t>
              </a:r>
            </a:p>
          </p:txBody>
        </p:sp>
        <p:sp>
          <p:nvSpPr>
            <p:cNvPr id="19" name="Metin kutusu 18"/>
            <p:cNvSpPr txBox="1"/>
            <p:nvPr/>
          </p:nvSpPr>
          <p:spPr>
            <a:xfrm>
              <a:off x="4403384" y="4586429"/>
              <a:ext cx="1558440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tr-TR" sz="700" dirty="0">
                  <a:latin typeface="Univers"/>
                </a:rPr>
                <a:t>(HDP+ TİP+ EMEP+ EHP + TÖP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8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616449" y="1"/>
            <a:ext cx="3831746" cy="6629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1307322" y="-741886"/>
            <a:ext cx="1719612" cy="4133088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11 Dikdörtgen"/>
          <p:cNvSpPr/>
          <p:nvPr/>
        </p:nvSpPr>
        <p:spPr>
          <a:xfrm>
            <a:off x="435864" y="3065544"/>
            <a:ext cx="406719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000" b="1" dirty="0" smtClean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TÜSİAR ARAŞTIRMA DANIŞMANLIK LTD.ŞTİ</a:t>
            </a:r>
            <a:r>
              <a:rPr lang="tr-TR" sz="2000" b="1" dirty="0">
                <a:solidFill>
                  <a:schemeClr val="bg1"/>
                </a:solidFill>
                <a:latin typeface="Futura Md BT" panose="020B0602020204020303" pitchFamily="34" charset="0"/>
              </a:rPr>
              <a:t>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Türkiye Strateji </a:t>
            </a:r>
            <a:r>
              <a:rPr lang="tr-TR" sz="1500" b="1" dirty="0">
                <a:solidFill>
                  <a:schemeClr val="bg1"/>
                </a:solidFill>
                <a:latin typeface="Futura Md BT" panose="020B0602020204020303" pitchFamily="34" charset="0"/>
              </a:rPr>
              <a:t>Araştırma </a:t>
            </a:r>
            <a:r>
              <a:rPr lang="tr-TR" sz="15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Merkezi</a:t>
            </a:r>
            <a:endParaRPr lang="tr-TR" sz="15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graphicFrame>
        <p:nvGraphicFramePr>
          <p:cNvPr id="61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33568"/>
              </p:ext>
            </p:extLst>
          </p:nvPr>
        </p:nvGraphicFramePr>
        <p:xfrm>
          <a:off x="1160629" y="634272"/>
          <a:ext cx="2012997" cy="13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CorelDRAW" r:id="rId3" imgW="8510016" imgH="6132576" progId="">
                  <p:embed/>
                </p:oleObj>
              </mc:Choice>
              <mc:Fallback>
                <p:oleObj name="CorelDRAW" r:id="rId3" imgW="8510016" imgH="6132576" progId="">
                  <p:embed/>
                  <p:pic>
                    <p:nvPicPr>
                      <p:cNvPr id="15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629" y="634272"/>
                        <a:ext cx="2012997" cy="138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11 Dikdörtgen"/>
          <p:cNvSpPr/>
          <p:nvPr/>
        </p:nvSpPr>
        <p:spPr>
          <a:xfrm>
            <a:off x="4604396" y="5638800"/>
            <a:ext cx="746034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</a:rPr>
              <a:t>Doğru sonuç</a:t>
            </a:r>
            <a:r>
              <a:rPr lang="tr-TR" sz="4500" b="1" dirty="0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</a:rPr>
              <a:t> </a:t>
            </a:r>
            <a:r>
              <a:rPr lang="tr-TR" sz="4500" b="1" dirty="0" smtClean="0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</a:rPr>
              <a:t>Etkili Karar</a:t>
            </a:r>
          </a:p>
        </p:txBody>
      </p:sp>
      <p:sp>
        <p:nvSpPr>
          <p:cNvPr id="63" name="11 Dikdörtgen"/>
          <p:cNvSpPr/>
          <p:nvPr/>
        </p:nvSpPr>
        <p:spPr>
          <a:xfrm>
            <a:off x="414528" y="5638800"/>
            <a:ext cx="40671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5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Tel</a:t>
            </a:r>
            <a:r>
              <a:rPr lang="tr-TR" sz="2500" b="1" dirty="0">
                <a:solidFill>
                  <a:schemeClr val="bg1"/>
                </a:solidFill>
                <a:latin typeface="Futura Md BT" panose="020B0602020204020303" pitchFamily="34" charset="0"/>
              </a:rPr>
              <a:t>: </a:t>
            </a:r>
            <a:r>
              <a:rPr lang="tr-TR" sz="25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850 303 94 42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5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www.tusiar.com</a:t>
            </a:r>
            <a:endParaRPr lang="tr-TR" sz="25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64" name="11 Dikdörtgen"/>
          <p:cNvSpPr/>
          <p:nvPr/>
        </p:nvSpPr>
        <p:spPr>
          <a:xfrm>
            <a:off x="4704980" y="2438400"/>
            <a:ext cx="6932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Futura Md BT" panose="020B0602020204020303" pitchFamily="34" charset="0"/>
              </a:rPr>
              <a:t>BU ARAŞTIRMA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Futura Md BT" panose="020B0602020204020303" pitchFamily="34" charset="0"/>
              </a:rPr>
              <a:t>TÜSİAR ARAŞTIRMA DANIŞMANLIK LTD.ŞİRKETİNİN ÖZKAYNAKLARI İLE YAPILMIŞTIR</a:t>
            </a:r>
            <a:endParaRPr lang="tr-TR" sz="2000" b="1" dirty="0">
              <a:solidFill>
                <a:srgbClr val="002060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 txBox="1">
            <a:spLocks/>
          </p:cNvSpPr>
          <p:nvPr/>
        </p:nvSpPr>
        <p:spPr>
          <a:xfrm>
            <a:off x="1676400" y="1676400"/>
            <a:ext cx="8991601" cy="2990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r>
              <a:rPr lang="tr-TR" sz="8000" b="1" dirty="0" smtClean="0">
                <a:latin typeface="Century Gothic" panose="020B0502020202020204" pitchFamily="34" charset="0"/>
              </a:rPr>
              <a:t>ARAŞTIRMANIN KİMLİĞİ</a:t>
            </a:r>
            <a:endParaRPr lang="tr-TR" sz="8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5" name="Object 226"/>
          <p:cNvGraphicFramePr>
            <a:graphicFrameLocks noChangeAspect="1"/>
          </p:cNvGraphicFramePr>
          <p:nvPr>
            <p:extLst/>
          </p:nvPr>
        </p:nvGraphicFramePr>
        <p:xfrm>
          <a:off x="533400" y="5177014"/>
          <a:ext cx="2012997" cy="13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5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77014"/>
                        <a:ext cx="2012997" cy="138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lt Konu Başlığı 3"/>
          <p:cNvSpPr txBox="1">
            <a:spLocks/>
          </p:cNvSpPr>
          <p:nvPr/>
        </p:nvSpPr>
        <p:spPr>
          <a:xfrm>
            <a:off x="2438400" y="5791200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Siyasi Gündem Araştırması - Aralık - 2022 - www.tusiar.com</a:t>
            </a:r>
            <a:endParaRPr lang="tr-TR" sz="22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/>
          <p:nvPr/>
        </p:nvSpPr>
        <p:spPr>
          <a:xfrm>
            <a:off x="-4293" y="5257800"/>
            <a:ext cx="12192000" cy="1600200"/>
          </a:xfrm>
          <a:prstGeom prst="rect">
            <a:avLst/>
          </a:prstGeom>
          <a:solidFill>
            <a:srgbClr val="252F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lt Konu Başlığı 3"/>
          <p:cNvSpPr txBox="1">
            <a:spLocks/>
          </p:cNvSpPr>
          <p:nvPr/>
        </p:nvSpPr>
        <p:spPr>
          <a:xfrm>
            <a:off x="2438400" y="5943600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200" b="1" dirty="0" smtClean="0">
                <a:latin typeface="Century Gothic" panose="020B0502020202020204" pitchFamily="34" charset="0"/>
              </a:rPr>
              <a:t>Siyasi Gündem Araştırması - Aralık - 2022 - www.tusiar.com</a:t>
            </a:r>
            <a:endParaRPr lang="tr-TR" sz="2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8" name="Object 226"/>
          <p:cNvGraphicFramePr>
            <a:graphicFrameLocks noChangeAspect="1"/>
          </p:cNvGraphicFramePr>
          <p:nvPr>
            <p:extLst/>
          </p:nvPr>
        </p:nvGraphicFramePr>
        <p:xfrm>
          <a:off x="608913" y="5327121"/>
          <a:ext cx="2012997" cy="13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8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13" y="5327121"/>
                        <a:ext cx="2012997" cy="138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11 Dikdörtgen"/>
          <p:cNvSpPr>
            <a:spLocks noChangeArrowheads="1"/>
          </p:cNvSpPr>
          <p:nvPr/>
        </p:nvSpPr>
        <p:spPr bwMode="auto">
          <a:xfrm>
            <a:off x="608913" y="519898"/>
            <a:ext cx="10985679" cy="4293483"/>
          </a:xfrm>
          <a:prstGeom prst="rect">
            <a:avLst/>
          </a:prstGeom>
          <a:noFill/>
          <a:ln w="3175" cap="rnd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400" b="1" dirty="0" smtClean="0">
                <a:solidFill>
                  <a:srgbClr val="0070C0"/>
                </a:solidFill>
                <a:latin typeface="Square721 BT" panose="020B0504020202060204" pitchFamily="34" charset="0"/>
                <a:ea typeface="Times New Roman"/>
              </a:rPr>
              <a:t>► </a:t>
            </a:r>
            <a:r>
              <a:rPr lang="tr-TR" sz="1400" b="1" dirty="0" smtClean="0">
                <a:solidFill>
                  <a:srgbClr val="0070C0"/>
                </a:solidFill>
                <a:latin typeface="Square721 BT" panose="020B0504020202060204" pitchFamily="34" charset="0"/>
              </a:rPr>
              <a:t>2022’YE VEDA EDERKEN CUMHURBAŞKANLIĞI SEÇİMİ SON DURUM ANKETİ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tr-TR" sz="1400" b="1" dirty="0" smtClean="0">
              <a:solidFill>
                <a:srgbClr val="0070C0"/>
              </a:solidFill>
              <a:latin typeface="Square721 BT" panose="020B0504020202060204" pitchFamily="34" charset="0"/>
              <a:ea typeface="Times New Roman"/>
            </a:endParaRPr>
          </a:p>
          <a:p>
            <a:pPr algn="just" fontAlgn="base">
              <a:lnSpc>
                <a:spcPct val="150000"/>
              </a:lnSpc>
            </a:pPr>
            <a:r>
              <a:rPr lang="tr-TR" sz="1400" dirty="0" smtClean="0">
                <a:latin typeface="Square721 BT" panose="020B0504020202060204" pitchFamily="34" charset="0"/>
              </a:rPr>
              <a:t>	Bu araştırma  </a:t>
            </a:r>
            <a:r>
              <a:rPr lang="tr-TR" sz="1400" b="1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25-28 Aralık 2022</a:t>
            </a:r>
            <a:r>
              <a:rPr lang="tr-TR" sz="1400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 </a:t>
            </a:r>
            <a:r>
              <a:rPr lang="tr-TR" sz="1400" dirty="0">
                <a:latin typeface="Square721 BT" panose="020B0504020202060204" pitchFamily="34" charset="0"/>
              </a:rPr>
              <a:t>tarihleri </a:t>
            </a:r>
            <a:r>
              <a:rPr lang="tr-TR" sz="1400" dirty="0" smtClean="0">
                <a:latin typeface="Square721 BT" panose="020B0504020202060204" pitchFamily="34" charset="0"/>
              </a:rPr>
              <a:t>arasında yapılmıştır.</a:t>
            </a:r>
          </a:p>
          <a:p>
            <a:pPr algn="just" fontAlgn="base">
              <a:lnSpc>
                <a:spcPct val="150000"/>
              </a:lnSpc>
            </a:pPr>
            <a:r>
              <a:rPr lang="tr-TR" sz="1400" b="1" dirty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	</a:t>
            </a:r>
            <a:r>
              <a:rPr lang="tr-TR" sz="1400" b="1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2022 </a:t>
            </a:r>
            <a:r>
              <a:rPr lang="tr-TR" sz="1400" b="1" dirty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V</a:t>
            </a:r>
            <a:r>
              <a:rPr lang="tr-TR" sz="1400" b="1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eda Ederken Cumhurbaşkanlığı Seçimi Son Durum Anketi</a:t>
            </a:r>
            <a:r>
              <a:rPr lang="tr-TR" sz="1400" dirty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 </a:t>
            </a:r>
            <a:r>
              <a:rPr lang="tr-TR" sz="1400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isimli araştırmamız Türkiye gündeminin </a:t>
            </a:r>
            <a:r>
              <a:rPr lang="tr-TR" sz="1400" dirty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tespit </a:t>
            </a:r>
            <a:r>
              <a:rPr lang="tr-TR" sz="1400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edilmesi</a:t>
            </a:r>
            <a:r>
              <a:rPr lang="tr-TR" sz="1400" dirty="0">
                <a:latin typeface="Square721 BT" panose="020B0504020202060204" pitchFamily="34" charset="0"/>
              </a:rPr>
              <a:t> </a:t>
            </a:r>
            <a:r>
              <a:rPr lang="tr-TR" sz="1400" dirty="0" smtClean="0">
                <a:latin typeface="Square721 BT" panose="020B0504020202060204" pitchFamily="34" charset="0"/>
              </a:rPr>
              <a:t>amacıyla yapılmıştır</a:t>
            </a:r>
            <a:r>
              <a:rPr lang="tr-TR" sz="1400" dirty="0">
                <a:latin typeface="Square721 BT" panose="020B0504020202060204" pitchFamily="34" charset="0"/>
              </a:rPr>
              <a:t>.</a:t>
            </a:r>
            <a:endParaRPr lang="tr-TR" sz="1400" dirty="0" smtClean="0">
              <a:latin typeface="Square721 BT" panose="020B050402020206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tr-TR" sz="1400" dirty="0">
                <a:latin typeface="Square721 BT" panose="020B0504020202060204" pitchFamily="34" charset="0"/>
              </a:rPr>
              <a:t>	 TÜİK örneklem verileri dikkate alınarak Türkiye’nin </a:t>
            </a:r>
            <a:r>
              <a:rPr lang="tr-TR" sz="1400" b="1" dirty="0">
                <a:latin typeface="Square721 BT" panose="020B0504020202060204" pitchFamily="34" charset="0"/>
              </a:rPr>
              <a:t>7 coğrafi bölgesinde, 42 ilde 18 yaş </a:t>
            </a:r>
            <a:r>
              <a:rPr lang="tr-TR" sz="1400" dirty="0">
                <a:latin typeface="Square721 BT" panose="020B0504020202060204" pitchFamily="34" charset="0"/>
              </a:rPr>
              <a:t>ve üstü seçmen nüfusunu temsil eden </a:t>
            </a:r>
            <a:r>
              <a:rPr lang="tr-TR" sz="1400" b="1" dirty="0" smtClean="0">
                <a:solidFill>
                  <a:srgbClr val="C00000"/>
                </a:solidFill>
                <a:latin typeface="Square721 BT" panose="020B0504020202060204" pitchFamily="34" charset="0"/>
              </a:rPr>
              <a:t>3453</a:t>
            </a:r>
            <a:r>
              <a:rPr lang="tr-TR" sz="1400" dirty="0" smtClean="0">
                <a:latin typeface="Square721 BT" panose="020B0504020202060204" pitchFamily="34" charset="0"/>
              </a:rPr>
              <a:t> denek ile </a:t>
            </a:r>
            <a:r>
              <a:rPr lang="tr-TR" sz="1400" b="1" dirty="0" smtClean="0">
                <a:latin typeface="Square721 BT" panose="020B0504020202060204" pitchFamily="34" charset="0"/>
              </a:rPr>
              <a:t>1779 ’u </a:t>
            </a:r>
            <a:r>
              <a:rPr lang="tr-TR" sz="1400" b="1" dirty="0">
                <a:latin typeface="Square721 BT" panose="020B0504020202060204" pitchFamily="34" charset="0"/>
              </a:rPr>
              <a:t>Erkek</a:t>
            </a:r>
            <a:r>
              <a:rPr lang="tr-TR" sz="1400" dirty="0" smtClean="0">
                <a:latin typeface="Square721 BT" panose="020B0504020202060204" pitchFamily="34" charset="0"/>
              </a:rPr>
              <a:t>,(%51,5), </a:t>
            </a:r>
            <a:r>
              <a:rPr lang="tr-TR" sz="1400" b="1" dirty="0" smtClean="0">
                <a:latin typeface="Square721 BT" panose="020B0504020202060204" pitchFamily="34" charset="0"/>
              </a:rPr>
              <a:t>1674’ü Kadın </a:t>
            </a:r>
            <a:r>
              <a:rPr lang="tr-TR" sz="1400" dirty="0" smtClean="0">
                <a:latin typeface="Square721 BT" panose="020B0504020202060204" pitchFamily="34" charset="0"/>
              </a:rPr>
              <a:t>(%48,5)</a:t>
            </a:r>
            <a:r>
              <a:rPr lang="tr-TR" sz="1400" b="1" dirty="0" smtClean="0">
                <a:latin typeface="Square721 BT" panose="020B0504020202060204" pitchFamily="34" charset="0"/>
              </a:rPr>
              <a:t> </a:t>
            </a:r>
            <a:r>
              <a:rPr lang="tr-TR" sz="1400" dirty="0">
                <a:latin typeface="Square721 BT" panose="020B0504020202060204" pitchFamily="34" charset="0"/>
              </a:rPr>
              <a:t>olmak </a:t>
            </a:r>
            <a:r>
              <a:rPr lang="tr-TR" sz="1400" dirty="0" smtClean="0">
                <a:latin typeface="Square721 BT" panose="020B0504020202060204" pitchFamily="34" charset="0"/>
              </a:rPr>
              <a:t>üzere </a:t>
            </a:r>
            <a:r>
              <a:rPr lang="tr-TR" sz="1400" b="1" dirty="0" smtClean="0">
                <a:latin typeface="Square721 BT" panose="020B0504020202060204" pitchFamily="34" charset="0"/>
              </a:rPr>
              <a:t>ÇATI(İnternet </a:t>
            </a:r>
            <a:r>
              <a:rPr lang="tr-TR" sz="1400" b="1" dirty="0">
                <a:latin typeface="Square721 BT" panose="020B0504020202060204" pitchFamily="34" charset="0"/>
              </a:rPr>
              <a:t>destekli telefonla görüşme</a:t>
            </a:r>
            <a:r>
              <a:rPr lang="tr-TR" sz="1400" b="1" dirty="0" smtClean="0">
                <a:latin typeface="Square721 BT" panose="020B0504020202060204" pitchFamily="34" charset="0"/>
              </a:rPr>
              <a:t>) </a:t>
            </a:r>
            <a:r>
              <a:rPr lang="tr-TR" sz="1400" dirty="0" smtClean="0">
                <a:latin typeface="Square721 BT" panose="020B0504020202060204" pitchFamily="34" charset="0"/>
              </a:rPr>
              <a:t>metoduyla yapılmıştır.</a:t>
            </a:r>
          </a:p>
          <a:p>
            <a:pPr algn="just" fontAlgn="base">
              <a:lnSpc>
                <a:spcPct val="150000"/>
              </a:lnSpc>
            </a:pPr>
            <a:r>
              <a:rPr lang="tr-TR" sz="1400" dirty="0" smtClean="0">
                <a:latin typeface="Square721 BT" panose="020B0504020202060204" pitchFamily="34" charset="0"/>
              </a:rPr>
              <a:t>	</a:t>
            </a:r>
            <a:r>
              <a:rPr lang="tr-TR" sz="1400" dirty="0">
                <a:latin typeface="Square721 BT" panose="020B0504020202060204" pitchFamily="34" charset="0"/>
              </a:rPr>
              <a:t>Örneklemin seçimi, basit tesadüfi anket </a:t>
            </a:r>
            <a:r>
              <a:rPr lang="tr-TR" sz="1400" dirty="0" smtClean="0">
                <a:latin typeface="Square721 BT" panose="020B0504020202060204" pitchFamily="34" charset="0"/>
              </a:rPr>
              <a:t>yöntemi </a:t>
            </a:r>
            <a:r>
              <a:rPr lang="tr-TR" sz="1400" dirty="0">
                <a:latin typeface="Square721 BT" panose="020B0504020202060204" pitchFamily="34" charset="0"/>
              </a:rPr>
              <a:t>ile gerçekleştirilmiş olup, görüşülecek deneklerin belirlenmesinde  cinsiyet , yaş ve eğitim  kotaları uygulanmıştır. Araştırma sonuçlarının  saha ve bilgisayar ortamında gerçekleştirilen kontrollerden sonra analizler ile elde edilen bulguların tutarlılığı </a:t>
            </a:r>
            <a:r>
              <a:rPr lang="tr-TR" sz="1400" dirty="0" smtClean="0">
                <a:latin typeface="Square721 BT" panose="020B0504020202060204" pitchFamily="34" charset="0"/>
              </a:rPr>
              <a:t>gözlemlenmiştir Araştırmanın </a:t>
            </a:r>
            <a:r>
              <a:rPr lang="tr-TR" sz="1400" dirty="0">
                <a:latin typeface="Square721 BT" panose="020B0504020202060204" pitchFamily="34" charset="0"/>
              </a:rPr>
              <a:t>güven aralığı </a:t>
            </a:r>
            <a:r>
              <a:rPr lang="tr-TR" sz="1400" dirty="0" smtClean="0">
                <a:latin typeface="Square721 BT" panose="020B0504020202060204" pitchFamily="34" charset="0"/>
              </a:rPr>
              <a:t>% 95 olup hata </a:t>
            </a:r>
            <a:r>
              <a:rPr lang="tr-TR" sz="1400" dirty="0">
                <a:latin typeface="Square721 BT" panose="020B0504020202060204" pitchFamily="34" charset="0"/>
              </a:rPr>
              <a:t>payı </a:t>
            </a:r>
            <a:r>
              <a:rPr lang="tr-TR" sz="1400" dirty="0" smtClean="0">
                <a:latin typeface="Square721 BT" panose="020B0504020202060204" pitchFamily="34" charset="0"/>
              </a:rPr>
              <a:t>(+ - ) </a:t>
            </a:r>
            <a:r>
              <a:rPr lang="tr-TR" sz="1400" dirty="0">
                <a:latin typeface="Square721 BT" panose="020B0504020202060204" pitchFamily="34" charset="0"/>
              </a:rPr>
              <a:t>% </a:t>
            </a:r>
            <a:r>
              <a:rPr lang="tr-TR" sz="1400" dirty="0" smtClean="0">
                <a:latin typeface="Square721 BT" panose="020B0504020202060204" pitchFamily="34" charset="0"/>
              </a:rPr>
              <a:t>3 dür.</a:t>
            </a:r>
            <a:endParaRPr lang="tr-TR" sz="1400" dirty="0">
              <a:latin typeface="Square721 BT" panose="020B050402020206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tr-TR" sz="1400" b="1" dirty="0">
                <a:latin typeface="Square721 BT" panose="020B0504020202060204" pitchFamily="34" charset="0"/>
              </a:rPr>
              <a:t>	</a:t>
            </a:r>
            <a:r>
              <a:rPr lang="tr-TR" sz="1400" b="1" dirty="0" err="1" smtClean="0">
                <a:latin typeface="Square721 BT" panose="020B0504020202060204" pitchFamily="34" charset="0"/>
              </a:rPr>
              <a:t>Tüsiar</a:t>
            </a:r>
            <a:r>
              <a:rPr lang="tr-TR" sz="1400" b="1" dirty="0" smtClean="0">
                <a:latin typeface="Square721 BT" panose="020B0504020202060204" pitchFamily="34" charset="0"/>
              </a:rPr>
              <a:t> Araştırma Danışmanlık </a:t>
            </a:r>
            <a:r>
              <a:rPr lang="tr-TR" sz="1400" b="1" dirty="0" err="1" smtClean="0">
                <a:latin typeface="Square721 BT" panose="020B0504020202060204" pitchFamily="34" charset="0"/>
              </a:rPr>
              <a:t>Ltd.Şti</a:t>
            </a:r>
            <a:r>
              <a:rPr lang="tr-TR" sz="1400" b="1" dirty="0" smtClean="0">
                <a:latin typeface="Square721 BT" panose="020B0504020202060204" pitchFamily="34" charset="0"/>
              </a:rPr>
              <a:t> </a:t>
            </a:r>
            <a:r>
              <a:rPr lang="tr-TR" sz="1400" b="1" dirty="0" err="1" smtClean="0">
                <a:latin typeface="Square721 BT" panose="020B0504020202060204" pitchFamily="34" charset="0"/>
              </a:rPr>
              <a:t>Özkaynakları</a:t>
            </a:r>
            <a:r>
              <a:rPr lang="tr-TR" sz="1400" b="1" dirty="0" smtClean="0">
                <a:latin typeface="Square721 BT" panose="020B0504020202060204" pitchFamily="34" charset="0"/>
              </a:rPr>
              <a:t> ile yapılan bu çalışmayı </a:t>
            </a: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quare721 BT" panose="020B0504020202060204" pitchFamily="34" charset="0"/>
              </a:rPr>
              <a:t>kamuoyu ile paylaşıyoruz.</a:t>
            </a:r>
            <a:endParaRPr lang="tr-TR" sz="1400" b="1" dirty="0"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 txBox="1">
            <a:spLocks/>
          </p:cNvSpPr>
          <p:nvPr/>
        </p:nvSpPr>
        <p:spPr>
          <a:xfrm>
            <a:off x="1539898" y="2209800"/>
            <a:ext cx="8991601" cy="1447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r>
              <a:rPr lang="tr-TR" sz="8000" b="1" dirty="0" smtClean="0">
                <a:latin typeface="Century Gothic" panose="020B0502020202020204" pitchFamily="34" charset="0"/>
              </a:rPr>
              <a:t>BULGULAR</a:t>
            </a:r>
            <a:endParaRPr lang="tr-TR" sz="8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5" name="Object 226"/>
          <p:cNvGraphicFramePr>
            <a:graphicFrameLocks noChangeAspect="1"/>
          </p:cNvGraphicFramePr>
          <p:nvPr>
            <p:extLst/>
          </p:nvPr>
        </p:nvGraphicFramePr>
        <p:xfrm>
          <a:off x="533400" y="5177014"/>
          <a:ext cx="2012997" cy="13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5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77014"/>
                        <a:ext cx="2012997" cy="138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lt Konu Başlığı 3"/>
          <p:cNvSpPr txBox="1">
            <a:spLocks/>
          </p:cNvSpPr>
          <p:nvPr/>
        </p:nvSpPr>
        <p:spPr>
          <a:xfrm>
            <a:off x="2438400" y="5791200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2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Siyasi Gündem Araştırması - Aralık - 2022 - www.tusiar.com</a:t>
            </a:r>
            <a:endParaRPr lang="tr-TR" sz="22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8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77600" y="6553200"/>
            <a:ext cx="792480" cy="338328"/>
          </a:xfrm>
        </p:spPr>
        <p:txBody>
          <a:bodyPr/>
          <a:lstStyle/>
          <a:p>
            <a:pPr algn="ctr"/>
            <a:fld id="{CA8D9AD5-F248-4919-864A-CFD76CC027D6}" type="slidenum">
              <a:rPr lang="tr-TR" sz="15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5</a:t>
            </a:fld>
            <a:endParaRPr lang="tr-TR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220701" y="1"/>
            <a:ext cx="1958619" cy="6629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393192" y="316991"/>
            <a:ext cx="1371600" cy="195681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2" name="Object 226"/>
          <p:cNvGraphicFramePr>
            <a:graphicFrameLocks noChangeAspect="1"/>
          </p:cNvGraphicFramePr>
          <p:nvPr>
            <p:extLst/>
          </p:nvPr>
        </p:nvGraphicFramePr>
        <p:xfrm>
          <a:off x="114022" y="647526"/>
          <a:ext cx="1833244" cy="125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2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22" y="647526"/>
                        <a:ext cx="1833244" cy="12574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lt Konu Başlığı 3"/>
          <p:cNvSpPr txBox="1">
            <a:spLocks/>
          </p:cNvSpPr>
          <p:nvPr/>
        </p:nvSpPr>
        <p:spPr>
          <a:xfrm>
            <a:off x="220700" y="2846839"/>
            <a:ext cx="1958619" cy="2334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E95229"/>
                </a:solidFill>
                <a:latin typeface="Century Gothic" panose="020B0502020202020204" pitchFamily="34" charset="0"/>
              </a:rPr>
              <a:t>TÜRKİYE</a:t>
            </a: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Siyasi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Gündem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Araştırması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Aralık - 2022</a:t>
            </a:r>
            <a:endParaRPr lang="tr-TR" b="1" dirty="0">
              <a:solidFill>
                <a:srgbClr val="252F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1 Dikdörtgen"/>
          <p:cNvSpPr/>
          <p:nvPr/>
        </p:nvSpPr>
        <p:spPr>
          <a:xfrm>
            <a:off x="220700" y="5867400"/>
            <a:ext cx="19568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252F4E"/>
                </a:solidFill>
                <a:latin typeface="Futura Md BT" panose="020B0602020204020303" pitchFamily="34" charset="0"/>
              </a:rPr>
              <a:t>www.tusiar.com</a:t>
            </a:r>
            <a:endParaRPr lang="tr-TR" sz="1500" b="1" dirty="0">
              <a:solidFill>
                <a:srgbClr val="252F4E"/>
              </a:solidFill>
              <a:latin typeface="Futura Md BT" panose="020B0602020204020303" pitchFamily="34" charset="0"/>
            </a:endParaRPr>
          </a:p>
        </p:txBody>
      </p:sp>
      <p:sp>
        <p:nvSpPr>
          <p:cNvPr id="13" name="14 Metin kutusu"/>
          <p:cNvSpPr txBox="1">
            <a:spLocks noChangeArrowheads="1"/>
          </p:cNvSpPr>
          <p:nvPr/>
        </p:nvSpPr>
        <p:spPr bwMode="auto">
          <a:xfrm>
            <a:off x="2177517" y="124306"/>
            <a:ext cx="100101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tr-TR" sz="2500" b="1" dirty="0" smtClean="0">
                <a:solidFill>
                  <a:srgbClr val="C00000"/>
                </a:solidFill>
                <a:latin typeface="Univers"/>
              </a:rPr>
              <a:t>Türkiye’nin En Önemli </a:t>
            </a:r>
            <a:r>
              <a:rPr lang="tr-TR" sz="2500" b="1" smtClean="0">
                <a:solidFill>
                  <a:srgbClr val="C00000"/>
                </a:solidFill>
                <a:latin typeface="Univers"/>
              </a:rPr>
              <a:t>Sorunu Nedir?</a:t>
            </a:r>
            <a:endParaRPr lang="tr-TR" sz="2500" b="1" dirty="0">
              <a:solidFill>
                <a:srgbClr val="C00000"/>
              </a:solidFill>
              <a:latin typeface="Univers"/>
            </a:endParaRPr>
          </a:p>
        </p:txBody>
      </p:sp>
      <p:graphicFrame>
        <p:nvGraphicFramePr>
          <p:cNvPr id="18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954614"/>
              </p:ext>
            </p:extLst>
          </p:nvPr>
        </p:nvGraphicFramePr>
        <p:xfrm>
          <a:off x="2284196" y="1091212"/>
          <a:ext cx="9311642" cy="504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914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77600" y="6553200"/>
            <a:ext cx="792480" cy="338328"/>
          </a:xfrm>
        </p:spPr>
        <p:txBody>
          <a:bodyPr/>
          <a:lstStyle/>
          <a:p>
            <a:pPr algn="ctr"/>
            <a:fld id="{CA8D9AD5-F248-4919-864A-CFD76CC027D6}" type="slidenum">
              <a:rPr lang="tr-TR" sz="15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6</a:t>
            </a:fld>
            <a:endParaRPr lang="tr-TR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220701" y="1"/>
            <a:ext cx="1958619" cy="6629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393192" y="316991"/>
            <a:ext cx="1371600" cy="195681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2" name="Object 226"/>
          <p:cNvGraphicFramePr>
            <a:graphicFrameLocks noChangeAspect="1"/>
          </p:cNvGraphicFramePr>
          <p:nvPr>
            <p:extLst/>
          </p:nvPr>
        </p:nvGraphicFramePr>
        <p:xfrm>
          <a:off x="114022" y="647526"/>
          <a:ext cx="1833244" cy="125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2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22" y="647526"/>
                        <a:ext cx="1833244" cy="12574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lt Konu Başlığı 3"/>
          <p:cNvSpPr txBox="1">
            <a:spLocks/>
          </p:cNvSpPr>
          <p:nvPr/>
        </p:nvSpPr>
        <p:spPr>
          <a:xfrm>
            <a:off x="220700" y="2846839"/>
            <a:ext cx="1958619" cy="2334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E95229"/>
                </a:solidFill>
                <a:latin typeface="Century Gothic" panose="020B0502020202020204" pitchFamily="34" charset="0"/>
              </a:rPr>
              <a:t>TÜRKİYE</a:t>
            </a: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Siyasi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Gündem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Araştırması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Aralık - 2022</a:t>
            </a:r>
            <a:endParaRPr lang="tr-TR" b="1" dirty="0">
              <a:solidFill>
                <a:srgbClr val="252F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1 Dikdörtgen"/>
          <p:cNvSpPr/>
          <p:nvPr/>
        </p:nvSpPr>
        <p:spPr>
          <a:xfrm>
            <a:off x="220700" y="5867400"/>
            <a:ext cx="19568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252F4E"/>
                </a:solidFill>
                <a:latin typeface="Futura Md BT" panose="020B0602020204020303" pitchFamily="34" charset="0"/>
              </a:rPr>
              <a:t>www.tusiar.com</a:t>
            </a:r>
            <a:endParaRPr lang="tr-TR" sz="1500" b="1" dirty="0">
              <a:solidFill>
                <a:srgbClr val="252F4E"/>
              </a:solidFill>
              <a:latin typeface="Futura Md BT" panose="020B0602020204020303" pitchFamily="34" charset="0"/>
            </a:endParaRPr>
          </a:p>
        </p:txBody>
      </p:sp>
      <p:sp>
        <p:nvSpPr>
          <p:cNvPr id="13" name="14 Metin kutusu"/>
          <p:cNvSpPr txBox="1">
            <a:spLocks noChangeArrowheads="1"/>
          </p:cNvSpPr>
          <p:nvPr/>
        </p:nvSpPr>
        <p:spPr bwMode="auto">
          <a:xfrm>
            <a:off x="2157983" y="284704"/>
            <a:ext cx="1001448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ctr"/>
            <a:r>
              <a:rPr lang="tr-TR" sz="2500" b="1" dirty="0" smtClean="0">
                <a:solidFill>
                  <a:srgbClr val="C00000"/>
                </a:solidFill>
                <a:latin typeface="Univers"/>
              </a:rPr>
              <a:t>Türkiye'nin </a:t>
            </a:r>
            <a:r>
              <a:rPr lang="tr-TR" sz="2500" b="1" dirty="0">
                <a:solidFill>
                  <a:srgbClr val="C00000"/>
                </a:solidFill>
                <a:latin typeface="Univers"/>
              </a:rPr>
              <a:t>Sorunlarını hangi lider çözer?</a:t>
            </a:r>
          </a:p>
        </p:txBody>
      </p:sp>
      <p:graphicFrame>
        <p:nvGraphicFramePr>
          <p:cNvPr id="16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839725"/>
              </p:ext>
            </p:extLst>
          </p:nvPr>
        </p:nvGraphicFramePr>
        <p:xfrm>
          <a:off x="2221083" y="761758"/>
          <a:ext cx="9361317" cy="510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297606"/>
              </p:ext>
            </p:extLst>
          </p:nvPr>
        </p:nvGraphicFramePr>
        <p:xfrm>
          <a:off x="6464406" y="1202498"/>
          <a:ext cx="5159757" cy="281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14 Metin kutusu"/>
          <p:cNvSpPr txBox="1">
            <a:spLocks noChangeArrowheads="1"/>
          </p:cNvSpPr>
          <p:nvPr/>
        </p:nvSpPr>
        <p:spPr bwMode="auto">
          <a:xfrm>
            <a:off x="2189709" y="6129977"/>
            <a:ext cx="10034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44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Futura Md BT" panose="020B0602020204020303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r-TR" sz="2000" dirty="0" smtClean="0">
                <a:solidFill>
                  <a:schemeClr val="tx1">
                    <a:lumMod val="50000"/>
                  </a:schemeClr>
                </a:solidFill>
              </a:rPr>
              <a:t>Soru deneklere açık uçlu olarak yöneltildi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77600" y="6553200"/>
            <a:ext cx="792480" cy="338328"/>
          </a:xfrm>
        </p:spPr>
        <p:txBody>
          <a:bodyPr/>
          <a:lstStyle/>
          <a:p>
            <a:pPr algn="ctr"/>
            <a:fld id="{CA8D9AD5-F248-4919-864A-CFD76CC027D6}" type="slidenum">
              <a:rPr lang="tr-TR" sz="15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7</a:t>
            </a:fld>
            <a:endParaRPr lang="tr-TR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220701" y="1"/>
            <a:ext cx="1958619" cy="6629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393192" y="316991"/>
            <a:ext cx="1371600" cy="195681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2" name="Object 226"/>
          <p:cNvGraphicFramePr>
            <a:graphicFrameLocks noChangeAspect="1"/>
          </p:cNvGraphicFramePr>
          <p:nvPr>
            <p:extLst/>
          </p:nvPr>
        </p:nvGraphicFramePr>
        <p:xfrm>
          <a:off x="114022" y="647526"/>
          <a:ext cx="1833244" cy="125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2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22" y="647526"/>
                        <a:ext cx="1833244" cy="12574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lt Konu Başlığı 3"/>
          <p:cNvSpPr txBox="1">
            <a:spLocks/>
          </p:cNvSpPr>
          <p:nvPr/>
        </p:nvSpPr>
        <p:spPr>
          <a:xfrm>
            <a:off x="220700" y="2846839"/>
            <a:ext cx="1958619" cy="2334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E95229"/>
                </a:solidFill>
                <a:latin typeface="Century Gothic" panose="020B0502020202020204" pitchFamily="34" charset="0"/>
              </a:rPr>
              <a:t>TÜRKİYE</a:t>
            </a: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Siyasi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Gündem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Araştırması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Aralık - 2022</a:t>
            </a:r>
            <a:endParaRPr lang="tr-TR" b="1" dirty="0">
              <a:solidFill>
                <a:srgbClr val="252F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1 Dikdörtgen"/>
          <p:cNvSpPr/>
          <p:nvPr/>
        </p:nvSpPr>
        <p:spPr>
          <a:xfrm>
            <a:off x="220700" y="5867400"/>
            <a:ext cx="19568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252F4E"/>
                </a:solidFill>
                <a:latin typeface="Futura Md BT" panose="020B0602020204020303" pitchFamily="34" charset="0"/>
              </a:rPr>
              <a:t>www.tusiar.com</a:t>
            </a:r>
            <a:endParaRPr lang="tr-TR" sz="1500" b="1" dirty="0">
              <a:solidFill>
                <a:srgbClr val="252F4E"/>
              </a:solidFill>
              <a:latin typeface="Futura Md BT" panose="020B0602020204020303" pitchFamily="34" charset="0"/>
            </a:endParaRPr>
          </a:p>
        </p:txBody>
      </p:sp>
      <p:sp>
        <p:nvSpPr>
          <p:cNvPr id="8" name="14 Metin kutusu"/>
          <p:cNvSpPr txBox="1">
            <a:spLocks noChangeArrowheads="1"/>
          </p:cNvSpPr>
          <p:nvPr/>
        </p:nvSpPr>
        <p:spPr bwMode="auto">
          <a:xfrm>
            <a:off x="2177517" y="342252"/>
            <a:ext cx="940488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200" b="1" i="0" u="none" strike="noStrike" kern="1200" cap="none" baseline="0">
                <a:solidFill>
                  <a:prstClr val="black">
                    <a:lumMod val="65000"/>
                    <a:lumOff val="35000"/>
                  </a:prstClr>
                </a:solidFill>
                <a:latin typeface="Swis721 BT" panose="020B0504020202020204" pitchFamily="34" charset="0"/>
                <a:ea typeface="+mn-ea"/>
                <a:cs typeface="+mn-cs"/>
              </a:defRPr>
            </a:pPr>
            <a:r>
              <a:rPr lang="tr-TR" sz="2500" b="1" dirty="0" smtClean="0">
                <a:solidFill>
                  <a:srgbClr val="C00000"/>
                </a:solidFill>
                <a:latin typeface="Univers"/>
              </a:rPr>
              <a:t>Size </a:t>
            </a:r>
            <a:r>
              <a:rPr lang="tr-TR" sz="2500" b="1" dirty="0">
                <a:solidFill>
                  <a:srgbClr val="C00000"/>
                </a:solidFill>
                <a:latin typeface="Univers"/>
              </a:rPr>
              <a:t>göre Türkiye de bir muhalefet boşluğu var mı ?</a:t>
            </a:r>
          </a:p>
        </p:txBody>
      </p:sp>
      <p:graphicFrame>
        <p:nvGraphicFramePr>
          <p:cNvPr id="9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196422"/>
              </p:ext>
            </p:extLst>
          </p:nvPr>
        </p:nvGraphicFramePr>
        <p:xfrm>
          <a:off x="2177517" y="990600"/>
          <a:ext cx="9404883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487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77600" y="6553200"/>
            <a:ext cx="792480" cy="338328"/>
          </a:xfrm>
        </p:spPr>
        <p:txBody>
          <a:bodyPr/>
          <a:lstStyle/>
          <a:p>
            <a:pPr algn="ctr"/>
            <a:fld id="{CA8D9AD5-F248-4919-864A-CFD76CC027D6}" type="slidenum">
              <a:rPr lang="tr-TR" sz="15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8</a:t>
            </a:fld>
            <a:endParaRPr lang="tr-TR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220701" y="1"/>
            <a:ext cx="1958619" cy="6629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393192" y="316991"/>
            <a:ext cx="1371600" cy="195681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2" name="Object 226"/>
          <p:cNvGraphicFramePr>
            <a:graphicFrameLocks noChangeAspect="1"/>
          </p:cNvGraphicFramePr>
          <p:nvPr>
            <p:extLst/>
          </p:nvPr>
        </p:nvGraphicFramePr>
        <p:xfrm>
          <a:off x="114022" y="647526"/>
          <a:ext cx="1833244" cy="125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2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22" y="647526"/>
                        <a:ext cx="1833244" cy="12574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lt Konu Başlığı 3"/>
          <p:cNvSpPr txBox="1">
            <a:spLocks/>
          </p:cNvSpPr>
          <p:nvPr/>
        </p:nvSpPr>
        <p:spPr>
          <a:xfrm>
            <a:off x="220700" y="2846839"/>
            <a:ext cx="1958619" cy="2334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E95229"/>
                </a:solidFill>
                <a:latin typeface="Century Gothic" panose="020B0502020202020204" pitchFamily="34" charset="0"/>
              </a:rPr>
              <a:t>TÜRKİYE</a:t>
            </a: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Siyasi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Gündem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Araştırması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Aralık - 2022</a:t>
            </a:r>
            <a:endParaRPr lang="tr-TR" b="1" dirty="0">
              <a:solidFill>
                <a:srgbClr val="252F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1 Dikdörtgen"/>
          <p:cNvSpPr/>
          <p:nvPr/>
        </p:nvSpPr>
        <p:spPr>
          <a:xfrm>
            <a:off x="220700" y="5867400"/>
            <a:ext cx="19568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252F4E"/>
                </a:solidFill>
                <a:latin typeface="Futura Md BT" panose="020B0602020204020303" pitchFamily="34" charset="0"/>
              </a:rPr>
              <a:t>www.tusiar.com</a:t>
            </a:r>
            <a:endParaRPr lang="tr-TR" sz="1500" b="1" dirty="0">
              <a:solidFill>
                <a:srgbClr val="252F4E"/>
              </a:solidFill>
              <a:latin typeface="Futura Md BT" panose="020B0602020204020303" pitchFamily="34" charset="0"/>
            </a:endParaRPr>
          </a:p>
        </p:txBody>
      </p:sp>
      <p:sp>
        <p:nvSpPr>
          <p:cNvPr id="8" name="14 Metin kutusu"/>
          <p:cNvSpPr txBox="1">
            <a:spLocks noChangeArrowheads="1"/>
          </p:cNvSpPr>
          <p:nvPr/>
        </p:nvSpPr>
        <p:spPr bwMode="auto">
          <a:xfrm>
            <a:off x="2177517" y="341738"/>
            <a:ext cx="94048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200" b="1" i="0" u="none" strike="noStrike" kern="1200" cap="none" baseline="0">
                <a:solidFill>
                  <a:prstClr val="black">
                    <a:lumMod val="65000"/>
                    <a:lumOff val="35000"/>
                  </a:prstClr>
                </a:solidFill>
                <a:latin typeface="Swis721 BT" panose="020B0504020202020204" pitchFamily="34" charset="0"/>
                <a:ea typeface="+mn-ea"/>
                <a:cs typeface="+mn-cs"/>
              </a:defRPr>
            </a:pPr>
            <a:r>
              <a:rPr lang="tr-TR" sz="2000" b="1" dirty="0">
                <a:solidFill>
                  <a:srgbClr val="C00000"/>
                </a:solidFill>
                <a:latin typeface="Univers"/>
              </a:rPr>
              <a:t>Size göre Millet ittifakı (CHP+İYİ PARTİ+SP+DP) 6'lı </a:t>
            </a:r>
            <a:r>
              <a:rPr lang="tr-TR" sz="2000" b="1" dirty="0" smtClean="0">
                <a:solidFill>
                  <a:srgbClr val="C00000"/>
                </a:solidFill>
                <a:latin typeface="Univers"/>
              </a:rPr>
              <a:t>masanın </a:t>
            </a:r>
            <a:endParaRPr lang="tr-TR" sz="2000" b="1" dirty="0">
              <a:solidFill>
                <a:srgbClr val="C00000"/>
              </a:solidFill>
              <a:latin typeface="Univers"/>
            </a:endParaRPr>
          </a:p>
          <a:p>
            <a:pPr algn="ctr">
              <a:defRPr sz="1200" b="1" i="0" u="none" strike="noStrike" kern="1200" cap="none" baseline="0">
                <a:solidFill>
                  <a:prstClr val="black">
                    <a:lumMod val="65000"/>
                    <a:lumOff val="35000"/>
                  </a:prstClr>
                </a:solidFill>
                <a:latin typeface="Swis721 BT" panose="020B0504020202020204" pitchFamily="34" charset="0"/>
                <a:ea typeface="+mn-ea"/>
                <a:cs typeface="+mn-cs"/>
              </a:defRPr>
            </a:pPr>
            <a:r>
              <a:rPr lang="tr-TR" sz="2000" b="1" dirty="0" smtClean="0">
                <a:solidFill>
                  <a:srgbClr val="C00000"/>
                </a:solidFill>
                <a:latin typeface="Univers"/>
              </a:rPr>
              <a:t>henüz </a:t>
            </a:r>
            <a:r>
              <a:rPr lang="tr-TR" sz="2000" b="1" dirty="0">
                <a:solidFill>
                  <a:srgbClr val="C00000"/>
                </a:solidFill>
                <a:latin typeface="Univers"/>
              </a:rPr>
              <a:t>adaylarını açıklamamış olmaları Millet ittifakından beklentileri ne yönde etkiliyor?</a:t>
            </a:r>
          </a:p>
        </p:txBody>
      </p:sp>
      <p:graphicFrame>
        <p:nvGraphicFramePr>
          <p:cNvPr id="9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758144"/>
              </p:ext>
            </p:extLst>
          </p:nvPr>
        </p:nvGraphicFramePr>
        <p:xfrm>
          <a:off x="2164079" y="1494034"/>
          <a:ext cx="9404883" cy="485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742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77600" y="6553200"/>
            <a:ext cx="792480" cy="338328"/>
          </a:xfrm>
        </p:spPr>
        <p:txBody>
          <a:bodyPr/>
          <a:lstStyle/>
          <a:p>
            <a:pPr algn="ctr"/>
            <a:fld id="{CA8D9AD5-F248-4919-864A-CFD76CC027D6}" type="slidenum">
              <a:rPr lang="tr-TR" sz="15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9</a:t>
            </a:fld>
            <a:endParaRPr lang="tr-TR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220701" y="1"/>
            <a:ext cx="1958619" cy="6629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393192" y="316991"/>
            <a:ext cx="1371600" cy="195681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2" name="Object 226"/>
          <p:cNvGraphicFramePr>
            <a:graphicFrameLocks noChangeAspect="1"/>
          </p:cNvGraphicFramePr>
          <p:nvPr>
            <p:extLst/>
          </p:nvPr>
        </p:nvGraphicFramePr>
        <p:xfrm>
          <a:off x="114022" y="647526"/>
          <a:ext cx="1833244" cy="125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2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22" y="647526"/>
                        <a:ext cx="1833244" cy="12574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lt Konu Başlığı 3"/>
          <p:cNvSpPr txBox="1">
            <a:spLocks/>
          </p:cNvSpPr>
          <p:nvPr/>
        </p:nvSpPr>
        <p:spPr>
          <a:xfrm>
            <a:off x="220700" y="2846839"/>
            <a:ext cx="1958619" cy="2334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E95229"/>
                </a:solidFill>
                <a:latin typeface="Century Gothic" panose="020B0502020202020204" pitchFamily="34" charset="0"/>
              </a:rPr>
              <a:t>TÜRKİYE</a:t>
            </a: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Siyasi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Gündem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Araştırması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Aralık - 2022</a:t>
            </a:r>
            <a:endParaRPr lang="tr-TR" b="1" dirty="0">
              <a:solidFill>
                <a:srgbClr val="252F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1 Dikdörtgen"/>
          <p:cNvSpPr/>
          <p:nvPr/>
        </p:nvSpPr>
        <p:spPr>
          <a:xfrm>
            <a:off x="220700" y="5867400"/>
            <a:ext cx="19568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252F4E"/>
                </a:solidFill>
                <a:latin typeface="Futura Md BT" panose="020B0602020204020303" pitchFamily="34" charset="0"/>
              </a:rPr>
              <a:t>www.tusiar.com</a:t>
            </a:r>
            <a:endParaRPr lang="tr-TR" sz="1500" b="1" dirty="0">
              <a:solidFill>
                <a:srgbClr val="252F4E"/>
              </a:solidFill>
              <a:latin typeface="Futura Md BT" panose="020B0602020204020303" pitchFamily="34" charset="0"/>
            </a:endParaRPr>
          </a:p>
        </p:txBody>
      </p:sp>
      <p:sp>
        <p:nvSpPr>
          <p:cNvPr id="8" name="14 Metin kutusu"/>
          <p:cNvSpPr txBox="1">
            <a:spLocks noChangeArrowheads="1"/>
          </p:cNvSpPr>
          <p:nvPr/>
        </p:nvSpPr>
        <p:spPr bwMode="auto">
          <a:xfrm>
            <a:off x="2177517" y="371761"/>
            <a:ext cx="94048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 sz="1560" b="1" i="0" u="none" strike="noStrike" kern="1200" baseline="0">
                <a:solidFill>
                  <a:srgbClr val="C00000"/>
                </a:solidFill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r-TR" sz="2200" b="1" dirty="0">
                <a:solidFill>
                  <a:srgbClr val="C00000"/>
                </a:solidFill>
                <a:latin typeface="Univers"/>
              </a:rPr>
              <a:t>Bu Pazar </a:t>
            </a:r>
            <a:r>
              <a:rPr lang="tr-TR" sz="2200" b="1" dirty="0" smtClean="0">
                <a:solidFill>
                  <a:srgbClr val="C00000"/>
                </a:solidFill>
                <a:latin typeface="Univers"/>
              </a:rPr>
              <a:t>Genel Seçim olsa </a:t>
            </a:r>
            <a:r>
              <a:rPr lang="tr-TR" sz="2200" b="1" dirty="0">
                <a:solidFill>
                  <a:srgbClr val="C00000"/>
                </a:solidFill>
                <a:latin typeface="Univers"/>
              </a:rPr>
              <a:t>oyunuzu hangi </a:t>
            </a:r>
            <a:r>
              <a:rPr lang="tr-TR" sz="2200" b="1" dirty="0" smtClean="0">
                <a:solidFill>
                  <a:srgbClr val="C00000"/>
                </a:solidFill>
                <a:latin typeface="Univers"/>
              </a:rPr>
              <a:t>Partiye </a:t>
            </a:r>
            <a:r>
              <a:rPr lang="tr-TR" sz="2200" b="1" dirty="0">
                <a:solidFill>
                  <a:srgbClr val="C00000"/>
                </a:solidFill>
                <a:latin typeface="Univers"/>
              </a:rPr>
              <a:t>verirsiniz?</a:t>
            </a:r>
            <a:endParaRPr lang="tr-TR" sz="2200" dirty="0">
              <a:solidFill>
                <a:srgbClr val="C00000"/>
              </a:solidFill>
              <a:latin typeface="Univers"/>
            </a:endParaRPr>
          </a:p>
        </p:txBody>
      </p:sp>
      <p:sp>
        <p:nvSpPr>
          <p:cNvPr id="9" name="14 Metin kutusu"/>
          <p:cNvSpPr txBox="1">
            <a:spLocks noChangeArrowheads="1"/>
          </p:cNvSpPr>
          <p:nvPr/>
        </p:nvSpPr>
        <p:spPr bwMode="auto">
          <a:xfrm>
            <a:off x="2253716" y="6153090"/>
            <a:ext cx="9328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44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Futura Md BT" panose="020B0602020204020303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r-TR" sz="2000" dirty="0" smtClean="0">
                <a:solidFill>
                  <a:srgbClr val="C00000"/>
                </a:solidFill>
              </a:rPr>
              <a:t>Kararsızlar orantısal olarak dağıtılmıştır.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2253717" y="990601"/>
            <a:ext cx="9328683" cy="4923652"/>
            <a:chOff x="2253717" y="990601"/>
            <a:chExt cx="9328683" cy="4923652"/>
          </a:xfrm>
        </p:grpSpPr>
        <p:graphicFrame>
          <p:nvGraphicFramePr>
            <p:cNvPr id="11" name="1 Grafik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68598535"/>
                </p:ext>
              </p:extLst>
            </p:nvPr>
          </p:nvGraphicFramePr>
          <p:xfrm>
            <a:off x="2253717" y="990601"/>
            <a:ext cx="9328683" cy="49236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6" name="Resim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014" y="5391014"/>
              <a:ext cx="385721" cy="430696"/>
            </a:xfrm>
            <a:prstGeom prst="rect">
              <a:avLst/>
            </a:prstGeom>
          </p:spPr>
        </p:pic>
        <p:pic>
          <p:nvPicPr>
            <p:cNvPr id="18" name="Resim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795" y="5378345"/>
              <a:ext cx="385721" cy="430696"/>
            </a:xfrm>
            <a:prstGeom prst="rect">
              <a:avLst/>
            </a:prstGeom>
          </p:spPr>
        </p:pic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561" y="5378345"/>
              <a:ext cx="385721" cy="430696"/>
            </a:xfrm>
            <a:prstGeom prst="rect">
              <a:avLst/>
            </a:prstGeom>
            <a:solidFill>
              <a:srgbClr val="003860"/>
            </a:solidFill>
          </p:spPr>
        </p:pic>
        <p:pic>
          <p:nvPicPr>
            <p:cNvPr id="20" name="Resim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353" y="5383544"/>
              <a:ext cx="385721" cy="430696"/>
            </a:xfrm>
            <a:prstGeom prst="rect">
              <a:avLst/>
            </a:prstGeom>
          </p:spPr>
        </p:pic>
        <p:pic>
          <p:nvPicPr>
            <p:cNvPr id="21" name="Resim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519" y="5390192"/>
              <a:ext cx="385722" cy="430696"/>
            </a:xfrm>
            <a:prstGeom prst="rect">
              <a:avLst/>
            </a:prstGeom>
          </p:spPr>
        </p:pic>
        <p:pic>
          <p:nvPicPr>
            <p:cNvPr id="22" name="Resim 2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8144" y="5401540"/>
              <a:ext cx="385721" cy="430696"/>
            </a:xfrm>
            <a:prstGeom prst="rect">
              <a:avLst/>
            </a:prstGeom>
          </p:spPr>
        </p:pic>
        <p:pic>
          <p:nvPicPr>
            <p:cNvPr id="23" name="Resim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195" y="5404112"/>
              <a:ext cx="385722" cy="430696"/>
            </a:xfrm>
            <a:prstGeom prst="rect">
              <a:avLst/>
            </a:prstGeom>
          </p:spPr>
        </p:pic>
        <p:pic>
          <p:nvPicPr>
            <p:cNvPr id="24" name="Resim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133" y="5394243"/>
              <a:ext cx="385722" cy="430735"/>
            </a:xfrm>
            <a:prstGeom prst="rect">
              <a:avLst/>
            </a:prstGeom>
          </p:spPr>
        </p:pic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7" y="5384066"/>
              <a:ext cx="385721" cy="430696"/>
            </a:xfrm>
            <a:prstGeom prst="rect">
              <a:avLst/>
            </a:prstGeom>
          </p:spPr>
        </p:pic>
        <p:pic>
          <p:nvPicPr>
            <p:cNvPr id="26" name="Resim 2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488" y="5394282"/>
              <a:ext cx="385787" cy="430696"/>
            </a:xfrm>
            <a:prstGeom prst="rect">
              <a:avLst/>
            </a:prstGeom>
          </p:spPr>
        </p:pic>
        <p:pic>
          <p:nvPicPr>
            <p:cNvPr id="28" name="Resim 2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2534" y="5401540"/>
              <a:ext cx="385721" cy="430696"/>
            </a:xfrm>
            <a:prstGeom prst="rect">
              <a:avLst/>
            </a:prstGeom>
          </p:spPr>
        </p:pic>
      </p:grp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43203"/>
              </p:ext>
            </p:extLst>
          </p:nvPr>
        </p:nvGraphicFramePr>
        <p:xfrm>
          <a:off x="8464133" y="2133602"/>
          <a:ext cx="2965867" cy="1612900"/>
        </p:xfrm>
        <a:graphic>
          <a:graphicData uri="http://schemas.openxmlformats.org/drawingml/2006/table">
            <a:tbl>
              <a:tblPr/>
              <a:tblGrid>
                <a:gridCol w="1421991">
                  <a:extLst>
                    <a:ext uri="{9D8B030D-6E8A-4147-A177-3AD203B41FA5}">
                      <a16:colId xmlns:a16="http://schemas.microsoft.com/office/drawing/2014/main" val="561191060"/>
                    </a:ext>
                  </a:extLst>
                </a:gridCol>
                <a:gridCol w="1543876">
                  <a:extLst>
                    <a:ext uri="{9D8B030D-6E8A-4147-A177-3AD203B41FA5}">
                      <a16:colId xmlns:a16="http://schemas.microsoft.com/office/drawing/2014/main" val="4090726707"/>
                    </a:ext>
                  </a:extLst>
                </a:gridCol>
              </a:tblGrid>
              <a:tr h="237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</a:rPr>
                        <a:t>DİĞER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070707"/>
                  </a:ext>
                </a:extLst>
              </a:tr>
              <a:tr h="227460"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</a:rPr>
                        <a:t>BBP</a:t>
                      </a:r>
                    </a:p>
                  </a:txBody>
                  <a:tcPr marL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</a:rPr>
                        <a:t>0,52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151803"/>
                  </a:ext>
                </a:extLst>
              </a:tr>
              <a:tr h="227460"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</a:rPr>
                        <a:t>TDP</a:t>
                      </a:r>
                    </a:p>
                  </a:txBody>
                  <a:tcPr marL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</a:rPr>
                        <a:t>0,49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36622"/>
                  </a:ext>
                </a:extLst>
              </a:tr>
              <a:tr h="227460"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</a:rPr>
                        <a:t>TİP</a:t>
                      </a:r>
                    </a:p>
                  </a:txBody>
                  <a:tcPr marL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</a:rPr>
                        <a:t>0,49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521058"/>
                  </a:ext>
                </a:extLst>
              </a:tr>
              <a:tr h="227460"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</a:rPr>
                        <a:t>BTP</a:t>
                      </a:r>
                    </a:p>
                  </a:txBody>
                  <a:tcPr marL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</a:rPr>
                        <a:t>0,49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813095"/>
                  </a:ext>
                </a:extLst>
              </a:tr>
              <a:tr h="227460"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</a:rPr>
                        <a:t>DİĞER</a:t>
                      </a:r>
                    </a:p>
                  </a:txBody>
                  <a:tcPr marL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D0D0D"/>
                          </a:solidFill>
                          <a:effectLst/>
                          <a:latin typeface="Swis721 BT" panose="020B0504020202020204" pitchFamily="34" charset="0"/>
                        </a:rPr>
                        <a:t>0,29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05547"/>
                  </a:ext>
                </a:extLst>
              </a:tr>
              <a:tr h="237800"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</a:rPr>
                        <a:t>Toplam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wis721 BT" panose="020B050402020202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wis721 BT" panose="020B0504020202020204" pitchFamily="34" charset="0"/>
                        </a:rPr>
                        <a:t>2,29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647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7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Şeritli Tasarım Mavi 16x9">
  <a:themeElements>
    <a:clrScheme name="Şeritli_Tasarım_Mavi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A0AB41-DD6B-45B8-84A1-115B114C3F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4B5336-6EAA-48CF-9D13-474FDE2931C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D90948-693C-495E-A997-F81FB6D13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7330</TotalTime>
  <Words>473</Words>
  <Application>Microsoft Office PowerPoint</Application>
  <PresentationFormat>Geniş ekran</PresentationFormat>
  <Paragraphs>146</Paragraphs>
  <Slides>11</Slides>
  <Notes>10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26" baseType="lpstr">
      <vt:lpstr>Arial</vt:lpstr>
      <vt:lpstr>Century Gothic</vt:lpstr>
      <vt:lpstr>Corbel</vt:lpstr>
      <vt:lpstr>Euphemia</vt:lpstr>
      <vt:lpstr>Freehand521 BT</vt:lpstr>
      <vt:lpstr>Futura Md BT</vt:lpstr>
      <vt:lpstr>HY엽서L</vt:lpstr>
      <vt:lpstr>Square721 BT</vt:lpstr>
      <vt:lpstr>Swis721 BT</vt:lpstr>
      <vt:lpstr>Tahoma</vt:lpstr>
      <vt:lpstr>Times New Roman</vt:lpstr>
      <vt:lpstr>Univers</vt:lpstr>
      <vt:lpstr>Wingdings</vt:lpstr>
      <vt:lpstr>Şeritli Tasarım Mavi 16x9</vt:lpstr>
      <vt:lpstr>CorelDRAW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Tüsiar_Siyasi Gündem Araştırması - Konya-Ekim_2022_20.10.2022</dc:title>
  <dc:subject>Tüsiar_Siyasi Gündem Araştırması - Konya-Ekim_2022_20.10.2022</dc:subject>
  <dc:creator>Mevlüt BADEM</dc:creator>
  <cp:keywords>Tüsiar_Siyasi Gündem Araştırması - Konya-Ekim_2022_20.10.2022</cp:keywords>
  <cp:lastModifiedBy>Mevlüt BADEM</cp:lastModifiedBy>
  <cp:revision>472</cp:revision>
  <cp:lastPrinted>2019-01-02T13:12:01Z</cp:lastPrinted>
  <dcterms:created xsi:type="dcterms:W3CDTF">2013-04-05T19:58:21Z</dcterms:created>
  <dcterms:modified xsi:type="dcterms:W3CDTF">2023-01-02T07:39:49Z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