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notesMasterIdLst>
    <p:notesMasterId r:id="rId16"/>
  </p:notesMasterIdLst>
  <p:sldIdLst>
    <p:sldId id="258" r:id="rId2"/>
    <p:sldId id="291" r:id="rId3"/>
    <p:sldId id="1147" r:id="rId4"/>
    <p:sldId id="1169" r:id="rId5"/>
    <p:sldId id="288" r:id="rId6"/>
    <p:sldId id="571" r:id="rId7"/>
    <p:sldId id="1122" r:id="rId8"/>
    <p:sldId id="1123" r:id="rId9"/>
    <p:sldId id="1137" r:id="rId10"/>
    <p:sldId id="1177" r:id="rId11"/>
    <p:sldId id="1178" r:id="rId12"/>
    <p:sldId id="1151" r:id="rId13"/>
    <p:sldId id="1152" r:id="rId14"/>
    <p:sldId id="919" r:id="rId15"/>
  </p:sldIdLst>
  <p:sldSz cx="9144000" cy="6858000" type="letter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A614A73C-FE55-4F40-BB1D-7F1C238D1A85}">
          <p14:sldIdLst>
            <p14:sldId id="258"/>
            <p14:sldId id="291"/>
            <p14:sldId id="1147"/>
            <p14:sldId id="1169"/>
            <p14:sldId id="288"/>
            <p14:sldId id="571"/>
            <p14:sldId id="1122"/>
          </p14:sldIdLst>
        </p14:section>
        <p14:section name="Başlıksız Bölüm" id="{96957320-B716-4484-87B2-07ECA3A22A78}">
          <p14:sldIdLst>
            <p14:sldId id="1123"/>
            <p14:sldId id="1137"/>
            <p14:sldId id="1177"/>
            <p14:sldId id="1178"/>
            <p14:sldId id="1151"/>
            <p14:sldId id="1152"/>
            <p14:sldId id="91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990033"/>
    <a:srgbClr val="FF0000"/>
    <a:srgbClr val="0356FD"/>
    <a:srgbClr val="33CCFF"/>
    <a:srgbClr val="A50021"/>
    <a:srgbClr val="3333FF"/>
    <a:srgbClr val="FF00FF"/>
    <a:srgbClr val="FF66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7815" autoAdjust="0"/>
  </p:normalViewPr>
  <p:slideViewPr>
    <p:cSldViewPr>
      <p:cViewPr>
        <p:scale>
          <a:sx n="75" d="100"/>
          <a:sy n="75" d="100"/>
        </p:scale>
        <p:origin x="-1134" y="216"/>
      </p:cViewPr>
      <p:guideLst>
        <p:guide orient="horz" pos="1027"/>
        <p:guide pos="204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ata_yedek1\1_T&#252;siar\1_Ara&#351;t&#305;rmalar+\1_&#199;al&#305;&#351;&#305;lan_Projeler\2015_g&#252;ndem_ara&#351;t&#305;rmas&#305;\T&#252;rkiye_Secime_giderken_arastirmasi_2015_&#304;lk_Anket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package" Target="../embeddings/Microsoft_Excel_Worksheet5.xlsx"/><Relationship Id="rId2" Type="http://schemas.openxmlformats.org/officeDocument/2006/relationships/image" Target="../media/image4.jpeg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charts/_rels/char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5.jpeg"/><Relationship Id="rId7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6" Type="http://schemas.openxmlformats.org/officeDocument/2006/relationships/image" Target="../media/image10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oleObject" Target="file:///C:\Data_yedek1\1_T&#252;siar\1_Ara&#351;t&#305;rmalar+\1_&#199;al&#305;&#351;&#305;lan_Projeler\2015_g&#252;ndem_ara&#351;t&#305;rmas&#305;\T&#252;rkiye_Secime_giderken_arastirmasi_2015_&#304;lk_Anke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0"/>
      <c:rotY val="160"/>
      <c:rAngAx val="0"/>
      <c:perspective val="7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8640085582743367E-2"/>
          <c:y val="0.15459794821858966"/>
          <c:w val="0.9338559396076801"/>
          <c:h val="0.82531574300495381"/>
        </c:manualLayout>
      </c:layout>
      <c:pie3DChart>
        <c:varyColors val="1"/>
        <c:ser>
          <c:idx val="0"/>
          <c:order val="0"/>
          <c:tx>
            <c:strRef>
              <c:f>türkiye_seçime_giderken2015!$A$48:$B$48</c:f>
              <c:strCache>
                <c:ptCount val="1"/>
                <c:pt idx="0">
                  <c:v>Deneklerin Cinsiyete  göre dağılımları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Lbls>
            <c:dLbl>
              <c:idx val="0"/>
              <c:layout>
                <c:manualLayout>
                  <c:x val="-6.0243225892413724E-2"/>
                  <c:y val="0.1370057009274799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7362775250598208E-2"/>
                  <c:y val="-0.1568780170717053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tr-T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türkiye_seçime_giderken2015!$A$50:$A$51</c:f>
              <c:strCache>
                <c:ptCount val="2"/>
                <c:pt idx="0">
                  <c:v>Erkek</c:v>
                </c:pt>
                <c:pt idx="1">
                  <c:v>Bayan</c:v>
                </c:pt>
              </c:strCache>
            </c:strRef>
          </c:cat>
          <c:val>
            <c:numRef>
              <c:f>türkiye_seçime_giderken2015!$B$50:$B$51</c:f>
              <c:numCache>
                <c:formatCode>0.0</c:formatCode>
                <c:ptCount val="2"/>
                <c:pt idx="0">
                  <c:v>50.7</c:v>
                </c:pt>
                <c:pt idx="1">
                  <c:v>49.3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100">
          <a:latin typeface="Futura Md BT" pitchFamily="34" charset="0"/>
        </a:defRPr>
      </a:pPr>
      <a:endParaRPr lang="tr-T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0"/>
      <c:rotY val="2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7241774723443423E-2"/>
          <c:y val="0.12047999350307936"/>
          <c:w val="0.9060054835177046"/>
          <c:h val="0.7909608404166385"/>
        </c:manualLayout>
      </c:layout>
      <c:pie3DChart>
        <c:varyColors val="1"/>
        <c:ser>
          <c:idx val="0"/>
          <c:order val="0"/>
          <c:tx>
            <c:strRef>
              <c:f>türkiye_seçime_giderken2015!$A$56:$B$56</c:f>
              <c:strCache>
                <c:ptCount val="1"/>
                <c:pt idx="0">
                  <c:v>Deneklerin yaş grubuna göre dağılımları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Lbls>
            <c:dLbl>
              <c:idx val="0"/>
              <c:layout>
                <c:manualLayout>
                  <c:x val="-7.60999273890203E-2"/>
                  <c:y val="-6.251674464087771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3277314425381313E-2"/>
                  <c:y val="-2.518603296015110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8297961932801151E-2"/>
                  <c:y val="-6.595923349731923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4010749797641565E-2"/>
                  <c:y val="4.332487449891662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7616728101639497E-2"/>
                  <c:y val="5.316402547864556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3854750265843484E-2"/>
                  <c:y val="-4.948355341372993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tr-T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türkiye_seçime_giderken2015!$A$58:$A$63</c:f>
              <c:strCache>
                <c:ptCount val="6"/>
                <c:pt idx="0">
                  <c:v>25-34 arası</c:v>
                </c:pt>
                <c:pt idx="1">
                  <c:v>35-44 arası</c:v>
                </c:pt>
                <c:pt idx="2">
                  <c:v>45-54 arası</c:v>
                </c:pt>
                <c:pt idx="3">
                  <c:v>18-24 arası</c:v>
                </c:pt>
                <c:pt idx="4">
                  <c:v>55 - 64 arası</c:v>
                </c:pt>
                <c:pt idx="5">
                  <c:v>65  ve üstü</c:v>
                </c:pt>
              </c:strCache>
            </c:strRef>
          </c:cat>
          <c:val>
            <c:numRef>
              <c:f>türkiye_seçime_giderken2015!$B$58:$B$63</c:f>
              <c:numCache>
                <c:formatCode>0.0</c:formatCode>
                <c:ptCount val="6"/>
                <c:pt idx="0">
                  <c:v>21.3</c:v>
                </c:pt>
                <c:pt idx="1">
                  <c:v>22.7</c:v>
                </c:pt>
                <c:pt idx="2">
                  <c:v>15.8</c:v>
                </c:pt>
                <c:pt idx="3">
                  <c:v>18.3</c:v>
                </c:pt>
                <c:pt idx="4">
                  <c:v>12.1</c:v>
                </c:pt>
                <c:pt idx="5">
                  <c:v>9.8000000000000007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100">
          <a:latin typeface="Futura Md BT" pitchFamily="34" charset="0"/>
        </a:defRPr>
      </a:pPr>
      <a:endParaRPr lang="tr-TR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rotY val="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türkiye_seçime_giderken2015!$A$68:$B$68</c:f>
              <c:strCache>
                <c:ptCount val="1"/>
                <c:pt idx="0">
                  <c:v>Deneklerin öğrenimine  göre dağılımları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66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2060"/>
              </a:solidFill>
            </c:spPr>
          </c:dPt>
          <c:dPt>
            <c:idx val="3"/>
            <c:invertIfNegative val="0"/>
            <c:bubble3D val="0"/>
            <c:spPr>
              <a:solidFill>
                <a:srgbClr val="33CCFF"/>
              </a:solidFill>
            </c:spPr>
          </c:dPt>
          <c:dPt>
            <c:idx val="4"/>
            <c:invertIfNegative val="0"/>
            <c:bubble3D val="0"/>
            <c:spPr>
              <a:solidFill>
                <a:srgbClr val="A50021"/>
              </a:solidFill>
            </c:spPr>
          </c:dPt>
          <c:dPt>
            <c:idx val="5"/>
            <c:invertIfNegative val="0"/>
            <c:bubble3D val="0"/>
            <c:spPr>
              <a:solidFill>
                <a:srgbClr val="92D050"/>
              </a:solidFill>
            </c:spPr>
          </c:dPt>
          <c:dLbls>
            <c:txPr>
              <a:bodyPr/>
              <a:lstStyle/>
              <a:p>
                <a:pPr>
                  <a:defRPr sz="1600" b="1"/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türkiye_seçime_giderken2015!$A$70:$A$75</c:f>
              <c:strCache>
                <c:ptCount val="6"/>
                <c:pt idx="0">
                  <c:v>Üniversite</c:v>
                </c:pt>
                <c:pt idx="1">
                  <c:v>Lise</c:v>
                </c:pt>
                <c:pt idx="2">
                  <c:v>İlkokul</c:v>
                </c:pt>
                <c:pt idx="3">
                  <c:v>İlköğretim/Ortookul</c:v>
                </c:pt>
                <c:pt idx="4">
                  <c:v>Üniversite üzeri</c:v>
                </c:pt>
                <c:pt idx="5">
                  <c:v>Okul Bitirmemiş</c:v>
                </c:pt>
              </c:strCache>
            </c:strRef>
          </c:cat>
          <c:val>
            <c:numRef>
              <c:f>türkiye_seçime_giderken2015!$B$70:$B$75</c:f>
              <c:numCache>
                <c:formatCode>0.0</c:formatCode>
                <c:ptCount val="6"/>
                <c:pt idx="0">
                  <c:v>14.5</c:v>
                </c:pt>
                <c:pt idx="1">
                  <c:v>25.2</c:v>
                </c:pt>
                <c:pt idx="2">
                  <c:v>27.1</c:v>
                </c:pt>
                <c:pt idx="3">
                  <c:v>21.2</c:v>
                </c:pt>
                <c:pt idx="4">
                  <c:v>1.7</c:v>
                </c:pt>
                <c:pt idx="5">
                  <c:v>10.3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41167872"/>
        <c:axId val="41169664"/>
        <c:axId val="0"/>
      </c:bar3DChart>
      <c:catAx>
        <c:axId val="4116787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 rot="-1080000" vert="horz" anchor="ctr" anchorCtr="1"/>
          <a:lstStyle/>
          <a:p>
            <a:pPr>
              <a:defRPr sz="1200"/>
            </a:pPr>
            <a:endParaRPr lang="tr-TR"/>
          </a:p>
        </c:txPr>
        <c:crossAx val="41169664"/>
        <c:crosses val="autoZero"/>
        <c:auto val="1"/>
        <c:lblAlgn val="ctr"/>
        <c:lblOffset val="100"/>
        <c:noMultiLvlLbl val="0"/>
      </c:catAx>
      <c:valAx>
        <c:axId val="41169664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one"/>
        <c:crossAx val="41167872"/>
        <c:crosses val="autoZero"/>
        <c:crossBetween val="between"/>
      </c:valAx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100">
          <a:latin typeface="Futura Md BT" pitchFamily="34" charset="0"/>
        </a:defRPr>
      </a:pPr>
      <a:endParaRPr lang="tr-TR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40"/>
      <c:rotY val="160"/>
      <c:rAngAx val="0"/>
      <c:perspective val="7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7109610835859021E-2"/>
          <c:y val="0.1555779763811859"/>
          <c:w val="0.87296407203741033"/>
          <c:h val="0.77217080246876746"/>
        </c:manualLayout>
      </c:layout>
      <c:pie3DChart>
        <c:varyColors val="1"/>
        <c:ser>
          <c:idx val="0"/>
          <c:order val="0"/>
          <c:tx>
            <c:strRef>
              <c:f>türkiye_seçime_giderken2015!$A$79:$B$79</c:f>
              <c:strCache>
                <c:ptCount val="1"/>
                <c:pt idx="0">
                  <c:v>Başbakan Ahmet DAVUTOĞLUN'u Başarılı buluyormusunuz ?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Pt>
            <c:idx val="3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2.4927802864117457E-2"/>
                  <c:y val="-0.2194010850646225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5269194371851405E-3"/>
                  <c:y val="-0.1743924286190423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5532325487135791E-2"/>
                  <c:y val="4.58823027600107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8723307195748146"/>
                  <c:y val="-5.158800802073654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7.8414719989523179E-2"/>
                  <c:y val="2.475701406889357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chemeClr val="tx1">
                        <a:lumMod val="50000"/>
                      </a:schemeClr>
                    </a:solidFill>
                  </a:defRPr>
                </a:pPr>
                <a:endParaRPr lang="tr-T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türkiye_seçime_giderken2015!$A$81:$A$83</c:f>
              <c:strCache>
                <c:ptCount val="3"/>
                <c:pt idx="0">
                  <c:v>Evet Başarılı buluyorum</c:v>
                </c:pt>
                <c:pt idx="1">
                  <c:v>Hayır Başarısız buluyorum</c:v>
                </c:pt>
                <c:pt idx="2">
                  <c:v>Fikrim yok</c:v>
                </c:pt>
              </c:strCache>
            </c:strRef>
          </c:cat>
          <c:val>
            <c:numRef>
              <c:f>türkiye_seçime_giderken2015!$B$81:$B$83</c:f>
              <c:numCache>
                <c:formatCode>0.0</c:formatCode>
                <c:ptCount val="3"/>
                <c:pt idx="0">
                  <c:v>52.9</c:v>
                </c:pt>
                <c:pt idx="1">
                  <c:v>43.8</c:v>
                </c:pt>
                <c:pt idx="2">
                  <c:v>3.3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100">
          <a:latin typeface="Futura Md BT" pitchFamily="34" charset="0"/>
        </a:defRPr>
      </a:pPr>
      <a:endParaRPr lang="tr-T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0"/>
      <c:rotY val="130"/>
      <c:rAngAx val="0"/>
      <c:perspective val="7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9684539390598214E-2"/>
          <c:y val="0.23242533237047744"/>
          <c:w val="0.8417745212247022"/>
          <c:h val="0.75324477835796022"/>
        </c:manualLayout>
      </c:layout>
      <c:pie3DChart>
        <c:varyColors val="1"/>
        <c:ser>
          <c:idx val="0"/>
          <c:order val="0"/>
          <c:tx>
            <c:strRef>
              <c:f>türkiye_seçime_giderken2015!$A$87:$B$87</c:f>
              <c:strCache>
                <c:ptCount val="1"/>
                <c:pt idx="0">
                  <c:v>Çözüm Sürecini Destekliyormusunuz ?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Pt>
            <c:idx val="2"/>
            <c:bubble3D val="0"/>
            <c:spPr>
              <a:solidFill>
                <a:srgbClr val="CC3300"/>
              </a:solidFill>
            </c:spPr>
          </c:dPt>
          <c:dPt>
            <c:idx val="3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6.4548628139491665E-2"/>
                  <c:y val="6.425975817501755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3087679108172831E-2"/>
                  <c:y val="-0.1420580583638854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2446183312325038E-2"/>
                  <c:y val="-0.1966254218222722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8723307195748146"/>
                  <c:y val="-5.158800802073653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7.8414719989523166E-2"/>
                  <c:y val="2.475701406889357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tr-T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türkiye_seçime_giderken2015!$A$89:$A$90</c:f>
              <c:strCache>
                <c:ptCount val="2"/>
                <c:pt idx="0">
                  <c:v>Evet destekliyorum</c:v>
                </c:pt>
                <c:pt idx="1">
                  <c:v>Hayır desteklemiyorum</c:v>
                </c:pt>
              </c:strCache>
            </c:strRef>
          </c:cat>
          <c:val>
            <c:numRef>
              <c:f>türkiye_seçime_giderken2015!$B$89:$B$90</c:f>
              <c:numCache>
                <c:formatCode>0.0</c:formatCode>
                <c:ptCount val="2"/>
                <c:pt idx="0">
                  <c:v>64.099999999999994</c:v>
                </c:pt>
                <c:pt idx="1">
                  <c:v>35.9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100">
          <a:latin typeface="Futura Md BT" pitchFamily="34" charset="0"/>
        </a:defRPr>
      </a:pPr>
      <a:endParaRPr lang="tr-TR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2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233012312591963E-2"/>
          <c:y val="1.4417622462038499E-2"/>
          <c:w val="0.96648737291229758"/>
          <c:h val="0.9156876723780387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türkiye_seçime_giderken2015!$A$94:$B$94</c:f>
              <c:strCache>
                <c:ptCount val="1"/>
                <c:pt idx="0">
                  <c:v>Size göre Bugün Milletvekili Genel Seçimi yapılacak olsa hangi parti kazanır ?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</c:spPr>
            <c:pictureOptions>
              <c:pictureFormat val="stack"/>
            </c:pictureOptions>
          </c:dPt>
          <c:dPt>
            <c:idx val="1"/>
            <c:invertIfNegative val="0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</c:spPr>
            <c:pictureOptions>
              <c:pictureFormat val="stack"/>
            </c:pictureOptions>
          </c:dPt>
          <c:dPt>
            <c:idx val="2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</c:spPr>
            <c:pictureOptions>
              <c:pictureFormat val="stack"/>
            </c:pictureOptions>
          </c:dPt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</c:spPr>
          </c:dPt>
          <c:dPt>
            <c:idx val="4"/>
            <c:invertIfNegative val="0"/>
            <c:bubble3D val="0"/>
            <c:spPr>
              <a:blipFill>
                <a:blip xmlns:r="http://schemas.openxmlformats.org/officeDocument/2006/relationships" r:embed="rId6"/>
                <a:stretch>
                  <a:fillRect/>
                </a:stretch>
              </a:blipFill>
            </c:spPr>
          </c:dPt>
          <c:dLbls>
            <c:dLbl>
              <c:idx val="0"/>
              <c:layout>
                <c:manualLayout>
                  <c:x val="-4.569903693777592E-3"/>
                  <c:y val="-5.0391226371672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0466024625183945E-3"/>
                  <c:y val="-3.46439681305251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5233012312591968E-3"/>
                  <c:y val="-4.40923230752139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9.1398073875551804E-3"/>
                  <c:y val="-5.35406780199025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7.6165061562959843E-3"/>
                  <c:y val="-7.2437387909279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700" b="1"/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türkiye_seçime_giderken2015!$A$96:$A$100</c:f>
              <c:strCache>
                <c:ptCount val="5"/>
                <c:pt idx="0">
                  <c:v>AKP</c:v>
                </c:pt>
                <c:pt idx="1">
                  <c:v>CHP</c:v>
                </c:pt>
                <c:pt idx="2">
                  <c:v>MHP</c:v>
                </c:pt>
                <c:pt idx="3">
                  <c:v>HDP</c:v>
                </c:pt>
                <c:pt idx="4">
                  <c:v>Diğer</c:v>
                </c:pt>
              </c:strCache>
            </c:strRef>
          </c:cat>
          <c:val>
            <c:numRef>
              <c:f>türkiye_seçime_giderken2015!$B$96:$B$100</c:f>
              <c:numCache>
                <c:formatCode>0.0</c:formatCode>
                <c:ptCount val="5"/>
                <c:pt idx="0">
                  <c:v>54.6</c:v>
                </c:pt>
                <c:pt idx="1">
                  <c:v>25.3</c:v>
                </c:pt>
                <c:pt idx="2">
                  <c:v>13.7</c:v>
                </c:pt>
                <c:pt idx="3">
                  <c:v>4.2</c:v>
                </c:pt>
                <c:pt idx="4">
                  <c:v>2.2000000000000002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86695936"/>
        <c:axId val="86697472"/>
        <c:axId val="0"/>
      </c:bar3DChart>
      <c:catAx>
        <c:axId val="8669593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tr-TR"/>
          </a:p>
        </c:txPr>
        <c:crossAx val="86697472"/>
        <c:crosses val="autoZero"/>
        <c:auto val="1"/>
        <c:lblAlgn val="ctr"/>
        <c:lblOffset val="100"/>
        <c:noMultiLvlLbl val="0"/>
      </c:catAx>
      <c:valAx>
        <c:axId val="86697472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one"/>
        <c:crossAx val="86695936"/>
        <c:crosses val="autoZero"/>
        <c:crossBetween val="between"/>
      </c:valAx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100">
          <a:latin typeface="Futura Md BT" pitchFamily="34" charset="0"/>
        </a:defRPr>
      </a:pPr>
      <a:endParaRPr lang="tr-TR"/>
    </a:p>
  </c:txPr>
  <c:externalData r:id="rId7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20"/>
      <c:rotY val="0"/>
      <c:rAngAx val="0"/>
      <c:perspective val="2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6161443215722302E-2"/>
          <c:y val="0"/>
          <c:w val="0.96767711356855601"/>
          <c:h val="0.9235369560466812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türkiye_seçime_giderken2015!$A$104:$B$104</c:f>
              <c:strCache>
                <c:ptCount val="1"/>
                <c:pt idx="0">
                  <c:v>Bugün Milletvekili Genel Seçimi yapılacak olsa  hangi partiye oy verirdiniz?</c:v>
                </c:pt>
              </c:strCache>
            </c:strRef>
          </c:tx>
          <c:spPr>
            <a:blipFill>
              <a:blip xmlns:r="http://schemas.openxmlformats.org/officeDocument/2006/relationships" r:embed="rId1"/>
              <a:stretch>
                <a:fillRect/>
              </a:stretch>
            </a:blipFill>
          </c:spPr>
          <c:invertIfNegative val="0"/>
          <c:pictureOptions>
            <c:pictureFormat val="stack"/>
          </c:pictureOptions>
          <c:dPt>
            <c:idx val="0"/>
            <c:invertIfNegative val="0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</c:spPr>
            <c:pictureOptions>
              <c:pictureFormat val="stack"/>
            </c:pictureOptions>
          </c:dPt>
          <c:dPt>
            <c:idx val="1"/>
            <c:invertIfNegative val="0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</c:spPr>
            <c:pictureOptions>
              <c:pictureFormat val="stack"/>
            </c:pictureOptions>
          </c:dPt>
          <c:dPt>
            <c:idx val="2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</c:spPr>
            <c:pictureOptions>
              <c:pictureFormat val="stack"/>
            </c:pictureOptions>
          </c:dPt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</c:spPr>
            <c:pictureOptions>
              <c:pictureFormat val="stretch"/>
            </c:pictureOptions>
          </c:dPt>
          <c:dPt>
            <c:idx val="4"/>
            <c:invertIfNegative val="0"/>
            <c:bubble3D val="0"/>
            <c:spPr>
              <a:blipFill>
                <a:blip xmlns:r="http://schemas.openxmlformats.org/officeDocument/2006/relationships" r:embed="rId6"/>
                <a:stretch>
                  <a:fillRect/>
                </a:stretch>
              </a:blipFill>
            </c:spPr>
            <c:pictureOptions>
              <c:pictureFormat val="stretch"/>
            </c:pictureOptions>
          </c:dPt>
          <c:dPt>
            <c:idx val="5"/>
            <c:invertIfNegative val="0"/>
            <c:bubble3D val="0"/>
            <c:spPr>
              <a:blipFill>
                <a:blip xmlns:r="http://schemas.openxmlformats.org/officeDocument/2006/relationships" r:embed="rId7"/>
                <a:stretch>
                  <a:fillRect/>
                </a:stretch>
              </a:blipFill>
            </c:spPr>
            <c:pictureOptions>
              <c:pictureFormat val="stack"/>
            </c:pictureOptions>
          </c:dPt>
          <c:dPt>
            <c:idx val="7"/>
            <c:invertIfNegative val="0"/>
            <c:bubble3D val="0"/>
            <c:spPr>
              <a:blipFill>
                <a:blip xmlns:r="http://schemas.openxmlformats.org/officeDocument/2006/relationships" r:embed="rId8"/>
                <a:stretch>
                  <a:fillRect/>
                </a:stretch>
              </a:blipFill>
            </c:spPr>
            <c:pictureOptions>
              <c:pictureFormat val="stretch"/>
            </c:pictureOptions>
          </c:dPt>
          <c:dLbls>
            <c:dLbl>
              <c:idx val="0"/>
              <c:layout>
                <c:manualLayout>
                  <c:x val="-1.3222998994681882E-2"/>
                  <c:y val="-2.02390991164916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692221105202087E-3"/>
                  <c:y val="-2.89129987378451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1.73477992427071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8.8153326631212059E-3"/>
                  <c:y val="-2.60216988640606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9384442210404183E-3"/>
                  <c:y val="-4.91520978543367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9384442210404183E-3"/>
                  <c:y val="-3.46955984854142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4.4076663315606298E-3"/>
                  <c:y val="-2.02390991164916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"/>
                  <c:y val="-3.75868983591987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türkiye_seçime_giderken2015!$A$106:$A$113</c:f>
              <c:strCache>
                <c:ptCount val="8"/>
                <c:pt idx="0">
                  <c:v>AKP</c:v>
                </c:pt>
                <c:pt idx="1">
                  <c:v>CHP</c:v>
                </c:pt>
                <c:pt idx="2">
                  <c:v>MHP</c:v>
                </c:pt>
                <c:pt idx="3">
                  <c:v>HDP</c:v>
                </c:pt>
                <c:pt idx="4">
                  <c:v>SP</c:v>
                </c:pt>
                <c:pt idx="5">
                  <c:v>BBP</c:v>
                </c:pt>
                <c:pt idx="6">
                  <c:v>Diğer</c:v>
                </c:pt>
                <c:pt idx="7">
                  <c:v>Kararsızım</c:v>
                </c:pt>
              </c:strCache>
            </c:strRef>
          </c:cat>
          <c:val>
            <c:numRef>
              <c:f>türkiye_seçime_giderken2015!$B$106:$B$113</c:f>
              <c:numCache>
                <c:formatCode>0.00</c:formatCode>
                <c:ptCount val="8"/>
                <c:pt idx="0">
                  <c:v>48.61</c:v>
                </c:pt>
                <c:pt idx="1">
                  <c:v>21.38</c:v>
                </c:pt>
                <c:pt idx="2">
                  <c:v>13.42</c:v>
                </c:pt>
                <c:pt idx="3">
                  <c:v>7.56</c:v>
                </c:pt>
                <c:pt idx="4">
                  <c:v>1.79</c:v>
                </c:pt>
                <c:pt idx="5">
                  <c:v>0.38000000000000012</c:v>
                </c:pt>
                <c:pt idx="6">
                  <c:v>1.48</c:v>
                </c:pt>
                <c:pt idx="7">
                  <c:v>5.38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5330176"/>
        <c:axId val="85352448"/>
        <c:axId val="0"/>
      </c:bar3DChart>
      <c:catAx>
        <c:axId val="8533017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tr-TR"/>
          </a:p>
        </c:txPr>
        <c:crossAx val="85352448"/>
        <c:crosses val="autoZero"/>
        <c:auto val="1"/>
        <c:lblAlgn val="ctr"/>
        <c:lblOffset val="100"/>
        <c:noMultiLvlLbl val="0"/>
      </c:catAx>
      <c:valAx>
        <c:axId val="85352448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one"/>
        <c:crossAx val="85330176"/>
        <c:crosses val="autoZero"/>
        <c:crossBetween val="between"/>
      </c:valAx>
      <c:spPr>
        <a:ln>
          <a:noFill/>
        </a:ln>
      </c:spPr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100">
          <a:latin typeface="Futura Md BT" pitchFamily="34" charset="0"/>
        </a:defRPr>
      </a:pPr>
      <a:endParaRPr lang="tr-TR"/>
    </a:p>
  </c:txPr>
  <c:externalData r:id="rId9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5564" tIns="47781" rIns="95564" bIns="47781" rtlCol="0"/>
          <a:lstStyle>
            <a:lvl1pPr algn="l">
              <a:defRPr sz="13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5564" tIns="47781" rIns="95564" bIns="47781" rtlCol="0"/>
          <a:lstStyle>
            <a:lvl1pPr algn="r">
              <a:defRPr sz="1300"/>
            </a:lvl1pPr>
          </a:lstStyle>
          <a:p>
            <a:fld id="{5E1C9078-0654-4B7E-B03E-D29BCAE1CC59}" type="datetimeFigureOut">
              <a:rPr lang="tr-TR" smtClean="0"/>
              <a:pPr/>
              <a:t>14.01.2015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4" tIns="47781" rIns="95564" bIns="47781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5564" tIns="47781" rIns="95564" bIns="47781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5564" tIns="47781" rIns="95564" bIns="47781" rtlCol="0" anchor="b"/>
          <a:lstStyle>
            <a:lvl1pPr algn="l">
              <a:defRPr sz="13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5564" tIns="47781" rIns="95564" bIns="47781" rtlCol="0" anchor="b"/>
          <a:lstStyle>
            <a:lvl1pPr algn="r">
              <a:defRPr sz="1300"/>
            </a:lvl1pPr>
          </a:lstStyle>
          <a:p>
            <a:fld id="{E81E1E1E-09B1-499D-BE00-DF9F5B6838E2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7347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4724400"/>
            <a:ext cx="7772400" cy="704851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tr-TR" noProof="0" smtClean="0"/>
              <a:t>Asıl başlık stili için tıklatın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5410200"/>
            <a:ext cx="7772400" cy="6858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tr-TR" noProof="0" smtClean="0"/>
              <a:t>Asıl alt başlık stilini düzenlemek için tıklatın</a:t>
            </a:r>
            <a:endParaRPr lang="en-US" noProof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612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477000" y="1752600"/>
            <a:ext cx="1828800" cy="502920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990600" y="1752600"/>
            <a:ext cx="5334000" cy="502920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518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331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</p:spTree>
    <p:extLst>
      <p:ext uri="{BB962C8B-B14F-4D97-AF65-F5344CB8AC3E}">
        <p14:creationId xmlns:p14="http://schemas.microsoft.com/office/powerpoint/2010/main" val="134043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990600" y="2514600"/>
            <a:ext cx="3581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724400" y="2514600"/>
            <a:ext cx="3581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831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078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025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21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</p:spTree>
    <p:extLst>
      <p:ext uri="{BB962C8B-B14F-4D97-AF65-F5344CB8AC3E}">
        <p14:creationId xmlns:p14="http://schemas.microsoft.com/office/powerpoint/2010/main" val="115690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</p:spTree>
    <p:extLst>
      <p:ext uri="{BB962C8B-B14F-4D97-AF65-F5344CB8AC3E}">
        <p14:creationId xmlns:p14="http://schemas.microsoft.com/office/powerpoint/2010/main" val="5972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752601"/>
            <a:ext cx="73152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514600"/>
            <a:ext cx="7315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chart" Target="../charts/chart4.xml"/><Relationship Id="rId4" Type="http://schemas.openxmlformats.org/officeDocument/2006/relationships/image" Target="../media/image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chart" Target="../charts/chart5.xml"/><Relationship Id="rId4" Type="http://schemas.openxmlformats.org/officeDocument/2006/relationships/image" Target="../media/image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chart" Target="../charts/chart6.xml"/><Relationship Id="rId4" Type="http://schemas.openxmlformats.org/officeDocument/2006/relationships/image" Target="../media/image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chart" Target="../charts/chart7.xml"/><Relationship Id="rId4" Type="http://schemas.openxmlformats.org/officeDocument/2006/relationships/image" Target="../media/image3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chart" Target="../charts/chart1.xml"/><Relationship Id="rId4" Type="http://schemas.openxmlformats.org/officeDocument/2006/relationships/image" Target="../media/image3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chart" Target="../charts/chart2.xml"/><Relationship Id="rId4" Type="http://schemas.openxmlformats.org/officeDocument/2006/relationships/image" Target="../media/image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chart" Target="../charts/chart3.xml"/><Relationship Id="rId4" Type="http://schemas.openxmlformats.org/officeDocument/2006/relationships/image" Target="../media/image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Nesne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4376778"/>
              </p:ext>
            </p:extLst>
          </p:nvPr>
        </p:nvGraphicFramePr>
        <p:xfrm>
          <a:off x="3053423" y="116633"/>
          <a:ext cx="2965716" cy="2034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9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Picture 3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3423" y="116633"/>
                        <a:ext cx="2965716" cy="20341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Başlık 1"/>
          <p:cNvSpPr>
            <a:spLocks noGrp="1"/>
          </p:cNvSpPr>
          <p:nvPr>
            <p:ph type="ctrTitle"/>
          </p:nvPr>
        </p:nvSpPr>
        <p:spPr>
          <a:xfrm>
            <a:off x="179512" y="3573016"/>
            <a:ext cx="8786812" cy="1321264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tr-TR" sz="4000" b="1" dirty="0" smtClean="0">
                <a:latin typeface="Trebuchet MS" pitchFamily="34" charset="0"/>
              </a:rPr>
              <a:t/>
            </a:r>
            <a:br>
              <a:rPr lang="tr-TR" sz="4000" b="1" dirty="0" smtClean="0">
                <a:latin typeface="Trebuchet MS" pitchFamily="34" charset="0"/>
              </a:rPr>
            </a:br>
            <a:r>
              <a:rPr lang="tr-TR" sz="4000" b="1" dirty="0" smtClean="0">
                <a:latin typeface="Trebuchet MS" pitchFamily="34" charset="0"/>
              </a:rPr>
              <a:t>2015</a:t>
            </a:r>
            <a:br>
              <a:rPr lang="tr-TR" sz="4000" b="1" dirty="0" smtClean="0">
                <a:latin typeface="Trebuchet MS" pitchFamily="34" charset="0"/>
              </a:rPr>
            </a:br>
            <a:r>
              <a:rPr lang="de-DE" sz="4000" b="1" dirty="0" smtClean="0">
                <a:latin typeface="Trebuchet MS" pitchFamily="34" charset="0"/>
              </a:rPr>
              <a:t>GENEL SEÇİME GİDERKEN</a:t>
            </a:r>
            <a:r>
              <a:rPr lang="tr-TR" sz="4000" b="1" dirty="0" smtClean="0">
                <a:latin typeface="Trebuchet MS" pitchFamily="34" charset="0"/>
              </a:rPr>
              <a:t/>
            </a:r>
            <a:br>
              <a:rPr lang="tr-TR" sz="4000" b="1" dirty="0" smtClean="0">
                <a:latin typeface="Trebuchet MS" pitchFamily="34" charset="0"/>
              </a:rPr>
            </a:br>
            <a:r>
              <a:rPr lang="tr-TR" sz="4000" b="1" dirty="0" smtClean="0">
                <a:latin typeface="Trebuchet MS" pitchFamily="34" charset="0"/>
              </a:rPr>
              <a:t>TÜRKİYE DE SON SİYASİ DURUM</a:t>
            </a:r>
            <a:endParaRPr lang="tr-TR" sz="4000" dirty="0">
              <a:latin typeface="Trebuchet MS" pitchFamily="34" charset="0"/>
            </a:endParaRPr>
          </a:p>
        </p:txBody>
      </p:sp>
      <p:grpSp>
        <p:nvGrpSpPr>
          <p:cNvPr id="9" name="Grup 8"/>
          <p:cNvGrpSpPr/>
          <p:nvPr/>
        </p:nvGrpSpPr>
        <p:grpSpPr>
          <a:xfrm>
            <a:off x="0" y="6406448"/>
            <a:ext cx="9157224" cy="553998"/>
            <a:chOff x="77504" y="6048942"/>
            <a:chExt cx="9079720" cy="553998"/>
          </a:xfrm>
        </p:grpSpPr>
        <p:sp>
          <p:nvSpPr>
            <p:cNvPr id="12" name="28 Dikdörtgen"/>
            <p:cNvSpPr/>
            <p:nvPr/>
          </p:nvSpPr>
          <p:spPr>
            <a:xfrm>
              <a:off x="77504" y="6200826"/>
              <a:ext cx="9079719" cy="285752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4" name="14 Metin kutusu"/>
            <p:cNvSpPr txBox="1">
              <a:spLocks noChangeArrowheads="1"/>
            </p:cNvSpPr>
            <p:nvPr/>
          </p:nvSpPr>
          <p:spPr bwMode="auto">
            <a:xfrm>
              <a:off x="77504" y="6191711"/>
              <a:ext cx="88180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Genel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Seçime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Giderken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Türkiyede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Son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Siyasi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Durum</a:t>
              </a:r>
              <a:endParaRPr lang="tr-TR" sz="1600" dirty="0">
                <a:solidFill>
                  <a:schemeClr val="bg1"/>
                </a:solidFill>
                <a:latin typeface="Futura Md BT" panose="020B0602020204020303" pitchFamily="34" charset="0"/>
              </a:endParaRPr>
            </a:p>
          </p:txBody>
        </p:sp>
        <p:sp>
          <p:nvSpPr>
            <p:cNvPr id="15" name="18 Slayt Numarası Yer Tutucusu"/>
            <p:cNvSpPr txBox="1">
              <a:spLocks/>
            </p:cNvSpPr>
            <p:nvPr/>
          </p:nvSpPr>
          <p:spPr bwMode="auto">
            <a:xfrm>
              <a:off x="8308162" y="6165304"/>
              <a:ext cx="849062" cy="321275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wrap="square" numCol="1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fld id="{4C99FEA7-7A0E-4B9F-BB95-4A0EE8D8BBCC}" type="slidenum">
                <a:rPr lang="tr-TR" sz="1600" b="1" smtClean="0">
                  <a:solidFill>
                    <a:schemeClr val="bg1"/>
                  </a:solidFill>
                  <a:latin typeface="Trebuchet MS" pitchFamily="34" charset="0"/>
                </a:rPr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t>1</a:t>
              </a:fld>
              <a:endParaRPr lang="tr-TR" sz="1600" b="1" dirty="0" smtClean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16" name="10 Dikdörtgen"/>
            <p:cNvSpPr>
              <a:spLocks noChangeArrowheads="1"/>
            </p:cNvSpPr>
            <p:nvPr/>
          </p:nvSpPr>
          <p:spPr bwMode="auto">
            <a:xfrm>
              <a:off x="6068398" y="6048942"/>
              <a:ext cx="217601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r-TR" sz="2000" b="1" dirty="0">
                  <a:solidFill>
                    <a:schemeClr val="bg1"/>
                  </a:solidFill>
                  <a:latin typeface="Trebuchet MS" pitchFamily="34" charset="0"/>
                </a:rPr>
                <a:t>www.tusiar.com</a:t>
              </a:r>
              <a:endParaRPr lang="tr-TR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43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7524752" y="115889"/>
          <a:ext cx="13938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7502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2" y="115889"/>
                        <a:ext cx="139382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11 Dikdörtgen"/>
          <p:cNvSpPr>
            <a:spLocks noChangeArrowheads="1"/>
          </p:cNvSpPr>
          <p:nvPr/>
        </p:nvSpPr>
        <p:spPr bwMode="auto">
          <a:xfrm>
            <a:off x="251520" y="674107"/>
            <a:ext cx="8193142" cy="861774"/>
          </a:xfrm>
          <a:prstGeom prst="rect">
            <a:avLst/>
          </a:prstGeom>
          <a:noFill/>
          <a:ln w="3175" cap="rnd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srgbClr val="D60093"/>
                </a:solidFill>
                <a:latin typeface="Futura Md BT" pitchFamily="34" charset="0"/>
                <a:ea typeface="+mn-ea"/>
                <a:cs typeface="+mn-cs"/>
              </a:defRPr>
            </a:pPr>
            <a:r>
              <a:rPr lang="en-US" sz="2500" dirty="0" err="1"/>
              <a:t>Başbakan</a:t>
            </a:r>
            <a:r>
              <a:rPr lang="en-US" sz="2500" dirty="0"/>
              <a:t> Ahmet </a:t>
            </a:r>
            <a:r>
              <a:rPr lang="en-US" sz="2500" dirty="0" err="1"/>
              <a:t>DAVUTOĞLUN'u</a:t>
            </a:r>
            <a:r>
              <a:rPr lang="en-US" sz="2500" dirty="0"/>
              <a:t> </a:t>
            </a:r>
            <a:endParaRPr lang="tr-TR" sz="2500" dirty="0" smtClean="0"/>
          </a:p>
          <a:p>
            <a:pPr algn="ctr">
              <a:defRPr sz="1800" b="1" i="0" u="none" strike="noStrike" kern="1200" baseline="0">
                <a:solidFill>
                  <a:srgbClr val="D60093"/>
                </a:solidFill>
                <a:latin typeface="Futura Md BT" pitchFamily="34" charset="0"/>
                <a:ea typeface="+mn-ea"/>
                <a:cs typeface="+mn-cs"/>
              </a:defRPr>
            </a:pPr>
            <a:r>
              <a:rPr lang="en-US" sz="2500" dirty="0" err="1" smtClean="0"/>
              <a:t>Başarılı</a:t>
            </a:r>
            <a:r>
              <a:rPr lang="en-US" sz="2500" dirty="0" smtClean="0"/>
              <a:t> </a:t>
            </a:r>
            <a:r>
              <a:rPr lang="en-US" sz="2500" dirty="0" err="1"/>
              <a:t>buluyormusunuz</a:t>
            </a:r>
            <a:r>
              <a:rPr lang="en-US" sz="2500" dirty="0"/>
              <a:t> ?</a:t>
            </a:r>
          </a:p>
        </p:txBody>
      </p:sp>
      <p:graphicFrame>
        <p:nvGraphicFramePr>
          <p:cNvPr id="13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3361008"/>
              </p:ext>
            </p:extLst>
          </p:nvPr>
        </p:nvGraphicFramePr>
        <p:xfrm>
          <a:off x="474565" y="1916832"/>
          <a:ext cx="7977117" cy="4605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0" name="Grup 9"/>
          <p:cNvGrpSpPr/>
          <p:nvPr/>
        </p:nvGrpSpPr>
        <p:grpSpPr>
          <a:xfrm>
            <a:off x="0" y="6406448"/>
            <a:ext cx="9157224" cy="553998"/>
            <a:chOff x="77504" y="6048942"/>
            <a:chExt cx="9079720" cy="553998"/>
          </a:xfrm>
        </p:grpSpPr>
        <p:sp>
          <p:nvSpPr>
            <p:cNvPr id="14" name="28 Dikdörtgen"/>
            <p:cNvSpPr/>
            <p:nvPr/>
          </p:nvSpPr>
          <p:spPr>
            <a:xfrm>
              <a:off x="77504" y="6200826"/>
              <a:ext cx="9079719" cy="285752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5" name="14 Metin kutusu"/>
            <p:cNvSpPr txBox="1">
              <a:spLocks noChangeArrowheads="1"/>
            </p:cNvSpPr>
            <p:nvPr/>
          </p:nvSpPr>
          <p:spPr bwMode="auto">
            <a:xfrm>
              <a:off x="77504" y="6191711"/>
              <a:ext cx="88180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Genel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Seçime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Giderken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Türkiyede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Son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Siyasi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Durum</a:t>
              </a:r>
              <a:endParaRPr lang="tr-TR" sz="1600" dirty="0">
                <a:solidFill>
                  <a:schemeClr val="bg1"/>
                </a:solidFill>
                <a:latin typeface="Futura Md BT" panose="020B0602020204020303" pitchFamily="34" charset="0"/>
              </a:endParaRPr>
            </a:p>
          </p:txBody>
        </p:sp>
        <p:sp>
          <p:nvSpPr>
            <p:cNvPr id="16" name="18 Slayt Numarası Yer Tutucusu"/>
            <p:cNvSpPr txBox="1">
              <a:spLocks/>
            </p:cNvSpPr>
            <p:nvPr/>
          </p:nvSpPr>
          <p:spPr bwMode="auto">
            <a:xfrm>
              <a:off x="8308162" y="6165304"/>
              <a:ext cx="849062" cy="321275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wrap="square" numCol="1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fld id="{4C99FEA7-7A0E-4B9F-BB95-4A0EE8D8BBCC}" type="slidenum">
                <a:rPr lang="tr-TR" sz="1600" b="1" smtClean="0">
                  <a:solidFill>
                    <a:schemeClr val="bg1"/>
                  </a:solidFill>
                  <a:latin typeface="Trebuchet MS" pitchFamily="34" charset="0"/>
                </a:rPr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t>10</a:t>
              </a:fld>
              <a:endParaRPr lang="tr-TR" sz="1600" b="1" dirty="0" smtClean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21" name="10 Dikdörtgen"/>
            <p:cNvSpPr>
              <a:spLocks noChangeArrowheads="1"/>
            </p:cNvSpPr>
            <p:nvPr/>
          </p:nvSpPr>
          <p:spPr bwMode="auto">
            <a:xfrm>
              <a:off x="6068398" y="6048942"/>
              <a:ext cx="217601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r-TR" sz="2000" b="1" dirty="0">
                  <a:solidFill>
                    <a:schemeClr val="bg1"/>
                  </a:solidFill>
                  <a:latin typeface="Trebuchet MS" pitchFamily="34" charset="0"/>
                </a:rPr>
                <a:t>www.tusiar.com</a:t>
              </a:r>
              <a:endParaRPr lang="tr-TR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391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7524752" y="115889"/>
          <a:ext cx="13938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8525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2" y="115889"/>
                        <a:ext cx="139382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3245244"/>
              </p:ext>
            </p:extLst>
          </p:nvPr>
        </p:nvGraphicFramePr>
        <p:xfrm>
          <a:off x="683567" y="1772816"/>
          <a:ext cx="7416825" cy="4633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11 Dikdörtgen"/>
          <p:cNvSpPr>
            <a:spLocks noChangeArrowheads="1"/>
          </p:cNvSpPr>
          <p:nvPr/>
        </p:nvSpPr>
        <p:spPr bwMode="auto">
          <a:xfrm>
            <a:off x="238966" y="1261239"/>
            <a:ext cx="8193142" cy="553998"/>
          </a:xfrm>
          <a:prstGeom prst="rect">
            <a:avLst/>
          </a:prstGeom>
          <a:noFill/>
          <a:ln w="3175" cap="rnd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 sz="1800" b="1" i="0" u="none" strike="noStrike" kern="1200" baseline="0">
                <a:solidFill>
                  <a:srgbClr val="D60093"/>
                </a:solidFill>
                <a:latin typeface="Futura Md BT" pitchFamily="34" charset="0"/>
                <a:ea typeface="+mn-ea"/>
                <a:cs typeface="+mn-cs"/>
              </a:defRPr>
            </a:pPr>
            <a:r>
              <a:rPr lang="en-US" sz="3000" dirty="0" err="1"/>
              <a:t>Çözüm</a:t>
            </a:r>
            <a:r>
              <a:rPr lang="en-US" sz="3000" dirty="0"/>
              <a:t> </a:t>
            </a:r>
            <a:r>
              <a:rPr lang="en-US" sz="3000" dirty="0" err="1"/>
              <a:t>Sürecini</a:t>
            </a:r>
            <a:r>
              <a:rPr lang="en-US" sz="3000" dirty="0"/>
              <a:t> </a:t>
            </a:r>
            <a:r>
              <a:rPr lang="en-US" sz="3000" dirty="0" err="1" smtClean="0"/>
              <a:t>Destekliyor</a:t>
            </a:r>
            <a:r>
              <a:rPr lang="tr-TR" sz="3000" dirty="0" smtClean="0"/>
              <a:t> </a:t>
            </a:r>
            <a:r>
              <a:rPr lang="en-US" sz="3000" dirty="0" err="1" smtClean="0"/>
              <a:t>musunuz</a:t>
            </a:r>
            <a:r>
              <a:rPr lang="en-US" sz="3000" dirty="0" smtClean="0"/>
              <a:t> </a:t>
            </a:r>
            <a:r>
              <a:rPr lang="en-US" sz="3000" dirty="0"/>
              <a:t>?</a:t>
            </a:r>
          </a:p>
        </p:txBody>
      </p:sp>
      <p:grpSp>
        <p:nvGrpSpPr>
          <p:cNvPr id="10" name="Grup 9"/>
          <p:cNvGrpSpPr/>
          <p:nvPr/>
        </p:nvGrpSpPr>
        <p:grpSpPr>
          <a:xfrm>
            <a:off x="0" y="6406448"/>
            <a:ext cx="9157224" cy="553998"/>
            <a:chOff x="77504" y="6048942"/>
            <a:chExt cx="9079720" cy="553998"/>
          </a:xfrm>
        </p:grpSpPr>
        <p:sp>
          <p:nvSpPr>
            <p:cNvPr id="12" name="28 Dikdörtgen"/>
            <p:cNvSpPr/>
            <p:nvPr/>
          </p:nvSpPr>
          <p:spPr>
            <a:xfrm>
              <a:off x="77504" y="6200826"/>
              <a:ext cx="9079719" cy="285752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5" name="14 Metin kutusu"/>
            <p:cNvSpPr txBox="1">
              <a:spLocks noChangeArrowheads="1"/>
            </p:cNvSpPr>
            <p:nvPr/>
          </p:nvSpPr>
          <p:spPr bwMode="auto">
            <a:xfrm>
              <a:off x="77504" y="6191711"/>
              <a:ext cx="88180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Genel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Seçime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Giderken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Türkiyede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Son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Siyasi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Durum</a:t>
              </a:r>
              <a:endParaRPr lang="tr-TR" sz="1600" dirty="0">
                <a:solidFill>
                  <a:schemeClr val="bg1"/>
                </a:solidFill>
                <a:latin typeface="Futura Md BT" panose="020B0602020204020303" pitchFamily="34" charset="0"/>
              </a:endParaRPr>
            </a:p>
          </p:txBody>
        </p:sp>
        <p:sp>
          <p:nvSpPr>
            <p:cNvPr id="16" name="18 Slayt Numarası Yer Tutucusu"/>
            <p:cNvSpPr txBox="1">
              <a:spLocks/>
            </p:cNvSpPr>
            <p:nvPr/>
          </p:nvSpPr>
          <p:spPr bwMode="auto">
            <a:xfrm>
              <a:off x="8308162" y="6165304"/>
              <a:ext cx="849062" cy="321275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wrap="square" numCol="1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fld id="{4C99FEA7-7A0E-4B9F-BB95-4A0EE8D8BBCC}" type="slidenum">
                <a:rPr lang="tr-TR" sz="1600" b="1" smtClean="0">
                  <a:solidFill>
                    <a:schemeClr val="bg1"/>
                  </a:solidFill>
                  <a:latin typeface="Trebuchet MS" pitchFamily="34" charset="0"/>
                </a:rPr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t>11</a:t>
              </a:fld>
              <a:endParaRPr lang="tr-TR" sz="1600" b="1" dirty="0" smtClean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21" name="10 Dikdörtgen"/>
            <p:cNvSpPr>
              <a:spLocks noChangeArrowheads="1"/>
            </p:cNvSpPr>
            <p:nvPr/>
          </p:nvSpPr>
          <p:spPr bwMode="auto">
            <a:xfrm>
              <a:off x="6068398" y="6048942"/>
              <a:ext cx="217601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r-TR" sz="2000" b="1" dirty="0">
                  <a:solidFill>
                    <a:schemeClr val="bg1"/>
                  </a:solidFill>
                  <a:latin typeface="Trebuchet MS" pitchFamily="34" charset="0"/>
                </a:rPr>
                <a:t>www.tusiar.com</a:t>
              </a:r>
              <a:endParaRPr lang="tr-TR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96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7524752" y="115889"/>
          <a:ext cx="13938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915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Picture 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2" y="115889"/>
                        <a:ext cx="139382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11 Dikdörtgen"/>
          <p:cNvSpPr>
            <a:spLocks noChangeArrowheads="1"/>
          </p:cNvSpPr>
          <p:nvPr/>
        </p:nvSpPr>
        <p:spPr bwMode="auto">
          <a:xfrm>
            <a:off x="94203" y="692696"/>
            <a:ext cx="8799113" cy="861774"/>
          </a:xfrm>
          <a:prstGeom prst="rect">
            <a:avLst/>
          </a:prstGeom>
          <a:noFill/>
          <a:ln w="3175" cap="rnd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 sz="1800" b="1" i="0" u="none" strike="noStrike" kern="1200" baseline="0">
                <a:solidFill>
                  <a:srgbClr val="D60093"/>
                </a:solidFill>
                <a:latin typeface="Futura Md BT" pitchFamily="34" charset="0"/>
                <a:ea typeface="+mn-ea"/>
                <a:cs typeface="+mn-cs"/>
              </a:defRPr>
            </a:pPr>
            <a:r>
              <a:rPr lang="tr-TR" sz="2500" dirty="0"/>
              <a:t>Size göre Bugün Milletvekili </a:t>
            </a:r>
            <a:endParaRPr lang="tr-TR" sz="2500" dirty="0" smtClean="0"/>
          </a:p>
          <a:p>
            <a:pPr>
              <a:defRPr sz="1800" b="1" i="0" u="none" strike="noStrike" kern="1200" baseline="0">
                <a:solidFill>
                  <a:srgbClr val="D60093"/>
                </a:solidFill>
                <a:latin typeface="Futura Md BT" pitchFamily="34" charset="0"/>
                <a:ea typeface="+mn-ea"/>
                <a:cs typeface="+mn-cs"/>
              </a:defRPr>
            </a:pPr>
            <a:r>
              <a:rPr lang="tr-TR" sz="2500" dirty="0" smtClean="0"/>
              <a:t>Genel </a:t>
            </a:r>
            <a:r>
              <a:rPr lang="tr-TR" sz="2500" dirty="0"/>
              <a:t>Seçimi yapılacak olsa hangi parti kazanır ?</a:t>
            </a:r>
          </a:p>
        </p:txBody>
      </p:sp>
      <p:graphicFrame>
        <p:nvGraphicFramePr>
          <p:cNvPr id="16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230936"/>
              </p:ext>
            </p:extLst>
          </p:nvPr>
        </p:nvGraphicFramePr>
        <p:xfrm>
          <a:off x="385737" y="1554470"/>
          <a:ext cx="8337156" cy="4957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4" name="Grup 13"/>
          <p:cNvGrpSpPr/>
          <p:nvPr/>
        </p:nvGrpSpPr>
        <p:grpSpPr>
          <a:xfrm>
            <a:off x="0" y="6406448"/>
            <a:ext cx="9157224" cy="553998"/>
            <a:chOff x="77504" y="6048942"/>
            <a:chExt cx="9079720" cy="553998"/>
          </a:xfrm>
        </p:grpSpPr>
        <p:sp>
          <p:nvSpPr>
            <p:cNvPr id="17" name="28 Dikdörtgen"/>
            <p:cNvSpPr/>
            <p:nvPr/>
          </p:nvSpPr>
          <p:spPr>
            <a:xfrm>
              <a:off x="77504" y="6200826"/>
              <a:ext cx="9079719" cy="285752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9" name="14 Metin kutusu"/>
            <p:cNvSpPr txBox="1">
              <a:spLocks noChangeArrowheads="1"/>
            </p:cNvSpPr>
            <p:nvPr/>
          </p:nvSpPr>
          <p:spPr bwMode="auto">
            <a:xfrm>
              <a:off x="77504" y="6191711"/>
              <a:ext cx="88180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Genel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Seçime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Giderken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Türkiyede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Son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Siyasi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Durum</a:t>
              </a:r>
              <a:endParaRPr lang="tr-TR" sz="1600" dirty="0">
                <a:solidFill>
                  <a:schemeClr val="bg1"/>
                </a:solidFill>
                <a:latin typeface="Futura Md BT" panose="020B0602020204020303" pitchFamily="34" charset="0"/>
              </a:endParaRPr>
            </a:p>
          </p:txBody>
        </p:sp>
        <p:sp>
          <p:nvSpPr>
            <p:cNvPr id="20" name="18 Slayt Numarası Yer Tutucusu"/>
            <p:cNvSpPr txBox="1">
              <a:spLocks/>
            </p:cNvSpPr>
            <p:nvPr/>
          </p:nvSpPr>
          <p:spPr bwMode="auto">
            <a:xfrm>
              <a:off x="8308162" y="6165304"/>
              <a:ext cx="849062" cy="321275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wrap="square" numCol="1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fld id="{4C99FEA7-7A0E-4B9F-BB95-4A0EE8D8BBCC}" type="slidenum">
                <a:rPr lang="tr-TR" sz="1600" b="1" smtClean="0">
                  <a:solidFill>
                    <a:schemeClr val="bg1"/>
                  </a:solidFill>
                  <a:latin typeface="Trebuchet MS" pitchFamily="34" charset="0"/>
                </a:rPr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t>12</a:t>
              </a:fld>
              <a:endParaRPr lang="tr-TR" sz="1600" b="1" dirty="0" smtClean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21" name="10 Dikdörtgen"/>
            <p:cNvSpPr>
              <a:spLocks noChangeArrowheads="1"/>
            </p:cNvSpPr>
            <p:nvPr/>
          </p:nvSpPr>
          <p:spPr bwMode="auto">
            <a:xfrm>
              <a:off x="6068398" y="6048942"/>
              <a:ext cx="217601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r-TR" sz="2000" b="1" dirty="0">
                  <a:solidFill>
                    <a:schemeClr val="bg1"/>
                  </a:solidFill>
                  <a:latin typeface="Trebuchet MS" pitchFamily="34" charset="0"/>
                </a:rPr>
                <a:t>www.tusiar.com</a:t>
              </a:r>
              <a:endParaRPr lang="tr-TR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002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7524752" y="115889"/>
          <a:ext cx="13938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38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Picture 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2" y="115889"/>
                        <a:ext cx="139382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11 Dikdörtgen"/>
          <p:cNvSpPr>
            <a:spLocks noChangeArrowheads="1"/>
          </p:cNvSpPr>
          <p:nvPr/>
        </p:nvSpPr>
        <p:spPr bwMode="auto">
          <a:xfrm>
            <a:off x="251519" y="908720"/>
            <a:ext cx="8641797" cy="861774"/>
          </a:xfrm>
          <a:prstGeom prst="rect">
            <a:avLst/>
          </a:prstGeom>
          <a:noFill/>
          <a:ln w="3175" cap="rnd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 sz="1500" b="1" i="0" u="none" strike="noStrike" kern="1200" baseline="0">
                <a:solidFill>
                  <a:srgbClr val="CC0099"/>
                </a:solidFill>
                <a:latin typeface="Futura Md BT" pitchFamily="34" charset="0"/>
                <a:ea typeface="+mn-ea"/>
                <a:cs typeface="+mn-cs"/>
              </a:defRPr>
            </a:pPr>
            <a:r>
              <a:rPr lang="en-US" sz="2500" dirty="0" err="1"/>
              <a:t>Bugün</a:t>
            </a:r>
            <a:r>
              <a:rPr lang="en-US" sz="2500" dirty="0"/>
              <a:t> </a:t>
            </a:r>
            <a:r>
              <a:rPr lang="en-US" sz="2500" dirty="0" err="1"/>
              <a:t>Milletvekili</a:t>
            </a:r>
            <a:r>
              <a:rPr lang="en-US" sz="2500" dirty="0"/>
              <a:t> </a:t>
            </a:r>
            <a:r>
              <a:rPr lang="en-US" sz="2500" dirty="0" err="1"/>
              <a:t>Genel</a:t>
            </a:r>
            <a:r>
              <a:rPr lang="en-US" sz="2500" dirty="0"/>
              <a:t> </a:t>
            </a:r>
            <a:r>
              <a:rPr lang="en-US" sz="2500" dirty="0" err="1"/>
              <a:t>Seçimi</a:t>
            </a:r>
            <a:r>
              <a:rPr lang="en-US" sz="2500" dirty="0"/>
              <a:t> </a:t>
            </a:r>
            <a:r>
              <a:rPr lang="en-US" sz="2500" dirty="0" err="1"/>
              <a:t>yapılacak</a:t>
            </a:r>
            <a:r>
              <a:rPr lang="en-US" sz="2500" dirty="0"/>
              <a:t> </a:t>
            </a:r>
            <a:endParaRPr lang="tr-TR" sz="2500" dirty="0" smtClean="0"/>
          </a:p>
          <a:p>
            <a:pPr algn="ctr">
              <a:defRPr sz="1500" b="1" i="0" u="none" strike="noStrike" kern="1200" baseline="0">
                <a:solidFill>
                  <a:srgbClr val="CC0099"/>
                </a:solidFill>
                <a:latin typeface="Futura Md BT" pitchFamily="34" charset="0"/>
                <a:ea typeface="+mn-ea"/>
                <a:cs typeface="+mn-cs"/>
              </a:defRPr>
            </a:pPr>
            <a:r>
              <a:rPr lang="en-US" sz="2500" dirty="0" err="1" smtClean="0"/>
              <a:t>olsa</a:t>
            </a:r>
            <a:r>
              <a:rPr lang="en-US" sz="2500" dirty="0" smtClean="0"/>
              <a:t>  </a:t>
            </a:r>
            <a:r>
              <a:rPr lang="en-US" sz="2500" dirty="0" err="1"/>
              <a:t>hangi</a:t>
            </a:r>
            <a:r>
              <a:rPr lang="en-US" sz="2500" dirty="0"/>
              <a:t> </a:t>
            </a:r>
            <a:r>
              <a:rPr lang="en-US" sz="2500" dirty="0" err="1"/>
              <a:t>partiye</a:t>
            </a:r>
            <a:r>
              <a:rPr lang="en-US" sz="2500" dirty="0"/>
              <a:t> </a:t>
            </a:r>
            <a:r>
              <a:rPr lang="en-US" sz="2500" dirty="0" err="1"/>
              <a:t>oy</a:t>
            </a:r>
            <a:r>
              <a:rPr lang="en-US" sz="2500" dirty="0"/>
              <a:t> </a:t>
            </a:r>
            <a:r>
              <a:rPr lang="en-US" sz="2500" dirty="0" err="1"/>
              <a:t>verirdiniz</a:t>
            </a:r>
            <a:r>
              <a:rPr lang="en-US" sz="2500" dirty="0"/>
              <a:t>?</a:t>
            </a:r>
          </a:p>
        </p:txBody>
      </p:sp>
      <p:graphicFrame>
        <p:nvGraphicFramePr>
          <p:cNvPr id="11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2917775"/>
              </p:ext>
            </p:extLst>
          </p:nvPr>
        </p:nvGraphicFramePr>
        <p:xfrm>
          <a:off x="251521" y="1772816"/>
          <a:ext cx="8644030" cy="4749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2" name="Grup 11"/>
          <p:cNvGrpSpPr/>
          <p:nvPr/>
        </p:nvGrpSpPr>
        <p:grpSpPr>
          <a:xfrm>
            <a:off x="0" y="6406448"/>
            <a:ext cx="9157224" cy="553998"/>
            <a:chOff x="77504" y="6048942"/>
            <a:chExt cx="9079720" cy="553998"/>
          </a:xfrm>
        </p:grpSpPr>
        <p:sp>
          <p:nvSpPr>
            <p:cNvPr id="18" name="28 Dikdörtgen"/>
            <p:cNvSpPr/>
            <p:nvPr/>
          </p:nvSpPr>
          <p:spPr>
            <a:xfrm>
              <a:off x="77504" y="6200826"/>
              <a:ext cx="9079719" cy="285752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9" name="14 Metin kutusu"/>
            <p:cNvSpPr txBox="1">
              <a:spLocks noChangeArrowheads="1"/>
            </p:cNvSpPr>
            <p:nvPr/>
          </p:nvSpPr>
          <p:spPr bwMode="auto">
            <a:xfrm>
              <a:off x="77504" y="6191711"/>
              <a:ext cx="88180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Genel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Seçime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Giderken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Türkiyede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Son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Siyasi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Durum</a:t>
              </a:r>
              <a:endParaRPr lang="tr-TR" sz="1600" dirty="0">
                <a:solidFill>
                  <a:schemeClr val="bg1"/>
                </a:solidFill>
                <a:latin typeface="Futura Md BT" panose="020B0602020204020303" pitchFamily="34" charset="0"/>
              </a:endParaRPr>
            </a:p>
          </p:txBody>
        </p:sp>
        <p:sp>
          <p:nvSpPr>
            <p:cNvPr id="20" name="18 Slayt Numarası Yer Tutucusu"/>
            <p:cNvSpPr txBox="1">
              <a:spLocks/>
            </p:cNvSpPr>
            <p:nvPr/>
          </p:nvSpPr>
          <p:spPr bwMode="auto">
            <a:xfrm>
              <a:off x="8308162" y="6165304"/>
              <a:ext cx="849062" cy="321275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wrap="square" numCol="1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fld id="{4C99FEA7-7A0E-4B9F-BB95-4A0EE8D8BBCC}" type="slidenum">
                <a:rPr lang="tr-TR" sz="1600" b="1" smtClean="0">
                  <a:solidFill>
                    <a:schemeClr val="bg1"/>
                  </a:solidFill>
                  <a:latin typeface="Trebuchet MS" pitchFamily="34" charset="0"/>
                </a:rPr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t>13</a:t>
              </a:fld>
              <a:endParaRPr lang="tr-TR" sz="1600" b="1" dirty="0" smtClean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21" name="10 Dikdörtgen"/>
            <p:cNvSpPr>
              <a:spLocks noChangeArrowheads="1"/>
            </p:cNvSpPr>
            <p:nvPr/>
          </p:nvSpPr>
          <p:spPr bwMode="auto">
            <a:xfrm>
              <a:off x="6068398" y="6048942"/>
              <a:ext cx="217601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r-TR" sz="2000" b="1" dirty="0">
                  <a:solidFill>
                    <a:schemeClr val="bg1"/>
                  </a:solidFill>
                  <a:latin typeface="Trebuchet MS" pitchFamily="34" charset="0"/>
                </a:rPr>
                <a:t>www.tusiar.com</a:t>
              </a:r>
              <a:endParaRPr lang="tr-TR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035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7524752" y="115889"/>
          <a:ext cx="13938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957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Picture 1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2" y="115889"/>
                        <a:ext cx="139382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Resi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5" y="16335375"/>
            <a:ext cx="923925" cy="693739"/>
          </a:xfrm>
          <a:prstGeom prst="rect">
            <a:avLst/>
          </a:prstGeom>
        </p:spPr>
      </p:pic>
      <p:sp>
        <p:nvSpPr>
          <p:cNvPr id="11" name="Metin kutusu 2"/>
          <p:cNvSpPr txBox="1"/>
          <p:nvPr/>
        </p:nvSpPr>
        <p:spPr>
          <a:xfrm>
            <a:off x="4843465" y="16306801"/>
            <a:ext cx="1343025" cy="72390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1100" b="1">
                <a:latin typeface="Futura Md BT" pitchFamily="34" charset="0"/>
              </a:rPr>
              <a:t>AK PARTİ</a:t>
            </a:r>
            <a:br>
              <a:rPr lang="tr-TR" sz="1100" b="1">
                <a:latin typeface="Futura Md BT" pitchFamily="34" charset="0"/>
              </a:rPr>
            </a:br>
            <a:r>
              <a:rPr lang="tr-TR" sz="1100" b="1">
                <a:latin typeface="Futura Md BT" pitchFamily="34" charset="0"/>
              </a:rPr>
              <a:t>Anket</a:t>
            </a:r>
            <a:r>
              <a:rPr lang="tr-TR" sz="1100" b="1" baseline="0">
                <a:latin typeface="Futura Md BT" pitchFamily="34" charset="0"/>
              </a:rPr>
              <a:t> İle</a:t>
            </a:r>
            <a:br>
              <a:rPr lang="tr-TR" sz="1100" b="1" baseline="0">
                <a:latin typeface="Futura Md BT" pitchFamily="34" charset="0"/>
              </a:rPr>
            </a:br>
            <a:r>
              <a:rPr lang="tr-TR" sz="1100" b="1" baseline="0">
                <a:latin typeface="Futura Md BT" pitchFamily="34" charset="0"/>
              </a:rPr>
              <a:t>Seçim Kıyası</a:t>
            </a:r>
          </a:p>
        </p:txBody>
      </p:sp>
      <p:sp>
        <p:nvSpPr>
          <p:cNvPr id="12" name="Metin kutusu 4"/>
          <p:cNvSpPr txBox="1"/>
          <p:nvPr/>
        </p:nvSpPr>
        <p:spPr>
          <a:xfrm>
            <a:off x="7234240" y="16306801"/>
            <a:ext cx="1019175" cy="72390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1100" b="1">
                <a:latin typeface="Futura Md BT" pitchFamily="34" charset="0"/>
              </a:rPr>
              <a:t>CHP</a:t>
            </a:r>
          </a:p>
          <a:p>
            <a:pPr algn="ctr"/>
            <a:r>
              <a:rPr lang="tr-TR" sz="1100" b="1">
                <a:latin typeface="Futura Md BT" pitchFamily="34" charset="0"/>
              </a:rPr>
              <a:t>Anket</a:t>
            </a:r>
            <a:r>
              <a:rPr lang="tr-TR" sz="1100" b="1" baseline="0">
                <a:latin typeface="Futura Md BT" pitchFamily="34" charset="0"/>
              </a:rPr>
              <a:t> İle</a:t>
            </a:r>
            <a:br>
              <a:rPr lang="tr-TR" sz="1100" b="1" baseline="0">
                <a:latin typeface="Futura Md BT" pitchFamily="34" charset="0"/>
              </a:rPr>
            </a:br>
            <a:r>
              <a:rPr lang="tr-TR" sz="1100" b="1" baseline="0">
                <a:latin typeface="Futura Md BT" pitchFamily="34" charset="0"/>
              </a:rPr>
              <a:t>Seçim Kıyası</a:t>
            </a:r>
          </a:p>
        </p:txBody>
      </p:sp>
      <p:sp>
        <p:nvSpPr>
          <p:cNvPr id="13" name="Metin kutusu 6"/>
          <p:cNvSpPr txBox="1"/>
          <p:nvPr/>
        </p:nvSpPr>
        <p:spPr>
          <a:xfrm>
            <a:off x="9320213" y="16306801"/>
            <a:ext cx="952500" cy="72390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1100" b="1">
                <a:latin typeface="Futura Md BT" pitchFamily="34" charset="0"/>
              </a:rPr>
              <a:t>MHP</a:t>
            </a:r>
            <a:r>
              <a:rPr lang="tr-TR" sz="1100" b="0" i="0" u="none" strike="noStrik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br>
              <a:rPr lang="tr-TR" sz="1100" b="0" i="0" u="none" strike="noStrike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tr-TR" sz="1100" b="1">
                <a:latin typeface="Futura Md BT" pitchFamily="34" charset="0"/>
              </a:rPr>
              <a:t>Anket</a:t>
            </a:r>
            <a:r>
              <a:rPr lang="tr-TR" sz="1100" b="1" baseline="0">
                <a:latin typeface="Futura Md BT" pitchFamily="34" charset="0"/>
              </a:rPr>
              <a:t> İle</a:t>
            </a:r>
            <a:br>
              <a:rPr lang="tr-TR" sz="1100" b="1" baseline="0">
                <a:latin typeface="Futura Md BT" pitchFamily="34" charset="0"/>
              </a:rPr>
            </a:br>
            <a:r>
              <a:rPr lang="tr-TR" sz="1100" b="1" baseline="0">
                <a:latin typeface="Futura Md BT" pitchFamily="34" charset="0"/>
              </a:rPr>
              <a:t>Seçim Kıyası</a:t>
            </a: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790" y="16316325"/>
            <a:ext cx="828675" cy="685800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763" y="16363949"/>
            <a:ext cx="882650" cy="628651"/>
          </a:xfrm>
          <a:prstGeom prst="rect">
            <a:avLst/>
          </a:prstGeom>
        </p:spPr>
      </p:pic>
      <p:sp>
        <p:nvSpPr>
          <p:cNvPr id="28" name="11 Dikdörtgen"/>
          <p:cNvSpPr/>
          <p:nvPr/>
        </p:nvSpPr>
        <p:spPr>
          <a:xfrm>
            <a:off x="200247" y="1916832"/>
            <a:ext cx="857256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2500" b="1" dirty="0">
              <a:solidFill>
                <a:srgbClr val="FF0000"/>
              </a:solidFill>
              <a:latin typeface="Trebuchet MS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000" b="1" dirty="0" smtClean="0">
                <a:solidFill>
                  <a:srgbClr val="990033"/>
                </a:solidFill>
                <a:latin typeface="Trebuchet MS" pitchFamily="34" charset="0"/>
              </a:rPr>
              <a:t>Bilgi </a:t>
            </a:r>
            <a:r>
              <a:rPr lang="tr-TR" sz="4000" b="1" dirty="0">
                <a:solidFill>
                  <a:srgbClr val="990033"/>
                </a:solidFill>
                <a:latin typeface="Trebuchet MS" pitchFamily="34" charset="0"/>
              </a:rPr>
              <a:t>Ü</a:t>
            </a:r>
            <a:r>
              <a:rPr lang="tr-TR" sz="4000" b="1" dirty="0" smtClean="0">
                <a:solidFill>
                  <a:srgbClr val="990033"/>
                </a:solidFill>
                <a:latin typeface="Trebuchet MS" pitchFamily="34" charset="0"/>
              </a:rPr>
              <a:t>retiyoruz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000" b="1" dirty="0" smtClean="0">
                <a:solidFill>
                  <a:srgbClr val="990033"/>
                </a:solidFill>
                <a:latin typeface="Trebuchet MS" pitchFamily="34" charset="0"/>
              </a:rPr>
              <a:t> </a:t>
            </a:r>
            <a:r>
              <a:rPr lang="tr-TR" sz="4000" b="1" dirty="0">
                <a:solidFill>
                  <a:srgbClr val="990033"/>
                </a:solidFill>
                <a:latin typeface="Trebuchet MS" pitchFamily="34" charset="0"/>
              </a:rPr>
              <a:t>D</a:t>
            </a:r>
            <a:r>
              <a:rPr lang="tr-TR" sz="4000" b="1" dirty="0" smtClean="0">
                <a:solidFill>
                  <a:srgbClr val="990033"/>
                </a:solidFill>
                <a:latin typeface="Trebuchet MS" pitchFamily="34" charset="0"/>
              </a:rPr>
              <a:t>eğerinize Değer </a:t>
            </a:r>
            <a:r>
              <a:rPr lang="tr-TR" sz="4000" b="1" dirty="0">
                <a:solidFill>
                  <a:srgbClr val="990033"/>
                </a:solidFill>
                <a:latin typeface="Trebuchet MS" pitchFamily="34" charset="0"/>
              </a:rPr>
              <a:t>K</a:t>
            </a:r>
            <a:r>
              <a:rPr lang="tr-TR" sz="4000" b="1" dirty="0" smtClean="0">
                <a:solidFill>
                  <a:srgbClr val="990033"/>
                </a:solidFill>
                <a:latin typeface="Trebuchet MS" pitchFamily="34" charset="0"/>
              </a:rPr>
              <a:t>atıyoruz.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2500" b="1" dirty="0" smtClean="0">
              <a:solidFill>
                <a:srgbClr val="0070C0"/>
              </a:solidFill>
              <a:latin typeface="Trebuchet MS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500" b="1" dirty="0" smtClean="0">
                <a:solidFill>
                  <a:srgbClr val="0070C0"/>
                </a:solidFill>
                <a:latin typeface="Trebuchet MS" pitchFamily="34" charset="0"/>
              </a:rPr>
              <a:t>TÜSİAR ARAŞTIRMA </a:t>
            </a:r>
            <a:r>
              <a:rPr lang="tr-TR" sz="2500" b="1" dirty="0">
                <a:solidFill>
                  <a:srgbClr val="0070C0"/>
                </a:solidFill>
                <a:latin typeface="Trebuchet MS" pitchFamily="34" charset="0"/>
              </a:rPr>
              <a:t>DANIŞMANLIK LTD.ŞTİ.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500" b="1" dirty="0">
                <a:solidFill>
                  <a:srgbClr val="0070C0"/>
                </a:solidFill>
                <a:latin typeface="Trebuchet MS" pitchFamily="34" charset="0"/>
              </a:rPr>
              <a:t>Türkiye’nin Strateji Araştırma Merkezi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500" b="1" dirty="0">
                <a:solidFill>
                  <a:srgbClr val="0070C0"/>
                </a:solidFill>
                <a:latin typeface="Trebuchet MS" pitchFamily="34" charset="0"/>
              </a:rPr>
              <a:t>Tel: </a:t>
            </a:r>
            <a:r>
              <a:rPr lang="tr-TR" sz="2500" b="1" dirty="0" smtClean="0">
                <a:solidFill>
                  <a:srgbClr val="0070C0"/>
                </a:solidFill>
                <a:latin typeface="Trebuchet MS" pitchFamily="34" charset="0"/>
              </a:rPr>
              <a:t>+850 303 94 42</a:t>
            </a:r>
            <a:endParaRPr lang="tr-TR" sz="2500" b="1" dirty="0">
              <a:solidFill>
                <a:srgbClr val="0070C0"/>
              </a:solidFill>
              <a:latin typeface="Trebuchet MS" pitchFamily="34" charset="0"/>
            </a:endParaRPr>
          </a:p>
        </p:txBody>
      </p:sp>
      <p:grpSp>
        <p:nvGrpSpPr>
          <p:cNvPr id="16" name="Grup 15"/>
          <p:cNvGrpSpPr/>
          <p:nvPr/>
        </p:nvGrpSpPr>
        <p:grpSpPr>
          <a:xfrm>
            <a:off x="77504" y="6165304"/>
            <a:ext cx="9079720" cy="881116"/>
            <a:chOff x="77504" y="6165304"/>
            <a:chExt cx="9079720" cy="881116"/>
          </a:xfrm>
        </p:grpSpPr>
        <p:sp>
          <p:nvSpPr>
            <p:cNvPr id="17" name="28 Dikdörtgen"/>
            <p:cNvSpPr/>
            <p:nvPr/>
          </p:nvSpPr>
          <p:spPr>
            <a:xfrm>
              <a:off x="77504" y="6200826"/>
              <a:ext cx="9079719" cy="285752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8" name="14 Metin kutusu"/>
            <p:cNvSpPr txBox="1">
              <a:spLocks noChangeArrowheads="1"/>
            </p:cNvSpPr>
            <p:nvPr/>
          </p:nvSpPr>
          <p:spPr bwMode="auto">
            <a:xfrm>
              <a:off x="77504" y="6191711"/>
              <a:ext cx="88180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Genel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Seçime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Giderken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Türkiyede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Son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Siyasi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Durum</a:t>
              </a:r>
              <a:endParaRPr lang="tr-TR" sz="1600" dirty="0">
                <a:solidFill>
                  <a:schemeClr val="bg1"/>
                </a:solidFill>
                <a:latin typeface="Futura Md BT" panose="020B0602020204020303" pitchFamily="34" charset="0"/>
              </a:endParaRPr>
            </a:p>
          </p:txBody>
        </p:sp>
        <p:sp>
          <p:nvSpPr>
            <p:cNvPr id="19" name="18 Slayt Numarası Yer Tutucusu"/>
            <p:cNvSpPr txBox="1">
              <a:spLocks/>
            </p:cNvSpPr>
            <p:nvPr/>
          </p:nvSpPr>
          <p:spPr bwMode="auto">
            <a:xfrm>
              <a:off x="8308162" y="6165304"/>
              <a:ext cx="849062" cy="321275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wrap="square" numCol="1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fld id="{4C99FEA7-7A0E-4B9F-BB95-4A0EE8D8BBCC}" type="slidenum">
                <a:rPr lang="tr-TR" sz="1600" b="1" smtClean="0">
                  <a:solidFill>
                    <a:schemeClr val="bg1"/>
                  </a:solidFill>
                  <a:latin typeface="Trebuchet MS" pitchFamily="34" charset="0"/>
                </a:rPr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t>14</a:t>
              </a:fld>
              <a:endParaRPr lang="tr-TR" sz="1600" b="1" dirty="0" smtClean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20" name="10 Dikdörtgen"/>
            <p:cNvSpPr>
              <a:spLocks noChangeArrowheads="1"/>
            </p:cNvSpPr>
            <p:nvPr/>
          </p:nvSpPr>
          <p:spPr bwMode="auto">
            <a:xfrm>
              <a:off x="2565519" y="6245688"/>
              <a:ext cx="4103687" cy="800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r-TR" sz="3500" b="1" dirty="0">
                  <a:solidFill>
                    <a:srgbClr val="CC0099"/>
                  </a:solidFill>
                  <a:latin typeface="Trebuchet MS" pitchFamily="34" charset="0"/>
                </a:rPr>
                <a:t>www.tusiar.com</a:t>
              </a:r>
              <a:endParaRPr lang="tr-TR" sz="3500" b="1" dirty="0">
                <a:solidFill>
                  <a:srgbClr val="CC00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20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7524752" y="115889"/>
          <a:ext cx="13938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29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Picture 3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2" y="115889"/>
                        <a:ext cx="139382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11 Dikdörtgen"/>
          <p:cNvSpPr>
            <a:spLocks noChangeArrowheads="1"/>
          </p:cNvSpPr>
          <p:nvPr/>
        </p:nvSpPr>
        <p:spPr bwMode="auto">
          <a:xfrm>
            <a:off x="584073" y="2204864"/>
            <a:ext cx="8148620" cy="3785652"/>
          </a:xfrm>
          <a:prstGeom prst="rect">
            <a:avLst/>
          </a:prstGeom>
          <a:noFill/>
          <a:ln w="3175" cap="rnd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tr-TR" sz="2000" b="1" dirty="0" smtClean="0">
                <a:solidFill>
                  <a:srgbClr val="CC0066"/>
                </a:solidFill>
                <a:latin typeface="Futura Md BT" pitchFamily="34" charset="0"/>
              </a:rPr>
              <a:t>İÇİNDEKİLER</a:t>
            </a:r>
          </a:p>
          <a:p>
            <a:pPr lvl="2">
              <a:lnSpc>
                <a:spcPct val="300000"/>
              </a:lnSpc>
            </a:pPr>
            <a:r>
              <a:rPr lang="tr-TR" sz="2000" b="1" dirty="0" smtClean="0">
                <a:solidFill>
                  <a:srgbClr val="CC0066"/>
                </a:solidFill>
                <a:latin typeface="Futura Md BT" pitchFamily="34" charset="0"/>
              </a:rPr>
              <a:t>► 1.ARAŞTIRMANIN KİMLİĞİ			</a:t>
            </a:r>
          </a:p>
          <a:p>
            <a:pPr lvl="2">
              <a:lnSpc>
                <a:spcPct val="300000"/>
              </a:lnSpc>
            </a:pPr>
            <a:r>
              <a:rPr lang="tr-TR" sz="2000" b="1" dirty="0" smtClean="0">
                <a:solidFill>
                  <a:srgbClr val="CC0066"/>
                </a:solidFill>
                <a:latin typeface="Futura Md BT" pitchFamily="34" charset="0"/>
              </a:rPr>
              <a:t>► 2. DEMOĞRAFİK BİLGİLER</a:t>
            </a:r>
          </a:p>
          <a:p>
            <a:pPr lvl="2">
              <a:lnSpc>
                <a:spcPct val="300000"/>
              </a:lnSpc>
            </a:pPr>
            <a:r>
              <a:rPr lang="tr-TR" sz="2000" b="1" dirty="0" smtClean="0">
                <a:solidFill>
                  <a:srgbClr val="CC0066"/>
                </a:solidFill>
                <a:latin typeface="Futura Md BT" pitchFamily="34" charset="0"/>
              </a:rPr>
              <a:t>► 3. ARAŞTIRMA SONUÇLARI</a:t>
            </a:r>
            <a:endParaRPr lang="tr-TR" sz="2000" b="1" dirty="0">
              <a:solidFill>
                <a:srgbClr val="CC0066"/>
              </a:solidFill>
              <a:latin typeface="Futura Md BT" pitchFamily="34" charset="0"/>
            </a:endParaRPr>
          </a:p>
        </p:txBody>
      </p:sp>
      <p:grpSp>
        <p:nvGrpSpPr>
          <p:cNvPr id="9" name="Grup 8"/>
          <p:cNvGrpSpPr/>
          <p:nvPr/>
        </p:nvGrpSpPr>
        <p:grpSpPr>
          <a:xfrm>
            <a:off x="0" y="6406448"/>
            <a:ext cx="9157224" cy="553998"/>
            <a:chOff x="77504" y="6048942"/>
            <a:chExt cx="9079720" cy="553998"/>
          </a:xfrm>
        </p:grpSpPr>
        <p:sp>
          <p:nvSpPr>
            <p:cNvPr id="10" name="28 Dikdörtgen"/>
            <p:cNvSpPr/>
            <p:nvPr/>
          </p:nvSpPr>
          <p:spPr>
            <a:xfrm>
              <a:off x="77504" y="6200826"/>
              <a:ext cx="9079719" cy="285752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1" name="14 Metin kutusu"/>
            <p:cNvSpPr txBox="1">
              <a:spLocks noChangeArrowheads="1"/>
            </p:cNvSpPr>
            <p:nvPr/>
          </p:nvSpPr>
          <p:spPr bwMode="auto">
            <a:xfrm>
              <a:off x="77504" y="6191711"/>
              <a:ext cx="88180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Genel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Seçime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Giderken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Türkiyede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Son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Siyasi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Durum</a:t>
              </a:r>
              <a:endParaRPr lang="tr-TR" sz="1600" dirty="0">
                <a:solidFill>
                  <a:schemeClr val="bg1"/>
                </a:solidFill>
                <a:latin typeface="Futura Md BT" panose="020B0602020204020303" pitchFamily="34" charset="0"/>
              </a:endParaRPr>
            </a:p>
          </p:txBody>
        </p:sp>
        <p:sp>
          <p:nvSpPr>
            <p:cNvPr id="18" name="18 Slayt Numarası Yer Tutucusu"/>
            <p:cNvSpPr txBox="1">
              <a:spLocks/>
            </p:cNvSpPr>
            <p:nvPr/>
          </p:nvSpPr>
          <p:spPr bwMode="auto">
            <a:xfrm>
              <a:off x="8308162" y="6165304"/>
              <a:ext cx="849062" cy="321275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wrap="square" numCol="1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fld id="{4C99FEA7-7A0E-4B9F-BB95-4A0EE8D8BBCC}" type="slidenum">
                <a:rPr lang="tr-TR" sz="1600" b="1" smtClean="0">
                  <a:solidFill>
                    <a:schemeClr val="bg1"/>
                  </a:solidFill>
                  <a:latin typeface="Trebuchet MS" pitchFamily="34" charset="0"/>
                </a:rPr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t>2</a:t>
              </a:fld>
              <a:endParaRPr lang="tr-TR" sz="1600" b="1" dirty="0" smtClean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19" name="10 Dikdörtgen"/>
            <p:cNvSpPr>
              <a:spLocks noChangeArrowheads="1"/>
            </p:cNvSpPr>
            <p:nvPr/>
          </p:nvSpPr>
          <p:spPr bwMode="auto">
            <a:xfrm>
              <a:off x="6068398" y="6048942"/>
              <a:ext cx="217601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r-TR" sz="2000" b="1" dirty="0">
                  <a:solidFill>
                    <a:schemeClr val="bg1"/>
                  </a:solidFill>
                  <a:latin typeface="Trebuchet MS" pitchFamily="34" charset="0"/>
                </a:rPr>
                <a:t>www.tusiar.com</a:t>
              </a:r>
              <a:endParaRPr lang="tr-TR" sz="20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7524752" y="115889"/>
          <a:ext cx="13938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838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Picture 1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2" y="115889"/>
                        <a:ext cx="139382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11 Dikdörtgen"/>
          <p:cNvSpPr>
            <a:spLocks noChangeArrowheads="1"/>
          </p:cNvSpPr>
          <p:nvPr/>
        </p:nvSpPr>
        <p:spPr bwMode="auto">
          <a:xfrm>
            <a:off x="330146" y="1628800"/>
            <a:ext cx="8496923" cy="4708981"/>
          </a:xfrm>
          <a:prstGeom prst="rect">
            <a:avLst/>
          </a:prstGeom>
          <a:noFill/>
          <a:ln w="3175" cap="rnd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tr-TR" sz="2000" b="1" dirty="0" smtClean="0">
                <a:solidFill>
                  <a:srgbClr val="FF00FF"/>
                </a:solidFill>
                <a:latin typeface="Futura Md BT" pitchFamily="34" charset="0"/>
              </a:rPr>
              <a:t>SUNUŞ</a:t>
            </a:r>
          </a:p>
          <a:p>
            <a:pPr algn="just">
              <a:lnSpc>
                <a:spcPct val="150000"/>
              </a:lnSpc>
              <a:defRPr/>
            </a:pPr>
            <a:r>
              <a:rPr lang="tr-TR" sz="2000" b="1" dirty="0">
                <a:solidFill>
                  <a:srgbClr val="FF00FF"/>
                </a:solidFill>
                <a:latin typeface="Futura Md BT" pitchFamily="34" charset="0"/>
              </a:rPr>
              <a:t>	</a:t>
            </a:r>
            <a:r>
              <a:rPr lang="tr-TR" sz="2000" dirty="0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TÜSİAR 2002’den </a:t>
            </a:r>
            <a:r>
              <a:rPr lang="tr-TR" sz="2000" dirty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beri araştırma sektöründe faaliyet gösteren bir kurumdur. </a:t>
            </a:r>
            <a:r>
              <a:rPr lang="tr-TR" sz="2000" dirty="0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Sosyal sorumluluğunun </a:t>
            </a:r>
            <a:r>
              <a:rPr lang="tr-TR" sz="2000" dirty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bir gereği olarak </a:t>
            </a:r>
            <a:r>
              <a:rPr lang="tr-TR" sz="2000" dirty="0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TÜSİAR Bölgesel ve Ulusal bazda  </a:t>
            </a:r>
            <a:r>
              <a:rPr lang="tr-TR" sz="2000" dirty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siyasal, </a:t>
            </a:r>
            <a:r>
              <a:rPr lang="tr-TR" sz="2000" dirty="0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toplumsal</a:t>
            </a:r>
            <a:r>
              <a:rPr lang="tr-TR" sz="2000" dirty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, ekonomik, </a:t>
            </a:r>
            <a:r>
              <a:rPr lang="tr-TR" sz="2000" dirty="0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kültürel gelişmeleri </a:t>
            </a:r>
            <a:r>
              <a:rPr lang="tr-TR" sz="2000" dirty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ve bu gelişmelere dair algıları araştırarak kamuoyuyla paylaşmaktadır.</a:t>
            </a:r>
          </a:p>
          <a:p>
            <a:pPr algn="just">
              <a:lnSpc>
                <a:spcPct val="150000"/>
              </a:lnSpc>
              <a:defRPr/>
            </a:pPr>
            <a:r>
              <a:rPr lang="tr-TR" sz="2000" dirty="0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	Bu </a:t>
            </a:r>
            <a:r>
              <a:rPr lang="tr-TR" sz="2000" dirty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araştırma </a:t>
            </a:r>
            <a:r>
              <a:rPr lang="tr-TR" sz="2000" dirty="0" err="1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TÜSİAR’ın</a:t>
            </a:r>
            <a:r>
              <a:rPr lang="tr-TR" sz="2000" dirty="0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 öz kaynaklarıyla </a:t>
            </a:r>
            <a:r>
              <a:rPr lang="tr-TR" sz="2000" dirty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yapılmıştır. Araştırmanın herhangi bir </a:t>
            </a:r>
            <a:r>
              <a:rPr lang="tr-TR" sz="2000" dirty="0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sponsoru bulunmamaktadır</a:t>
            </a:r>
            <a:r>
              <a:rPr lang="tr-TR" sz="2000" dirty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.</a:t>
            </a:r>
          </a:p>
          <a:p>
            <a:pPr algn="just">
              <a:lnSpc>
                <a:spcPct val="150000"/>
              </a:lnSpc>
              <a:defRPr/>
            </a:pPr>
            <a:r>
              <a:rPr lang="tr-TR" sz="2000" dirty="0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	Bu </a:t>
            </a:r>
            <a:r>
              <a:rPr lang="tr-TR" sz="2000" dirty="0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Araştırma</a:t>
            </a:r>
            <a:r>
              <a:rPr lang="tr-TR" sz="2000" dirty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, </a:t>
            </a:r>
            <a:r>
              <a:rPr lang="tr-TR" sz="2000" dirty="0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 Tüsiar Genel Koordinatörü Araştırmacı </a:t>
            </a:r>
            <a:r>
              <a:rPr lang="tr-TR" sz="2000" dirty="0" err="1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Av.Hasan</a:t>
            </a:r>
            <a:r>
              <a:rPr lang="tr-TR" sz="2000" dirty="0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YEL’in</a:t>
            </a:r>
            <a:r>
              <a:rPr lang="tr-TR" sz="2000" dirty="0" smtClean="0">
                <a:solidFill>
                  <a:schemeClr val="tx1">
                    <a:lumMod val="50000"/>
                  </a:schemeClr>
                </a:solidFill>
                <a:latin typeface="Futura Md BT" pitchFamily="34" charset="0"/>
              </a:rPr>
              <a:t> gözetiminde gerçekleşmiştir.</a:t>
            </a:r>
          </a:p>
        </p:txBody>
      </p:sp>
      <p:grpSp>
        <p:nvGrpSpPr>
          <p:cNvPr id="9" name="Grup 8"/>
          <p:cNvGrpSpPr/>
          <p:nvPr/>
        </p:nvGrpSpPr>
        <p:grpSpPr>
          <a:xfrm>
            <a:off x="0" y="6406448"/>
            <a:ext cx="9157224" cy="553998"/>
            <a:chOff x="77504" y="6048942"/>
            <a:chExt cx="9079720" cy="553998"/>
          </a:xfrm>
        </p:grpSpPr>
        <p:sp>
          <p:nvSpPr>
            <p:cNvPr id="10" name="28 Dikdörtgen"/>
            <p:cNvSpPr/>
            <p:nvPr/>
          </p:nvSpPr>
          <p:spPr>
            <a:xfrm>
              <a:off x="77504" y="6200826"/>
              <a:ext cx="9079719" cy="285752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7" name="14 Metin kutusu"/>
            <p:cNvSpPr txBox="1">
              <a:spLocks noChangeArrowheads="1"/>
            </p:cNvSpPr>
            <p:nvPr/>
          </p:nvSpPr>
          <p:spPr bwMode="auto">
            <a:xfrm>
              <a:off x="77504" y="6191711"/>
              <a:ext cx="88180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Genel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Seçime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Giderken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Türkiyede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Son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Siyasi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Durum</a:t>
              </a:r>
              <a:endParaRPr lang="tr-TR" sz="1600" dirty="0">
                <a:solidFill>
                  <a:schemeClr val="bg1"/>
                </a:solidFill>
                <a:latin typeface="Futura Md BT" panose="020B0602020204020303" pitchFamily="34" charset="0"/>
              </a:endParaRPr>
            </a:p>
          </p:txBody>
        </p:sp>
        <p:sp>
          <p:nvSpPr>
            <p:cNvPr id="18" name="18 Slayt Numarası Yer Tutucusu"/>
            <p:cNvSpPr txBox="1">
              <a:spLocks/>
            </p:cNvSpPr>
            <p:nvPr/>
          </p:nvSpPr>
          <p:spPr bwMode="auto">
            <a:xfrm>
              <a:off x="8308162" y="6165304"/>
              <a:ext cx="849062" cy="321275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wrap="square" numCol="1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fld id="{4C99FEA7-7A0E-4B9F-BB95-4A0EE8D8BBCC}" type="slidenum">
                <a:rPr lang="tr-TR" sz="1600" b="1" smtClean="0">
                  <a:solidFill>
                    <a:schemeClr val="bg1"/>
                  </a:solidFill>
                  <a:latin typeface="Trebuchet MS" pitchFamily="34" charset="0"/>
                </a:rPr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t>3</a:t>
              </a:fld>
              <a:endParaRPr lang="tr-TR" sz="1600" b="1" dirty="0" smtClean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19" name="10 Dikdörtgen"/>
            <p:cNvSpPr>
              <a:spLocks noChangeArrowheads="1"/>
            </p:cNvSpPr>
            <p:nvPr/>
          </p:nvSpPr>
          <p:spPr bwMode="auto">
            <a:xfrm>
              <a:off x="6068398" y="6048942"/>
              <a:ext cx="217601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r-TR" sz="2000" b="1" dirty="0">
                  <a:solidFill>
                    <a:schemeClr val="bg1"/>
                  </a:solidFill>
                  <a:latin typeface="Trebuchet MS" pitchFamily="34" charset="0"/>
                </a:rPr>
                <a:t>www.tusiar.com</a:t>
              </a:r>
              <a:endParaRPr lang="tr-TR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638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85204" y="4365104"/>
            <a:ext cx="8786813" cy="1728192"/>
          </a:xfrm>
        </p:spPr>
        <p:txBody>
          <a:bodyPr/>
          <a:lstStyle/>
          <a:p>
            <a:pPr algn="ctr"/>
            <a:r>
              <a:rPr lang="tr-TR" sz="6000" dirty="0" smtClean="0">
                <a:latin typeface="Futura Md BT" pitchFamily="34" charset="0"/>
              </a:rPr>
              <a:t>GENEL </a:t>
            </a:r>
            <a:br>
              <a:rPr lang="tr-TR" sz="6000" dirty="0" smtClean="0">
                <a:latin typeface="Futura Md BT" pitchFamily="34" charset="0"/>
              </a:rPr>
            </a:br>
            <a:r>
              <a:rPr lang="tr-TR" sz="6000" dirty="0" smtClean="0">
                <a:latin typeface="Futura Md BT" pitchFamily="34" charset="0"/>
              </a:rPr>
              <a:t>DEĞERLENDİRME</a:t>
            </a:r>
            <a:endParaRPr lang="tr-TR" sz="6000" dirty="0">
              <a:latin typeface="Futura Md BT" pitchFamily="34" charset="0"/>
            </a:endParaRPr>
          </a:p>
        </p:txBody>
      </p:sp>
      <p:graphicFrame>
        <p:nvGraphicFramePr>
          <p:cNvPr id="3" name="Nesne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7222798"/>
              </p:ext>
            </p:extLst>
          </p:nvPr>
        </p:nvGraphicFramePr>
        <p:xfrm>
          <a:off x="3053423" y="116633"/>
          <a:ext cx="2965716" cy="2034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9313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3423" y="116633"/>
                        <a:ext cx="2965716" cy="20341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up 9"/>
          <p:cNvGrpSpPr/>
          <p:nvPr/>
        </p:nvGrpSpPr>
        <p:grpSpPr>
          <a:xfrm>
            <a:off x="0" y="6406448"/>
            <a:ext cx="9157224" cy="553998"/>
            <a:chOff x="77504" y="6048942"/>
            <a:chExt cx="9079720" cy="553998"/>
          </a:xfrm>
        </p:grpSpPr>
        <p:sp>
          <p:nvSpPr>
            <p:cNvPr id="11" name="28 Dikdörtgen"/>
            <p:cNvSpPr/>
            <p:nvPr/>
          </p:nvSpPr>
          <p:spPr>
            <a:xfrm>
              <a:off x="77504" y="6200826"/>
              <a:ext cx="9079719" cy="285752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6" name="14 Metin kutusu"/>
            <p:cNvSpPr txBox="1">
              <a:spLocks noChangeArrowheads="1"/>
            </p:cNvSpPr>
            <p:nvPr/>
          </p:nvSpPr>
          <p:spPr bwMode="auto">
            <a:xfrm>
              <a:off x="77504" y="6191711"/>
              <a:ext cx="88180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Genel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Seçime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Giderken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Türkiyede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Son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Siyasi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Durum</a:t>
              </a:r>
              <a:endParaRPr lang="tr-TR" sz="1600" dirty="0">
                <a:solidFill>
                  <a:schemeClr val="bg1"/>
                </a:solidFill>
                <a:latin typeface="Futura Md BT" panose="020B0602020204020303" pitchFamily="34" charset="0"/>
              </a:endParaRPr>
            </a:p>
          </p:txBody>
        </p:sp>
        <p:sp>
          <p:nvSpPr>
            <p:cNvPr id="17" name="18 Slayt Numarası Yer Tutucusu"/>
            <p:cNvSpPr txBox="1">
              <a:spLocks/>
            </p:cNvSpPr>
            <p:nvPr/>
          </p:nvSpPr>
          <p:spPr bwMode="auto">
            <a:xfrm>
              <a:off x="8308162" y="6165304"/>
              <a:ext cx="849062" cy="321275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wrap="square" numCol="1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fld id="{4C99FEA7-7A0E-4B9F-BB95-4A0EE8D8BBCC}" type="slidenum">
                <a:rPr lang="tr-TR" sz="1600" b="1" smtClean="0">
                  <a:solidFill>
                    <a:schemeClr val="bg1"/>
                  </a:solidFill>
                  <a:latin typeface="Trebuchet MS" pitchFamily="34" charset="0"/>
                </a:rPr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t>4</a:t>
              </a:fld>
              <a:endParaRPr lang="tr-TR" sz="1600" b="1" dirty="0" smtClean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18" name="10 Dikdörtgen"/>
            <p:cNvSpPr>
              <a:spLocks noChangeArrowheads="1"/>
            </p:cNvSpPr>
            <p:nvPr/>
          </p:nvSpPr>
          <p:spPr bwMode="auto">
            <a:xfrm>
              <a:off x="6068398" y="6048942"/>
              <a:ext cx="217601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r-TR" sz="2000" b="1" dirty="0">
                  <a:solidFill>
                    <a:schemeClr val="bg1"/>
                  </a:solidFill>
                  <a:latin typeface="Trebuchet MS" pitchFamily="34" charset="0"/>
                </a:rPr>
                <a:t>www.tusiar.com</a:t>
              </a:r>
              <a:endParaRPr lang="tr-TR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922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1 Dikdörtgen"/>
          <p:cNvSpPr>
            <a:spLocks noChangeArrowheads="1"/>
          </p:cNvSpPr>
          <p:nvPr/>
        </p:nvSpPr>
        <p:spPr bwMode="auto">
          <a:xfrm>
            <a:off x="273201" y="1389690"/>
            <a:ext cx="8737138" cy="4832092"/>
          </a:xfrm>
          <a:prstGeom prst="rect">
            <a:avLst/>
          </a:prstGeom>
          <a:noFill/>
          <a:ln w="3175" cap="rnd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tr-TR" sz="2000" b="1" dirty="0" smtClean="0">
                <a:solidFill>
                  <a:srgbClr val="CC0099"/>
                </a:solidFill>
                <a:latin typeface="Futura Md BT" panose="020B0602020204020303" pitchFamily="34" charset="0"/>
                <a:ea typeface="Times New Roman"/>
              </a:rPr>
              <a:t>► </a:t>
            </a:r>
            <a:r>
              <a:rPr lang="de-DE" sz="2000" b="1" dirty="0" err="1" smtClean="0">
                <a:solidFill>
                  <a:srgbClr val="CC0099"/>
                </a:solidFill>
                <a:latin typeface="Futura Md BT" panose="020B0602020204020303" pitchFamily="34" charset="0"/>
                <a:ea typeface="Times New Roman"/>
              </a:rPr>
              <a:t>Genel</a:t>
            </a:r>
            <a:r>
              <a:rPr lang="de-DE" sz="2000" b="1" dirty="0" smtClean="0">
                <a:solidFill>
                  <a:srgbClr val="CC0099"/>
                </a:solidFill>
                <a:latin typeface="Futura Md BT" panose="020B0602020204020303" pitchFamily="34" charset="0"/>
                <a:ea typeface="Times New Roman"/>
              </a:rPr>
              <a:t> </a:t>
            </a:r>
            <a:r>
              <a:rPr lang="de-DE" sz="2000" b="1" dirty="0" err="1" smtClean="0">
                <a:solidFill>
                  <a:srgbClr val="CC0099"/>
                </a:solidFill>
                <a:latin typeface="Futura Md BT" panose="020B0602020204020303" pitchFamily="34" charset="0"/>
                <a:ea typeface="Times New Roman"/>
              </a:rPr>
              <a:t>Seçime</a:t>
            </a:r>
            <a:r>
              <a:rPr lang="de-DE" sz="2000" b="1" dirty="0" smtClean="0">
                <a:solidFill>
                  <a:srgbClr val="CC0099"/>
                </a:solidFill>
                <a:latin typeface="Futura Md BT" panose="020B0602020204020303" pitchFamily="34" charset="0"/>
                <a:ea typeface="Times New Roman"/>
              </a:rPr>
              <a:t> </a:t>
            </a:r>
            <a:r>
              <a:rPr lang="de-DE" sz="2000" b="1" dirty="0" err="1" smtClean="0">
                <a:solidFill>
                  <a:srgbClr val="CC0099"/>
                </a:solidFill>
                <a:latin typeface="Futura Md BT" panose="020B0602020204020303" pitchFamily="34" charset="0"/>
                <a:ea typeface="Times New Roman"/>
              </a:rPr>
              <a:t>Giderken</a:t>
            </a:r>
            <a:r>
              <a:rPr lang="de-DE" sz="2000" b="1" dirty="0" smtClean="0">
                <a:solidFill>
                  <a:srgbClr val="CC0099"/>
                </a:solidFill>
                <a:latin typeface="Futura Md BT" panose="020B0602020204020303" pitchFamily="34" charset="0"/>
                <a:ea typeface="Times New Roman"/>
              </a:rPr>
              <a:t> </a:t>
            </a:r>
            <a:r>
              <a:rPr lang="de-DE" sz="2000" b="1" dirty="0" err="1" smtClean="0">
                <a:solidFill>
                  <a:srgbClr val="CC0099"/>
                </a:solidFill>
                <a:latin typeface="Futura Md BT" panose="020B0602020204020303" pitchFamily="34" charset="0"/>
                <a:ea typeface="Times New Roman"/>
              </a:rPr>
              <a:t>Türkiyede</a:t>
            </a:r>
            <a:r>
              <a:rPr lang="de-DE" sz="2000" b="1" dirty="0" smtClean="0">
                <a:solidFill>
                  <a:srgbClr val="CC0099"/>
                </a:solidFill>
                <a:latin typeface="Futura Md BT" panose="020B0602020204020303" pitchFamily="34" charset="0"/>
                <a:ea typeface="Times New Roman"/>
              </a:rPr>
              <a:t> Son </a:t>
            </a:r>
            <a:r>
              <a:rPr lang="de-DE" sz="2000" b="1" dirty="0" err="1" smtClean="0">
                <a:solidFill>
                  <a:srgbClr val="CC0099"/>
                </a:solidFill>
                <a:latin typeface="Futura Md BT" panose="020B0602020204020303" pitchFamily="34" charset="0"/>
                <a:ea typeface="Times New Roman"/>
              </a:rPr>
              <a:t>Siyasi</a:t>
            </a:r>
            <a:r>
              <a:rPr lang="de-DE" sz="2000" b="1" dirty="0" smtClean="0">
                <a:solidFill>
                  <a:srgbClr val="CC0099"/>
                </a:solidFill>
                <a:latin typeface="Futura Md BT" panose="020B0602020204020303" pitchFamily="34" charset="0"/>
                <a:ea typeface="Times New Roman"/>
              </a:rPr>
              <a:t> </a:t>
            </a:r>
            <a:r>
              <a:rPr lang="de-DE" sz="2000" b="1" dirty="0" err="1" smtClean="0">
                <a:solidFill>
                  <a:srgbClr val="CC0099"/>
                </a:solidFill>
                <a:latin typeface="Futura Md BT" panose="020B0602020204020303" pitchFamily="34" charset="0"/>
                <a:ea typeface="Times New Roman"/>
              </a:rPr>
              <a:t>Durum</a:t>
            </a:r>
            <a:endParaRPr lang="tr-TR" sz="2000" b="1" dirty="0" smtClean="0">
              <a:solidFill>
                <a:srgbClr val="CC0099"/>
              </a:solidFill>
              <a:latin typeface="Futura Md BT" panose="020B0602020204020303" pitchFamily="34" charset="0"/>
              <a:ea typeface="Times New Roman"/>
            </a:endParaRPr>
          </a:p>
          <a:p>
            <a:pPr algn="just" fontAlgn="base"/>
            <a:r>
              <a:rPr lang="tr-TR" sz="1600" dirty="0" smtClean="0"/>
              <a:t>	</a:t>
            </a:r>
          </a:p>
          <a:p>
            <a:pPr algn="just" fontAlgn="base"/>
            <a:r>
              <a:rPr lang="tr-TR" sz="1600" dirty="0"/>
              <a:t>	</a:t>
            </a:r>
            <a:r>
              <a:rPr lang="tr-TR" sz="1600" dirty="0" smtClean="0">
                <a:latin typeface="Futura Md BT" panose="020B0602020204020303" pitchFamily="34" charset="0"/>
              </a:rPr>
              <a:t>Haziran ayında yapılacak olan Milletvekili genel seçimi  </a:t>
            </a:r>
            <a:r>
              <a:rPr lang="tr-TR" sz="1600" dirty="0">
                <a:latin typeface="Futura Md BT" panose="020B0602020204020303" pitchFamily="34" charset="0"/>
              </a:rPr>
              <a:t>ile ilgili seçmenin algısını belirlemek </a:t>
            </a:r>
            <a:r>
              <a:rPr lang="tr-TR" sz="1600" dirty="0" smtClean="0">
                <a:latin typeface="Futura Md BT" panose="020B0602020204020303" pitchFamily="34" charset="0"/>
              </a:rPr>
              <a:t>üzere, 01 </a:t>
            </a:r>
            <a:r>
              <a:rPr lang="tr-TR" sz="1600" dirty="0">
                <a:latin typeface="Futura Md BT" panose="020B0602020204020303" pitchFamily="34" charset="0"/>
              </a:rPr>
              <a:t>– </a:t>
            </a:r>
            <a:r>
              <a:rPr lang="tr-TR" sz="1600" dirty="0" smtClean="0">
                <a:latin typeface="Futura Md BT" panose="020B0602020204020303" pitchFamily="34" charset="0"/>
              </a:rPr>
              <a:t>10  Ocak</a:t>
            </a:r>
            <a:r>
              <a:rPr lang="tr-TR" sz="1600" dirty="0">
                <a:latin typeface="Futura Md BT" panose="020B0602020204020303" pitchFamily="34" charset="0"/>
              </a:rPr>
              <a:t>  </a:t>
            </a:r>
            <a:r>
              <a:rPr lang="tr-TR" sz="1600" dirty="0" smtClean="0">
                <a:latin typeface="Futura Md BT" panose="020B0602020204020303" pitchFamily="34" charset="0"/>
              </a:rPr>
              <a:t>2015 </a:t>
            </a:r>
            <a:r>
              <a:rPr lang="tr-TR" sz="1600" dirty="0">
                <a:latin typeface="Futura Md BT" panose="020B0602020204020303" pitchFamily="34" charset="0"/>
              </a:rPr>
              <a:t>tarihlerinde, TÜİK örneklem verileri dikkate alınarak </a:t>
            </a:r>
            <a:r>
              <a:rPr lang="tr-TR" sz="1600" dirty="0" smtClean="0">
                <a:latin typeface="Futura Md BT" panose="020B0602020204020303" pitchFamily="34" charset="0"/>
              </a:rPr>
              <a:t>Türkiye’nin </a:t>
            </a:r>
            <a:r>
              <a:rPr lang="tr-TR" sz="1600" dirty="0">
                <a:latin typeface="Futura Md BT" panose="020B0602020204020303" pitchFamily="34" charset="0"/>
              </a:rPr>
              <a:t>7 coğrafi bölgesinde, </a:t>
            </a:r>
            <a:r>
              <a:rPr lang="tr-TR" sz="1600" dirty="0" smtClean="0">
                <a:latin typeface="Futura Md BT" panose="020B0602020204020303" pitchFamily="34" charset="0"/>
              </a:rPr>
              <a:t>42 </a:t>
            </a:r>
            <a:r>
              <a:rPr lang="tr-TR" sz="1600" dirty="0">
                <a:latin typeface="Futura Md BT" panose="020B0602020204020303" pitchFamily="34" charset="0"/>
              </a:rPr>
              <a:t>il ve </a:t>
            </a:r>
            <a:r>
              <a:rPr lang="tr-TR" sz="1600" dirty="0" smtClean="0">
                <a:latin typeface="Futura Md BT" panose="020B0602020204020303" pitchFamily="34" charset="0"/>
              </a:rPr>
              <a:t>211  ilçede, 18 </a:t>
            </a:r>
            <a:r>
              <a:rPr lang="tr-TR" sz="1600" dirty="0">
                <a:latin typeface="Futura Md BT" panose="020B0602020204020303" pitchFamily="34" charset="0"/>
              </a:rPr>
              <a:t>yaş ve üstü seçmen nüfusunu temsil eden </a:t>
            </a:r>
            <a:r>
              <a:rPr lang="tr-TR" sz="1600" b="1" dirty="0" smtClean="0">
                <a:latin typeface="Futura Md BT" panose="020B0602020204020303" pitchFamily="34" charset="0"/>
              </a:rPr>
              <a:t>2107 ’si Erkek</a:t>
            </a:r>
            <a:r>
              <a:rPr lang="tr-TR" sz="1600" dirty="0" smtClean="0">
                <a:latin typeface="Futura Md BT" panose="020B0602020204020303" pitchFamily="34" charset="0"/>
              </a:rPr>
              <a:t>, </a:t>
            </a:r>
            <a:r>
              <a:rPr lang="tr-TR" sz="1600" b="1" dirty="0" smtClean="0">
                <a:latin typeface="Futura Md BT" panose="020B0602020204020303" pitchFamily="34" charset="0"/>
              </a:rPr>
              <a:t>2046’sı  </a:t>
            </a:r>
            <a:r>
              <a:rPr lang="tr-TR" sz="1600" b="1" dirty="0">
                <a:latin typeface="Futura Md BT" panose="020B0602020204020303" pitchFamily="34" charset="0"/>
              </a:rPr>
              <a:t>kadın </a:t>
            </a:r>
            <a:r>
              <a:rPr lang="tr-TR" sz="1600" dirty="0" smtClean="0">
                <a:latin typeface="Futura Md BT" panose="020B0602020204020303" pitchFamily="34" charset="0"/>
              </a:rPr>
              <a:t>olmak üzere toplam </a:t>
            </a:r>
            <a:r>
              <a:rPr lang="tr-TR" sz="1600" b="1" dirty="0" smtClean="0">
                <a:solidFill>
                  <a:srgbClr val="FF0000"/>
                </a:solidFill>
                <a:latin typeface="Futura Md BT" panose="020B0602020204020303" pitchFamily="34" charset="0"/>
              </a:rPr>
              <a:t>4.153 denekle</a:t>
            </a:r>
            <a:r>
              <a:rPr lang="tr-TR" sz="1600" b="1" dirty="0" smtClean="0">
                <a:latin typeface="Futura Md BT" panose="020B0602020204020303" pitchFamily="34" charset="0"/>
              </a:rPr>
              <a:t>, </a:t>
            </a:r>
            <a:r>
              <a:rPr lang="tr-TR" sz="1600" dirty="0" smtClean="0">
                <a:latin typeface="Futura Md BT" panose="020B0602020204020303" pitchFamily="34" charset="0"/>
              </a:rPr>
              <a:t>hanelerde </a:t>
            </a:r>
            <a:r>
              <a:rPr lang="tr-TR" sz="1600" dirty="0">
                <a:latin typeface="Futura Md BT" panose="020B0602020204020303" pitchFamily="34" charset="0"/>
              </a:rPr>
              <a:t>yüz yüze görüşme metoduyla </a:t>
            </a:r>
            <a:r>
              <a:rPr lang="tr-TR" sz="1600" dirty="0" smtClean="0">
                <a:latin typeface="Futura Md BT" panose="020B0602020204020303" pitchFamily="34" charset="0"/>
              </a:rPr>
              <a:t>yaptığımız Milletvekili genel  seçimi ile ilgili Türkiye geneli son durum tespit anketini kamuoyu ile paylaşıyoruz.</a:t>
            </a:r>
          </a:p>
          <a:p>
            <a:pPr algn="just" fontAlgn="base"/>
            <a:r>
              <a:rPr lang="tr-TR" sz="1600" dirty="0" smtClean="0">
                <a:latin typeface="Futura Md BT" panose="020B0602020204020303" pitchFamily="34" charset="0"/>
              </a:rPr>
              <a:t>	Örneklemin seçimi, basit tesadüfi anket yöntem ile gerçekleştirilmiş olup, görüşülecek </a:t>
            </a:r>
            <a:r>
              <a:rPr lang="tr-TR" sz="1600" dirty="0">
                <a:latin typeface="Futura Md BT" panose="020B0602020204020303" pitchFamily="34" charset="0"/>
              </a:rPr>
              <a:t>deneklerin belirlenmesinde  </a:t>
            </a:r>
            <a:r>
              <a:rPr lang="tr-TR" sz="1600" dirty="0" smtClean="0">
                <a:latin typeface="Futura Md BT" panose="020B0602020204020303" pitchFamily="34" charset="0"/>
              </a:rPr>
              <a:t>cinsiyet , yaş ve eğitim  kotaları uygulanmıştır.</a:t>
            </a:r>
            <a:endParaRPr lang="tr-TR" sz="1600" dirty="0">
              <a:latin typeface="Futura Md BT" panose="020B0602020204020303" pitchFamily="34" charset="0"/>
            </a:endParaRPr>
          </a:p>
          <a:p>
            <a:pPr algn="just" fontAlgn="base"/>
            <a:r>
              <a:rPr lang="tr-TR" sz="1600" dirty="0" smtClean="0">
                <a:latin typeface="Futura Md BT" panose="020B0602020204020303" pitchFamily="34" charset="0"/>
              </a:rPr>
              <a:t>	Araştırma sonuçlarının  saha ve bilgisayar </a:t>
            </a:r>
            <a:r>
              <a:rPr lang="tr-TR" sz="1600" dirty="0">
                <a:latin typeface="Futura Md BT" panose="020B0602020204020303" pitchFamily="34" charset="0"/>
              </a:rPr>
              <a:t>ortamında </a:t>
            </a:r>
            <a:r>
              <a:rPr lang="tr-TR" sz="1600" dirty="0" smtClean="0">
                <a:latin typeface="Futura Md BT" panose="020B0602020204020303" pitchFamily="34" charset="0"/>
              </a:rPr>
              <a:t>gerçekleştirilen kontrollerden sonra analizler ile elde </a:t>
            </a:r>
            <a:r>
              <a:rPr lang="tr-TR" sz="1600" dirty="0">
                <a:latin typeface="Futura Md BT" panose="020B0602020204020303" pitchFamily="34" charset="0"/>
              </a:rPr>
              <a:t>edilen bulguların tutarlılığı </a:t>
            </a:r>
            <a:r>
              <a:rPr lang="tr-TR" sz="1600" dirty="0" smtClean="0">
                <a:latin typeface="Futura Md BT" panose="020B0602020204020303" pitchFamily="34" charset="0"/>
              </a:rPr>
              <a:t>gözlemlenmiştir. 	Araştırmanın </a:t>
            </a:r>
            <a:r>
              <a:rPr lang="tr-TR" sz="1600" dirty="0">
                <a:latin typeface="Futura Md BT" panose="020B0602020204020303" pitchFamily="34" charset="0"/>
              </a:rPr>
              <a:t>güven aralığı </a:t>
            </a:r>
            <a:r>
              <a:rPr lang="tr-TR" sz="1600" dirty="0" smtClean="0">
                <a:latin typeface="Futura Md BT" panose="020B0602020204020303" pitchFamily="34" charset="0"/>
              </a:rPr>
              <a:t>% 95 hata </a:t>
            </a:r>
            <a:r>
              <a:rPr lang="tr-TR" sz="1600" dirty="0">
                <a:latin typeface="Futura Md BT" panose="020B0602020204020303" pitchFamily="34" charset="0"/>
              </a:rPr>
              <a:t>payı </a:t>
            </a:r>
            <a:r>
              <a:rPr lang="tr-TR" sz="1600" dirty="0" smtClean="0">
                <a:latin typeface="Futura Md BT" panose="020B0602020204020303" pitchFamily="34" charset="0"/>
              </a:rPr>
              <a:t>(+ - ) </a:t>
            </a:r>
            <a:r>
              <a:rPr lang="tr-TR" sz="1600" dirty="0">
                <a:latin typeface="Futura Md BT" panose="020B0602020204020303" pitchFamily="34" charset="0"/>
              </a:rPr>
              <a:t>% </a:t>
            </a:r>
            <a:r>
              <a:rPr lang="tr-TR" sz="1600" dirty="0" smtClean="0">
                <a:latin typeface="Futura Md BT" panose="020B0602020204020303" pitchFamily="34" charset="0"/>
              </a:rPr>
              <a:t>3 </a:t>
            </a:r>
            <a:r>
              <a:rPr lang="tr-TR" sz="1600" dirty="0" err="1" smtClean="0">
                <a:latin typeface="Futura Md BT" panose="020B0602020204020303" pitchFamily="34" charset="0"/>
              </a:rPr>
              <a:t>dir</a:t>
            </a:r>
            <a:r>
              <a:rPr lang="tr-TR" sz="1600" dirty="0" smtClean="0">
                <a:latin typeface="Futura Md BT" panose="020B0602020204020303" pitchFamily="34" charset="0"/>
              </a:rPr>
              <a:t>.</a:t>
            </a:r>
            <a:endParaRPr lang="tr-TR" sz="1600" dirty="0">
              <a:latin typeface="Futura Md BT" panose="020B0602020204020303" pitchFamily="34" charset="0"/>
            </a:endParaRPr>
          </a:p>
          <a:p>
            <a:pPr algn="just" fontAlgn="base"/>
            <a:endParaRPr lang="tr-TR" sz="1600" dirty="0">
              <a:latin typeface="Futura Md BT" panose="020B0602020204020303" pitchFamily="34" charset="0"/>
            </a:endParaRPr>
          </a:p>
          <a:p>
            <a:pPr algn="just" fontAlgn="base"/>
            <a:r>
              <a:rPr lang="tr-TR" sz="1600" b="1" dirty="0" smtClean="0">
                <a:latin typeface="Futura Md BT" panose="020B0602020204020303" pitchFamily="34" charset="0"/>
              </a:rPr>
              <a:t>Araştırmanın Saha Çalışması  42 İl 211 İlçede  Gerçekleştirilmiştir.</a:t>
            </a:r>
          </a:p>
          <a:p>
            <a:pPr algn="just"/>
            <a:r>
              <a:rPr lang="tr-TR" sz="1600" dirty="0" smtClean="0">
                <a:latin typeface="Futura Md BT" panose="020B0602020204020303" pitchFamily="34" charset="0"/>
              </a:rPr>
              <a:t>	Adana, Afyonkarahisar, Ankara, Antalya, Balıkesir, Bartın, Bitlis, Bolu, Bursa, Çanakkale, Çorum, Denizli, Diyarbakır, Edirne, Erzurum, Eskişehir, Gaziantep, Hatay, İstanbul, İzmir,</a:t>
            </a:r>
            <a:r>
              <a:rPr lang="tr-TR" sz="1600" dirty="0" err="1" smtClean="0">
                <a:latin typeface="Futura Md BT" panose="020B0602020204020303" pitchFamily="34" charset="0"/>
              </a:rPr>
              <a:t>kahramanmaraş</a:t>
            </a:r>
            <a:r>
              <a:rPr lang="tr-TR" sz="1600" dirty="0" smtClean="0">
                <a:latin typeface="Futura Md BT" panose="020B0602020204020303" pitchFamily="34" charset="0"/>
              </a:rPr>
              <a:t>, Karabük, Kars, Kayseri, Kocaeli, Konya, Malatya, Manisa, Mardin, Mersin, Muğla, Rize, Sakarya, Samsun, Siirt, Sivas, Şanlıurfa, Tekirdağ, Tokat, Trabzon, Yalova</a:t>
            </a:r>
            <a:endParaRPr lang="tr-TR" sz="1600" dirty="0">
              <a:latin typeface="Futura Md BT" panose="020B0602020204020303" pitchFamily="34" charset="0"/>
            </a:endParaRPr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7524752" y="115889"/>
          <a:ext cx="13938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68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Picture 3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2" y="115889"/>
                        <a:ext cx="139382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up 8"/>
          <p:cNvGrpSpPr/>
          <p:nvPr/>
        </p:nvGrpSpPr>
        <p:grpSpPr>
          <a:xfrm>
            <a:off x="0" y="6406448"/>
            <a:ext cx="9157224" cy="553998"/>
            <a:chOff x="77504" y="6048942"/>
            <a:chExt cx="9079720" cy="553998"/>
          </a:xfrm>
        </p:grpSpPr>
        <p:sp>
          <p:nvSpPr>
            <p:cNvPr id="10" name="28 Dikdörtgen"/>
            <p:cNvSpPr/>
            <p:nvPr/>
          </p:nvSpPr>
          <p:spPr>
            <a:xfrm>
              <a:off x="77504" y="6200826"/>
              <a:ext cx="9079719" cy="285752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1" name="14 Metin kutusu"/>
            <p:cNvSpPr txBox="1">
              <a:spLocks noChangeArrowheads="1"/>
            </p:cNvSpPr>
            <p:nvPr/>
          </p:nvSpPr>
          <p:spPr bwMode="auto">
            <a:xfrm>
              <a:off x="77504" y="6191711"/>
              <a:ext cx="88180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Genel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Seçime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Giderken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Türkiyede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Son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Siyasi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Durum</a:t>
              </a:r>
              <a:endParaRPr lang="tr-TR" sz="1600" dirty="0">
                <a:solidFill>
                  <a:schemeClr val="bg1"/>
                </a:solidFill>
                <a:latin typeface="Futura Md BT" panose="020B0602020204020303" pitchFamily="34" charset="0"/>
              </a:endParaRPr>
            </a:p>
          </p:txBody>
        </p:sp>
        <p:sp>
          <p:nvSpPr>
            <p:cNvPr id="12" name="18 Slayt Numarası Yer Tutucusu"/>
            <p:cNvSpPr txBox="1">
              <a:spLocks/>
            </p:cNvSpPr>
            <p:nvPr/>
          </p:nvSpPr>
          <p:spPr bwMode="auto">
            <a:xfrm>
              <a:off x="8308162" y="6165304"/>
              <a:ext cx="849062" cy="321275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wrap="square" numCol="1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fld id="{4C99FEA7-7A0E-4B9F-BB95-4A0EE8D8BBCC}" type="slidenum">
                <a:rPr lang="tr-TR" sz="1600" b="1" smtClean="0">
                  <a:solidFill>
                    <a:schemeClr val="bg1"/>
                  </a:solidFill>
                  <a:latin typeface="Trebuchet MS" pitchFamily="34" charset="0"/>
                </a:rPr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t>5</a:t>
              </a:fld>
              <a:endParaRPr lang="tr-TR" sz="1600" b="1" dirty="0" smtClean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13" name="10 Dikdörtgen"/>
            <p:cNvSpPr>
              <a:spLocks noChangeArrowheads="1"/>
            </p:cNvSpPr>
            <p:nvPr/>
          </p:nvSpPr>
          <p:spPr bwMode="auto">
            <a:xfrm>
              <a:off x="6068398" y="6048942"/>
              <a:ext cx="217601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r-TR" sz="2000" b="1" dirty="0">
                  <a:solidFill>
                    <a:schemeClr val="bg1"/>
                  </a:solidFill>
                  <a:latin typeface="Trebuchet MS" pitchFamily="34" charset="0"/>
                </a:rPr>
                <a:t>www.tusiar.com</a:t>
              </a:r>
              <a:endParaRPr lang="tr-TR" sz="20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36100" y="3645024"/>
            <a:ext cx="8786813" cy="2432299"/>
          </a:xfrm>
        </p:spPr>
        <p:txBody>
          <a:bodyPr/>
          <a:lstStyle/>
          <a:p>
            <a:pPr algn="ctr"/>
            <a:r>
              <a:rPr lang="tr-TR" sz="4500" dirty="0" smtClean="0">
                <a:latin typeface="Futura Md BT" pitchFamily="34" charset="0"/>
              </a:rPr>
              <a:t>DEMOĞRAFİK BULGULAR</a:t>
            </a:r>
            <a:br>
              <a:rPr lang="tr-TR" sz="4500" dirty="0" smtClean="0">
                <a:latin typeface="Futura Md BT" pitchFamily="34" charset="0"/>
              </a:rPr>
            </a:br>
            <a:endParaRPr lang="tr-TR" sz="4500" dirty="0">
              <a:latin typeface="Futura Md BT" pitchFamily="34" charset="0"/>
            </a:endParaRPr>
          </a:p>
        </p:txBody>
      </p:sp>
      <p:graphicFrame>
        <p:nvGraphicFramePr>
          <p:cNvPr id="3" name="Nesne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7859667"/>
              </p:ext>
            </p:extLst>
          </p:nvPr>
        </p:nvGraphicFramePr>
        <p:xfrm>
          <a:off x="3053423" y="116633"/>
          <a:ext cx="2965716" cy="2034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04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Picture 2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3423" y="116633"/>
                        <a:ext cx="2965716" cy="20341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up 9"/>
          <p:cNvGrpSpPr/>
          <p:nvPr/>
        </p:nvGrpSpPr>
        <p:grpSpPr>
          <a:xfrm>
            <a:off x="0" y="6406448"/>
            <a:ext cx="9157224" cy="553998"/>
            <a:chOff x="77504" y="6048942"/>
            <a:chExt cx="9079720" cy="553998"/>
          </a:xfrm>
        </p:grpSpPr>
        <p:sp>
          <p:nvSpPr>
            <p:cNvPr id="11" name="28 Dikdörtgen"/>
            <p:cNvSpPr/>
            <p:nvPr/>
          </p:nvSpPr>
          <p:spPr>
            <a:xfrm>
              <a:off x="77504" y="6200826"/>
              <a:ext cx="9079719" cy="285752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6" name="14 Metin kutusu"/>
            <p:cNvSpPr txBox="1">
              <a:spLocks noChangeArrowheads="1"/>
            </p:cNvSpPr>
            <p:nvPr/>
          </p:nvSpPr>
          <p:spPr bwMode="auto">
            <a:xfrm>
              <a:off x="77504" y="6191711"/>
              <a:ext cx="88180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Genel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Seçime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Giderken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Türkiyede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Son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Siyasi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Durum</a:t>
              </a:r>
              <a:endParaRPr lang="tr-TR" sz="1600" dirty="0">
                <a:solidFill>
                  <a:schemeClr val="bg1"/>
                </a:solidFill>
                <a:latin typeface="Futura Md BT" panose="020B0602020204020303" pitchFamily="34" charset="0"/>
              </a:endParaRPr>
            </a:p>
          </p:txBody>
        </p:sp>
        <p:sp>
          <p:nvSpPr>
            <p:cNvPr id="17" name="18 Slayt Numarası Yer Tutucusu"/>
            <p:cNvSpPr txBox="1">
              <a:spLocks/>
            </p:cNvSpPr>
            <p:nvPr/>
          </p:nvSpPr>
          <p:spPr bwMode="auto">
            <a:xfrm>
              <a:off x="8308162" y="6165304"/>
              <a:ext cx="849062" cy="321275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wrap="square" numCol="1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fld id="{4C99FEA7-7A0E-4B9F-BB95-4A0EE8D8BBCC}" type="slidenum">
                <a:rPr lang="tr-TR" sz="1600" b="1" smtClean="0">
                  <a:solidFill>
                    <a:schemeClr val="bg1"/>
                  </a:solidFill>
                  <a:latin typeface="Trebuchet MS" pitchFamily="34" charset="0"/>
                </a:rPr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t>6</a:t>
              </a:fld>
              <a:endParaRPr lang="tr-TR" sz="1600" b="1" dirty="0" smtClean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18" name="10 Dikdörtgen"/>
            <p:cNvSpPr>
              <a:spLocks noChangeArrowheads="1"/>
            </p:cNvSpPr>
            <p:nvPr/>
          </p:nvSpPr>
          <p:spPr bwMode="auto">
            <a:xfrm>
              <a:off x="6068398" y="6048942"/>
              <a:ext cx="217601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r-TR" sz="2000" b="1" dirty="0">
                  <a:solidFill>
                    <a:schemeClr val="bg1"/>
                  </a:solidFill>
                  <a:latin typeface="Trebuchet MS" pitchFamily="34" charset="0"/>
                </a:rPr>
                <a:t>www.tusiar.com</a:t>
              </a:r>
              <a:endParaRPr lang="tr-TR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645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7524752" y="115889"/>
          <a:ext cx="13938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415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Picture 1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2" y="115889"/>
                        <a:ext cx="139382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5448370"/>
              </p:ext>
            </p:extLst>
          </p:nvPr>
        </p:nvGraphicFramePr>
        <p:xfrm>
          <a:off x="971600" y="1772816"/>
          <a:ext cx="7265016" cy="4633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1" name="Grup 10"/>
          <p:cNvGrpSpPr/>
          <p:nvPr/>
        </p:nvGrpSpPr>
        <p:grpSpPr>
          <a:xfrm>
            <a:off x="0" y="6406448"/>
            <a:ext cx="9157224" cy="553998"/>
            <a:chOff x="77504" y="6048942"/>
            <a:chExt cx="9079720" cy="553998"/>
          </a:xfrm>
        </p:grpSpPr>
        <p:sp>
          <p:nvSpPr>
            <p:cNvPr id="16" name="28 Dikdörtgen"/>
            <p:cNvSpPr/>
            <p:nvPr/>
          </p:nvSpPr>
          <p:spPr>
            <a:xfrm>
              <a:off x="77504" y="6200826"/>
              <a:ext cx="9079719" cy="285752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7" name="14 Metin kutusu"/>
            <p:cNvSpPr txBox="1">
              <a:spLocks noChangeArrowheads="1"/>
            </p:cNvSpPr>
            <p:nvPr/>
          </p:nvSpPr>
          <p:spPr bwMode="auto">
            <a:xfrm>
              <a:off x="77504" y="6191711"/>
              <a:ext cx="88180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Genel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Seçime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Giderken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Türkiyede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Son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Siyasi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Durum</a:t>
              </a:r>
              <a:endParaRPr lang="tr-TR" sz="1600" dirty="0">
                <a:solidFill>
                  <a:schemeClr val="bg1"/>
                </a:solidFill>
                <a:latin typeface="Futura Md BT" panose="020B0602020204020303" pitchFamily="34" charset="0"/>
              </a:endParaRPr>
            </a:p>
          </p:txBody>
        </p:sp>
        <p:sp>
          <p:nvSpPr>
            <p:cNvPr id="18" name="18 Slayt Numarası Yer Tutucusu"/>
            <p:cNvSpPr txBox="1">
              <a:spLocks/>
            </p:cNvSpPr>
            <p:nvPr/>
          </p:nvSpPr>
          <p:spPr bwMode="auto">
            <a:xfrm>
              <a:off x="8308162" y="6165304"/>
              <a:ext cx="849062" cy="321275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wrap="square" numCol="1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fld id="{4C99FEA7-7A0E-4B9F-BB95-4A0EE8D8BBCC}" type="slidenum">
                <a:rPr lang="tr-TR" sz="1600" b="1" smtClean="0">
                  <a:solidFill>
                    <a:schemeClr val="bg1"/>
                  </a:solidFill>
                  <a:latin typeface="Trebuchet MS" pitchFamily="34" charset="0"/>
                </a:rPr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t>7</a:t>
              </a:fld>
              <a:endParaRPr lang="tr-TR" sz="1600" b="1" dirty="0" smtClean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19" name="10 Dikdörtgen"/>
            <p:cNvSpPr>
              <a:spLocks noChangeArrowheads="1"/>
            </p:cNvSpPr>
            <p:nvPr/>
          </p:nvSpPr>
          <p:spPr bwMode="auto">
            <a:xfrm>
              <a:off x="6068398" y="6048942"/>
              <a:ext cx="217601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r-TR" sz="2000" b="1" dirty="0">
                  <a:solidFill>
                    <a:schemeClr val="bg1"/>
                  </a:solidFill>
                  <a:latin typeface="Trebuchet MS" pitchFamily="34" charset="0"/>
                </a:rPr>
                <a:t>www.tusiar.com</a:t>
              </a:r>
              <a:endParaRPr lang="tr-TR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11 Dikdörtgen"/>
          <p:cNvSpPr>
            <a:spLocks noChangeArrowheads="1"/>
          </p:cNvSpPr>
          <p:nvPr/>
        </p:nvSpPr>
        <p:spPr bwMode="auto">
          <a:xfrm>
            <a:off x="458099" y="996256"/>
            <a:ext cx="7977118" cy="523220"/>
          </a:xfrm>
          <a:prstGeom prst="rect">
            <a:avLst/>
          </a:prstGeom>
          <a:noFill/>
          <a:ln w="3175" cap="rnd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srgbClr val="D60093"/>
                </a:solidFill>
                <a:latin typeface="Futura Md BT" pitchFamily="34" charset="0"/>
                <a:ea typeface="+mn-ea"/>
                <a:cs typeface="+mn-cs"/>
              </a:defRPr>
            </a:pPr>
            <a:r>
              <a:rPr lang="tr-TR" sz="2800" dirty="0"/>
              <a:t>Deneklerin Cinsiyete  göre dağılımları</a:t>
            </a:r>
          </a:p>
        </p:txBody>
      </p:sp>
    </p:spTree>
    <p:extLst>
      <p:ext uri="{BB962C8B-B14F-4D97-AF65-F5344CB8AC3E}">
        <p14:creationId xmlns:p14="http://schemas.microsoft.com/office/powerpoint/2010/main" val="407305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7524752" y="115889"/>
          <a:ext cx="13938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442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Picture 1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2" y="115889"/>
                        <a:ext cx="139382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6703568"/>
              </p:ext>
            </p:extLst>
          </p:nvPr>
        </p:nvGraphicFramePr>
        <p:xfrm>
          <a:off x="539552" y="1628800"/>
          <a:ext cx="8064896" cy="4777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0" name="Grup 9"/>
          <p:cNvGrpSpPr/>
          <p:nvPr/>
        </p:nvGrpSpPr>
        <p:grpSpPr>
          <a:xfrm>
            <a:off x="0" y="6406448"/>
            <a:ext cx="9157224" cy="553998"/>
            <a:chOff x="77504" y="6048942"/>
            <a:chExt cx="9079720" cy="553998"/>
          </a:xfrm>
        </p:grpSpPr>
        <p:sp>
          <p:nvSpPr>
            <p:cNvPr id="12" name="28 Dikdörtgen"/>
            <p:cNvSpPr/>
            <p:nvPr/>
          </p:nvSpPr>
          <p:spPr>
            <a:xfrm>
              <a:off x="77504" y="6200826"/>
              <a:ext cx="9079719" cy="285752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3" name="14 Metin kutusu"/>
            <p:cNvSpPr txBox="1">
              <a:spLocks noChangeArrowheads="1"/>
            </p:cNvSpPr>
            <p:nvPr/>
          </p:nvSpPr>
          <p:spPr bwMode="auto">
            <a:xfrm>
              <a:off x="77504" y="6191711"/>
              <a:ext cx="88180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Genel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Seçime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Giderken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Türkiyede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Son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Siyasi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Durum</a:t>
              </a:r>
              <a:endParaRPr lang="tr-TR" sz="1600" dirty="0">
                <a:solidFill>
                  <a:schemeClr val="bg1"/>
                </a:solidFill>
                <a:latin typeface="Futura Md BT" panose="020B0602020204020303" pitchFamily="34" charset="0"/>
              </a:endParaRPr>
            </a:p>
          </p:txBody>
        </p:sp>
        <p:sp>
          <p:nvSpPr>
            <p:cNvPr id="15" name="18 Slayt Numarası Yer Tutucusu"/>
            <p:cNvSpPr txBox="1">
              <a:spLocks/>
            </p:cNvSpPr>
            <p:nvPr/>
          </p:nvSpPr>
          <p:spPr bwMode="auto">
            <a:xfrm>
              <a:off x="8308162" y="6165304"/>
              <a:ext cx="849062" cy="321275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wrap="square" numCol="1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fld id="{4C99FEA7-7A0E-4B9F-BB95-4A0EE8D8BBCC}" type="slidenum">
                <a:rPr lang="tr-TR" sz="1600" b="1" smtClean="0">
                  <a:solidFill>
                    <a:schemeClr val="bg1"/>
                  </a:solidFill>
                  <a:latin typeface="Trebuchet MS" pitchFamily="34" charset="0"/>
                </a:rPr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t>8</a:t>
              </a:fld>
              <a:endParaRPr lang="tr-TR" sz="1600" b="1" dirty="0" smtClean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16" name="10 Dikdörtgen"/>
            <p:cNvSpPr>
              <a:spLocks noChangeArrowheads="1"/>
            </p:cNvSpPr>
            <p:nvPr/>
          </p:nvSpPr>
          <p:spPr bwMode="auto">
            <a:xfrm>
              <a:off x="6068398" y="6048942"/>
              <a:ext cx="217601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r-TR" sz="2000" b="1" dirty="0">
                  <a:solidFill>
                    <a:schemeClr val="bg1"/>
                  </a:solidFill>
                  <a:latin typeface="Trebuchet MS" pitchFamily="34" charset="0"/>
                </a:rPr>
                <a:t>www.tusiar.com</a:t>
              </a:r>
              <a:endParaRPr lang="tr-TR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11 Dikdörtgen"/>
          <p:cNvSpPr>
            <a:spLocks noChangeArrowheads="1"/>
          </p:cNvSpPr>
          <p:nvPr/>
        </p:nvSpPr>
        <p:spPr bwMode="auto">
          <a:xfrm>
            <a:off x="458099" y="996256"/>
            <a:ext cx="7977118" cy="523220"/>
          </a:xfrm>
          <a:prstGeom prst="rect">
            <a:avLst/>
          </a:prstGeom>
          <a:noFill/>
          <a:ln w="3175" cap="rnd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srgbClr val="D60093"/>
                </a:solidFill>
                <a:latin typeface="Futura Md BT" pitchFamily="34" charset="0"/>
                <a:ea typeface="+mn-ea"/>
                <a:cs typeface="+mn-cs"/>
              </a:defRPr>
            </a:pPr>
            <a:r>
              <a:rPr lang="en-US" sz="2800" dirty="0" err="1"/>
              <a:t>Deneklerin</a:t>
            </a:r>
            <a:r>
              <a:rPr lang="en-US" sz="2800" dirty="0"/>
              <a:t> </a:t>
            </a:r>
            <a:r>
              <a:rPr lang="en-US" sz="2800" dirty="0" err="1"/>
              <a:t>yaş</a:t>
            </a:r>
            <a:r>
              <a:rPr lang="en-US" sz="2800" dirty="0"/>
              <a:t> </a:t>
            </a:r>
            <a:r>
              <a:rPr lang="en-US" sz="2800" dirty="0" err="1"/>
              <a:t>grubuna</a:t>
            </a:r>
            <a:r>
              <a:rPr lang="en-US" sz="2800" dirty="0"/>
              <a:t> </a:t>
            </a:r>
            <a:r>
              <a:rPr lang="en-US" sz="2800" dirty="0" err="1"/>
              <a:t>göre</a:t>
            </a:r>
            <a:r>
              <a:rPr lang="en-US" sz="2800" dirty="0"/>
              <a:t> </a:t>
            </a:r>
            <a:r>
              <a:rPr lang="en-US" sz="2800" dirty="0" err="1"/>
              <a:t>dağılımları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5602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7524752" y="115889"/>
          <a:ext cx="1393825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7632" name="CorelDRAW" r:id="rId3" imgW="8510016" imgH="6132576" progId="">
                  <p:embed/>
                </p:oleObj>
              </mc:Choice>
              <mc:Fallback>
                <p:oleObj name="CorelDRAW" r:id="rId3" imgW="8510016" imgH="6132576" progId="">
                  <p:embed/>
                  <p:pic>
                    <p:nvPicPr>
                      <p:cNvPr id="0" name="Picture 1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2" y="115889"/>
                        <a:ext cx="1393825" cy="95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1 Grafik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8609980"/>
              </p:ext>
            </p:extLst>
          </p:nvPr>
        </p:nvGraphicFramePr>
        <p:xfrm>
          <a:off x="434783" y="1863202"/>
          <a:ext cx="8261525" cy="4659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0" name="Grup 9"/>
          <p:cNvGrpSpPr/>
          <p:nvPr/>
        </p:nvGrpSpPr>
        <p:grpSpPr>
          <a:xfrm>
            <a:off x="0" y="6406448"/>
            <a:ext cx="9157224" cy="553998"/>
            <a:chOff x="77504" y="6048942"/>
            <a:chExt cx="9079720" cy="553998"/>
          </a:xfrm>
        </p:grpSpPr>
        <p:sp>
          <p:nvSpPr>
            <p:cNvPr id="13" name="28 Dikdörtgen"/>
            <p:cNvSpPr/>
            <p:nvPr/>
          </p:nvSpPr>
          <p:spPr>
            <a:xfrm>
              <a:off x="77504" y="6200826"/>
              <a:ext cx="9079719" cy="285752"/>
            </a:xfrm>
            <a:prstGeom prst="rect">
              <a:avLst/>
            </a:prstGeom>
            <a:solidFill>
              <a:srgbClr val="0070C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 dirty="0"/>
            </a:p>
          </p:txBody>
        </p:sp>
        <p:sp>
          <p:nvSpPr>
            <p:cNvPr id="14" name="14 Metin kutusu"/>
            <p:cNvSpPr txBox="1">
              <a:spLocks noChangeArrowheads="1"/>
            </p:cNvSpPr>
            <p:nvPr/>
          </p:nvSpPr>
          <p:spPr bwMode="auto">
            <a:xfrm>
              <a:off x="77504" y="6191711"/>
              <a:ext cx="881804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Genel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Seçime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Giderken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Türkiyede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Son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Siyasi</a:t>
              </a:r>
              <a:r>
                <a:rPr lang="de-DE" sz="1600" b="1" dirty="0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Futura Md BT" panose="020B0602020204020303" pitchFamily="34" charset="0"/>
                </a:rPr>
                <a:t>Durum</a:t>
              </a:r>
              <a:endParaRPr lang="tr-TR" sz="1600" dirty="0">
                <a:solidFill>
                  <a:schemeClr val="bg1"/>
                </a:solidFill>
                <a:latin typeface="Futura Md BT" panose="020B0602020204020303" pitchFamily="34" charset="0"/>
              </a:endParaRPr>
            </a:p>
          </p:txBody>
        </p:sp>
        <p:sp>
          <p:nvSpPr>
            <p:cNvPr id="15" name="18 Slayt Numarası Yer Tutucusu"/>
            <p:cNvSpPr txBox="1">
              <a:spLocks/>
            </p:cNvSpPr>
            <p:nvPr/>
          </p:nvSpPr>
          <p:spPr bwMode="auto">
            <a:xfrm>
              <a:off x="8308162" y="6165304"/>
              <a:ext cx="849062" cy="321275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wrap="square" numCol="1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fld id="{4C99FEA7-7A0E-4B9F-BB95-4A0EE8D8BBCC}" type="slidenum">
                <a:rPr lang="tr-TR" sz="1600" b="1" smtClean="0">
                  <a:solidFill>
                    <a:schemeClr val="bg1"/>
                  </a:solidFill>
                  <a:latin typeface="Trebuchet MS" pitchFamily="34" charset="0"/>
                </a:rPr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t>9</a:t>
              </a:fld>
              <a:endParaRPr lang="tr-TR" sz="1600" b="1" dirty="0" smtClean="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16" name="10 Dikdörtgen"/>
            <p:cNvSpPr>
              <a:spLocks noChangeArrowheads="1"/>
            </p:cNvSpPr>
            <p:nvPr/>
          </p:nvSpPr>
          <p:spPr bwMode="auto">
            <a:xfrm>
              <a:off x="6068398" y="6048942"/>
              <a:ext cx="217601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tr-TR" sz="2000" b="1" dirty="0">
                  <a:solidFill>
                    <a:schemeClr val="bg1"/>
                  </a:solidFill>
                  <a:latin typeface="Trebuchet MS" pitchFamily="34" charset="0"/>
                </a:rPr>
                <a:t>www.tusiar.com</a:t>
              </a:r>
              <a:endParaRPr lang="tr-TR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11 Dikdörtgen"/>
          <p:cNvSpPr>
            <a:spLocks noChangeArrowheads="1"/>
          </p:cNvSpPr>
          <p:nvPr/>
        </p:nvSpPr>
        <p:spPr bwMode="auto">
          <a:xfrm>
            <a:off x="444903" y="1052736"/>
            <a:ext cx="7977118" cy="523220"/>
          </a:xfrm>
          <a:prstGeom prst="rect">
            <a:avLst/>
          </a:prstGeom>
          <a:noFill/>
          <a:ln w="3175" cap="rnd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srgbClr val="D60093"/>
                </a:solidFill>
                <a:latin typeface="Futura Md BT" pitchFamily="34" charset="0"/>
                <a:ea typeface="+mn-ea"/>
                <a:cs typeface="+mn-cs"/>
              </a:defRPr>
            </a:pPr>
            <a:r>
              <a:rPr lang="en-US" sz="2800" dirty="0" err="1"/>
              <a:t>Deneklerin</a:t>
            </a:r>
            <a:r>
              <a:rPr lang="en-US" sz="2800" dirty="0"/>
              <a:t> </a:t>
            </a:r>
            <a:r>
              <a:rPr lang="en-US" sz="2800" dirty="0" err="1"/>
              <a:t>öğrenimine</a:t>
            </a:r>
            <a:r>
              <a:rPr lang="en-US" sz="2800" dirty="0"/>
              <a:t>  </a:t>
            </a:r>
            <a:r>
              <a:rPr lang="en-US" sz="2800" dirty="0" err="1"/>
              <a:t>göre</a:t>
            </a:r>
            <a:r>
              <a:rPr lang="en-US" sz="2800" dirty="0"/>
              <a:t> </a:t>
            </a:r>
            <a:r>
              <a:rPr lang="en-US" sz="2800" dirty="0" err="1"/>
              <a:t>dağılımları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9793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ÜSİAR-2">
  <a:themeElements>
    <a:clrScheme name="powerpoint-template-24 1">
      <a:dk1>
        <a:srgbClr val="4D4D4D"/>
      </a:dk1>
      <a:lt1>
        <a:srgbClr val="FFFFFF"/>
      </a:lt1>
      <a:dk2>
        <a:srgbClr val="4D4D4D"/>
      </a:dk2>
      <a:lt2>
        <a:srgbClr val="CC0000"/>
      </a:lt2>
      <a:accent1>
        <a:srgbClr val="FF9933"/>
      </a:accent1>
      <a:accent2>
        <a:srgbClr val="009900"/>
      </a:accent2>
      <a:accent3>
        <a:srgbClr val="FFFFFF"/>
      </a:accent3>
      <a:accent4>
        <a:srgbClr val="404040"/>
      </a:accent4>
      <a:accent5>
        <a:srgbClr val="FFCAAD"/>
      </a:accent5>
      <a:accent6>
        <a:srgbClr val="008A00"/>
      </a:accent6>
      <a:hlink>
        <a:srgbClr val="3366FF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2583C0"/>
        </a:lt2>
        <a:accent1>
          <a:srgbClr val="35AEE3"/>
        </a:accent1>
        <a:accent2>
          <a:srgbClr val="FCB13C"/>
        </a:accent2>
        <a:accent3>
          <a:srgbClr val="FFFFFF"/>
        </a:accent3>
        <a:accent4>
          <a:srgbClr val="404040"/>
        </a:accent4>
        <a:accent5>
          <a:srgbClr val="AED3EF"/>
        </a:accent5>
        <a:accent6>
          <a:srgbClr val="E4A035"/>
        </a:accent6>
        <a:hlink>
          <a:srgbClr val="F15F2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2583C0"/>
        </a:lt2>
        <a:accent1>
          <a:srgbClr val="2994CC"/>
        </a:accent1>
        <a:accent2>
          <a:srgbClr val="2E9FD7"/>
        </a:accent2>
        <a:accent3>
          <a:srgbClr val="FFFFFF"/>
        </a:accent3>
        <a:accent4>
          <a:srgbClr val="404040"/>
        </a:accent4>
        <a:accent5>
          <a:srgbClr val="ACC8E2"/>
        </a:accent5>
        <a:accent6>
          <a:srgbClr val="2990C3"/>
        </a:accent6>
        <a:hlink>
          <a:srgbClr val="35AEE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F15F23"/>
        </a:lt2>
        <a:accent1>
          <a:srgbClr val="F47D2B"/>
        </a:accent1>
        <a:accent2>
          <a:srgbClr val="F69230"/>
        </a:accent2>
        <a:accent3>
          <a:srgbClr val="FFFFFF"/>
        </a:accent3>
        <a:accent4>
          <a:srgbClr val="404040"/>
        </a:accent4>
        <a:accent5>
          <a:srgbClr val="F8BFAC"/>
        </a:accent5>
        <a:accent6>
          <a:srgbClr val="DF842A"/>
        </a:accent6>
        <a:hlink>
          <a:srgbClr val="FCB13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TÜSİAR-2</Template>
  <TotalTime>7467</TotalTime>
  <Words>286</Words>
  <Application>Microsoft Office PowerPoint</Application>
  <PresentationFormat>Letter Kağıt (8.5x11 inç)</PresentationFormat>
  <Paragraphs>108</Paragraphs>
  <Slides>14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Katıştırılmış OLE Hizmet Programları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16" baseType="lpstr">
      <vt:lpstr>TÜSİAR-2</vt:lpstr>
      <vt:lpstr>CorelDRAW</vt:lpstr>
      <vt:lpstr> 2015 GENEL SEÇİME GİDERKEN TÜRKİYE DE SON SİYASİ DURUM</vt:lpstr>
      <vt:lpstr>PowerPoint Sunusu</vt:lpstr>
      <vt:lpstr>PowerPoint Sunusu</vt:lpstr>
      <vt:lpstr>GENEL  DEĞERLENDİRME</vt:lpstr>
      <vt:lpstr>PowerPoint Sunusu</vt:lpstr>
      <vt:lpstr>DEMOĞRAFİK BULGULAR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By NeC ® 2010 | Katilimsiz.Com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m_badem</dc:creator>
  <cp:lastModifiedBy>mbadem42</cp:lastModifiedBy>
  <cp:revision>464</cp:revision>
  <cp:lastPrinted>2012-10-19T08:42:31Z</cp:lastPrinted>
  <dcterms:created xsi:type="dcterms:W3CDTF">2012-10-03T07:38:05Z</dcterms:created>
  <dcterms:modified xsi:type="dcterms:W3CDTF">2015-01-13T22:06:41Z</dcterms:modified>
</cp:coreProperties>
</file>