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9"/>
  </p:notesMasterIdLst>
  <p:sldIdLst>
    <p:sldId id="257" r:id="rId2"/>
    <p:sldId id="267" r:id="rId3"/>
    <p:sldId id="258" r:id="rId4"/>
    <p:sldId id="260" r:id="rId5"/>
    <p:sldId id="261" r:id="rId6"/>
    <p:sldId id="266" r:id="rId7"/>
    <p:sldId id="269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1_T&#252;siar\1_Ara&#351;t&#305;rmalar\1_&#199;al&#305;&#351;&#305;lan_Projeler\G&#252;ndem_referandum_2017\Rapor\T&#220;RK&#304;YE%20REFERANDUMA%20G&#304;DERKEN%20ARA&#350;TIRMA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H:\1_T&#252;siar\1_Ara&#351;t&#305;rmalar\1_&#199;al&#305;&#351;&#305;lan_Projeler\G&#252;ndem_referandum_2017\Rapor\T&#220;RK&#304;YE%20REFERANDUMA%20G&#304;DERKEN%20ARA&#350;TIRMASI.xlsx" TargetMode="External"/><Relationship Id="rId4" Type="http://schemas.openxmlformats.org/officeDocument/2006/relationships/image" Target="../media/image8.jp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7" Type="http://schemas.openxmlformats.org/officeDocument/2006/relationships/package" Target="../embeddings/Microsoft_Excel__al__ma_Sayfas_1.xlsx"/><Relationship Id="rId2" Type="http://schemas.microsoft.com/office/2011/relationships/chartColorStyle" Target="colors3.xml"/><Relationship Id="rId1" Type="http://schemas.microsoft.com/office/2011/relationships/chartStyle" Target="style3.xml"/><Relationship Id="rId6" Type="http://schemas.openxmlformats.org/officeDocument/2006/relationships/image" Target="../media/image7.jpg"/><Relationship Id="rId5" Type="http://schemas.openxmlformats.org/officeDocument/2006/relationships/image" Target="../media/image8.jpg"/><Relationship Id="rId4" Type="http://schemas.openxmlformats.org/officeDocument/2006/relationships/image" Target="../media/image9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al__ma_Sayfas_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_al__ma_Sayfas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626486883689794E-2"/>
          <c:y val="1.7731057490671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B0F0"/>
              </a:solidFill>
              <a:latin typeface="Univers Extended" panose="020B0605030502020204" pitchFamily="34" charset="-94"/>
              <a:ea typeface="Tahoma" panose="020B0604030504040204" pitchFamily="34" charset="0"/>
              <a:cs typeface="Tahoma" panose="020B0604030504040204" pitchFamily="34" charset="0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88330517397407E-2"/>
          <c:y val="8.6392005162634664E-2"/>
          <c:w val="0.98611166948260265"/>
          <c:h val="0.806662471824711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REFERANDUM_2017!$A$81:$C$81</c:f>
              <c:strCache>
                <c:ptCount val="1"/>
                <c:pt idx="0">
                  <c:v>Kararsızlar Dağıtılmamış Sonuçlar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6.1861417094536984E-2"/>
                  <c:y val="-0.40889825817440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756180051516311E-2"/>
                  <c:y val="-0.31480336376405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451468633263513E-2"/>
                  <c:y val="-0.16437963239174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Univers" panose="020B0603020202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REFERANDUM_2017!$A$83:$A$85</c:f>
              <c:strCache>
                <c:ptCount val="3"/>
                <c:pt idx="0">
                  <c:v>EVET</c:v>
                </c:pt>
                <c:pt idx="1">
                  <c:v>HAYIR</c:v>
                </c:pt>
                <c:pt idx="2">
                  <c:v>KARARSIZ</c:v>
                </c:pt>
              </c:strCache>
            </c:strRef>
          </c:cat>
          <c:val>
            <c:numRef>
              <c:f>REFERANDUM_2017!$C$83:$C$85</c:f>
              <c:numCache>
                <c:formatCode>0.0</c:formatCode>
                <c:ptCount val="3"/>
                <c:pt idx="0">
                  <c:v>52.245614035087719</c:v>
                </c:pt>
                <c:pt idx="1">
                  <c:v>37.438596491228068</c:v>
                </c:pt>
                <c:pt idx="2">
                  <c:v>10.315789473684211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10516448"/>
        <c:axId val="-310511552"/>
        <c:axId val="0"/>
      </c:bar3DChart>
      <c:catAx>
        <c:axId val="-31051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Univers Extended" panose="020B0605030502020204" pitchFamily="34" charset="-94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r-TR"/>
          </a:p>
        </c:txPr>
        <c:crossAx val="-310511552"/>
        <c:crosses val="autoZero"/>
        <c:auto val="1"/>
        <c:lblAlgn val="ctr"/>
        <c:lblOffset val="100"/>
        <c:noMultiLvlLbl val="0"/>
      </c:catAx>
      <c:valAx>
        <c:axId val="-3105115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31051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rgbClr val="FF0000"/>
                </a:solidFill>
                <a:latin typeface="Univers" panose="020B0603020202030204" pitchFamily="34" charset="0"/>
                <a:ea typeface="+mj-ea"/>
                <a:cs typeface="+mj-cs"/>
              </a:defRPr>
            </a:pPr>
            <a:r>
              <a:rPr lang="en-US" sz="2200" dirty="0" err="1" smtClean="0"/>
              <a:t>Kararsızlar</a:t>
            </a:r>
            <a:r>
              <a:rPr lang="tr-TR" sz="2200" baseline="0" dirty="0" smtClean="0"/>
              <a:t> </a:t>
            </a:r>
            <a:r>
              <a:rPr lang="en-US" sz="2200" dirty="0" err="1" smtClean="0"/>
              <a:t>Dağıtılmış</a:t>
            </a:r>
            <a:r>
              <a:rPr lang="en-US" sz="2200" dirty="0" smtClean="0"/>
              <a:t> </a:t>
            </a:r>
            <a:r>
              <a:rPr lang="en-US" sz="2200" dirty="0" err="1"/>
              <a:t>Sonuçlar</a:t>
            </a:r>
            <a:endParaRPr lang="en-US" sz="2200" dirty="0"/>
          </a:p>
        </c:rich>
      </c:tx>
      <c:layout>
        <c:manualLayout>
          <c:xMode val="edge"/>
          <c:yMode val="edge"/>
          <c:x val="0.25542819542448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none" spc="0" normalizeH="0" baseline="0">
              <a:solidFill>
                <a:srgbClr val="FF0000"/>
              </a:solidFill>
              <a:latin typeface="Univers" panose="020B0603020202030204" pitchFamily="34" charset="0"/>
              <a:ea typeface="+mj-ea"/>
              <a:cs typeface="+mj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411039978478438E-2"/>
          <c:y val="8.235200721835724E-2"/>
          <c:w val="0.93942757013592759"/>
          <c:h val="0.744066638139181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REFERANDUM_2017!$A$92:$D$92</c:f>
              <c:strCache>
                <c:ptCount val="1"/>
                <c:pt idx="0">
                  <c:v>Kararsızlar Orantısal Dağıtılmış Sonuçlar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  <a:sp3d/>
            </c:spPr>
            <c:pictureOptions>
              <c:pictureFormat val="stackScale"/>
              <c:pictureStackUnit val="15"/>
            </c:pictureOptions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  <a:sp3d/>
            </c:spPr>
            <c:pictureOptions>
              <c:pictureFormat val="stackScale"/>
              <c:pictureStackUnit val="15"/>
            </c:pictureOptions>
          </c:dPt>
          <c:dLbls>
            <c:dLbl>
              <c:idx val="0"/>
              <c:layout>
                <c:manualLayout>
                  <c:x val="7.8816895878548607E-2"/>
                  <c:y val="-0.383327105047622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1173543023124633E-2"/>
                  <c:y val="-0.36071184465041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rgbClr val="002060"/>
                    </a:solidFill>
                    <a:latin typeface="Univers" panose="020B060302020203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REFERANDUM_2017!$A$94:$A$95</c:f>
              <c:strCache>
                <c:ptCount val="2"/>
                <c:pt idx="0">
                  <c:v>EVET</c:v>
                </c:pt>
                <c:pt idx="1">
                  <c:v>HAYIR</c:v>
                </c:pt>
              </c:strCache>
            </c:strRef>
          </c:cat>
          <c:val>
            <c:numRef>
              <c:f>REFERANDUM_2017!$D$94:$D$95</c:f>
              <c:numCache>
                <c:formatCode>0.0</c:formatCode>
                <c:ptCount val="2"/>
                <c:pt idx="0">
                  <c:v>58.255086071987478</c:v>
                </c:pt>
                <c:pt idx="1">
                  <c:v>41.744913928012522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10510464"/>
        <c:axId val="-310503392"/>
        <c:axId val="0"/>
      </c:bar3DChart>
      <c:catAx>
        <c:axId val="-31051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rgbClr val="002060"/>
                </a:solidFill>
                <a:latin typeface="Univers" panose="020B0603020202030204" pitchFamily="34" charset="0"/>
                <a:ea typeface="+mn-ea"/>
                <a:cs typeface="+mn-cs"/>
              </a:defRPr>
            </a:pPr>
            <a:endParaRPr lang="tr-TR"/>
          </a:p>
        </c:txPr>
        <c:crossAx val="-310503392"/>
        <c:crosses val="autoZero"/>
        <c:auto val="1"/>
        <c:lblAlgn val="ctr"/>
        <c:lblOffset val="100"/>
        <c:noMultiLvlLbl val="0"/>
      </c:catAx>
      <c:valAx>
        <c:axId val="-31050339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31051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Univers" panose="020B0603020202030204" pitchFamily="34" charset="0"/>
        </a:defRPr>
      </a:pPr>
      <a:endParaRPr lang="tr-TR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912159507053195E-2"/>
          <c:y val="0.12729374640135796"/>
          <c:w val="0.87899091993988943"/>
          <c:h val="0.765760549162123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REFERANDUM_2017!$A$104:$C$104</c:f>
              <c:strCache>
                <c:ptCount val="1"/>
                <c:pt idx="0">
                  <c:v>SİZE GÖRE 16 NİSAN REFERANDUMUNDA NASIL BİR SONUÇ ÇIKAR</c:v>
                </c:pt>
              </c:strCache>
            </c:strRef>
          </c:tx>
          <c:spPr>
            <a:blipFill>
              <a:blip xmlns:r="http://schemas.openxmlformats.org/officeDocument/2006/relationships" r:embed="rId4"/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Scale"/>
              <c:pictureStackUnit val="18"/>
            </c:pictureOptions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Scale"/>
              <c:pictureStackUnit val="15"/>
            </c:pictureOptions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5.0744353637449814E-2"/>
                  <c:y val="-0.37980323969568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576235541535225E-2"/>
                  <c:y val="-0.32386961093585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267087276550996E-2"/>
                  <c:y val="-0.13459516298633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rgbClr val="002060"/>
                    </a:solidFill>
                    <a:latin typeface="Univers" panose="020B0603020202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REFERANDUM_2017!$A$106:$A$108</c:f>
              <c:strCache>
                <c:ptCount val="3"/>
                <c:pt idx="0">
                  <c:v>EVET Çıkar</c:v>
                </c:pt>
                <c:pt idx="1">
                  <c:v>HAYIR Çıkar</c:v>
                </c:pt>
                <c:pt idx="2">
                  <c:v>Fikrim Yok</c:v>
                </c:pt>
              </c:strCache>
            </c:strRef>
          </c:cat>
          <c:val>
            <c:numRef>
              <c:f>REFERANDUM_2017!$C$106:$C$108</c:f>
              <c:numCache>
                <c:formatCode>0.0</c:formatCode>
                <c:ptCount val="3"/>
                <c:pt idx="0">
                  <c:v>60.491228070175438</c:v>
                </c:pt>
                <c:pt idx="1">
                  <c:v>36.385964912280699</c:v>
                </c:pt>
                <c:pt idx="2">
                  <c:v>3.1228070175438596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10506112"/>
        <c:axId val="-310505024"/>
        <c:axId val="0"/>
      </c:bar3DChart>
      <c:catAx>
        <c:axId val="-3105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Univers" panose="020B0603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r-TR"/>
          </a:p>
        </c:txPr>
        <c:crossAx val="-310505024"/>
        <c:crosses val="autoZero"/>
        <c:auto val="1"/>
        <c:lblAlgn val="ctr"/>
        <c:lblOffset val="100"/>
        <c:noMultiLvlLbl val="0"/>
      </c:catAx>
      <c:valAx>
        <c:axId val="-31050502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31050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latin typeface="Univers" panose="020B060302020203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r-TR"/>
    </a:p>
  </c:txPr>
  <c:externalData r:id="rId7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12254056985893E-2"/>
          <c:y val="2.8813637676721134E-2"/>
          <c:w val="0.96738516528505891"/>
          <c:h val="0.837189208570167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REFERANDUM_2017!$A$104:$C$104</c:f>
              <c:strCache>
                <c:ptCount val="1"/>
                <c:pt idx="0">
                  <c:v>16 NİSAN REFERANDUMU İLE DEĞİŞİKLİK YAPILACAK 18 MADDE HAKKINDA BİLGİNİZ VARMI ? 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7.6012371269481141E-2"/>
                  <c:y val="-0.4104071409239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10196518260581E-2"/>
                  <c:y val="-0.36671093534826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Univers" panose="020B0603020202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REFERANDUM_2017!$A$106:$A$107</c:f>
              <c:strCache>
                <c:ptCount val="2"/>
                <c:pt idx="0">
                  <c:v>İnceledim Biliyorum</c:v>
                </c:pt>
                <c:pt idx="1">
                  <c:v>Bilmiyorum</c:v>
                </c:pt>
              </c:strCache>
            </c:strRef>
          </c:cat>
          <c:val>
            <c:numRef>
              <c:f>REFERANDUM_2017!$C$106:$C$107</c:f>
              <c:numCache>
                <c:formatCode>0.0</c:formatCode>
                <c:ptCount val="2"/>
                <c:pt idx="0">
                  <c:v>57.192982456140349</c:v>
                </c:pt>
                <c:pt idx="1">
                  <c:v>42.807017543859651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10513184"/>
        <c:axId val="-310518080"/>
        <c:axId val="0"/>
      </c:bar3DChart>
      <c:catAx>
        <c:axId val="-31051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Univers" panose="020B0603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r-TR"/>
          </a:p>
        </c:txPr>
        <c:crossAx val="-310518080"/>
        <c:crosses val="autoZero"/>
        <c:auto val="1"/>
        <c:lblAlgn val="ctr"/>
        <c:lblOffset val="100"/>
        <c:noMultiLvlLbl val="0"/>
      </c:catAx>
      <c:valAx>
        <c:axId val="-31051808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31051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latin typeface="Univers" panose="020B060302020203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r-T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797978945197042E-2"/>
          <c:y val="4.6424257568248785E-2"/>
          <c:w val="0.98040130805448311"/>
          <c:h val="0.827109669041514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REFERANDUM_2017!$A$142:$C$142</c:f>
              <c:strCache>
                <c:ptCount val="1"/>
                <c:pt idx="0">
                  <c:v>Avrupa birliği içinde bazı ülkeler Referandumla ilgili yapılacak olan toplantılara mazeretler üreterek izin vermemesi
o ülkelerde çıkacak referandum sonucunu EVET yönündemi HAYIR yönündemi etkiler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5.1761560781988007E-2"/>
                  <c:y val="-0.4350215633417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70520239868205E-2"/>
                  <c:y val="-0.25376257861600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423410482152586E-2"/>
                  <c:y val="-0.2175107816708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rgbClr val="002060"/>
                    </a:solidFill>
                    <a:latin typeface="Univers" panose="020B0603020202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REFERANDUM_2017!$A$144:$A$146</c:f>
              <c:strCache>
                <c:ptCount val="3"/>
                <c:pt idx="0">
                  <c:v>EVET YÖNÜNDE ETKİLER</c:v>
                </c:pt>
                <c:pt idx="1">
                  <c:v>HAYIR YÖNÜNDE ETKİLER</c:v>
                </c:pt>
                <c:pt idx="2">
                  <c:v>FİKRİM YOK </c:v>
                </c:pt>
              </c:strCache>
            </c:strRef>
          </c:cat>
          <c:val>
            <c:numRef>
              <c:f>REFERANDUM_2017!$C$144:$C$146</c:f>
              <c:numCache>
                <c:formatCode>0.0</c:formatCode>
                <c:ptCount val="3"/>
                <c:pt idx="0">
                  <c:v>70.21052631578948</c:v>
                </c:pt>
                <c:pt idx="1">
                  <c:v>22.491228070175438</c:v>
                </c:pt>
                <c:pt idx="2">
                  <c:v>7.2982456140350873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10507744"/>
        <c:axId val="-310516992"/>
        <c:axId val="0"/>
      </c:bar3DChart>
      <c:catAx>
        <c:axId val="-31050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Univers" panose="020B0603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r-TR"/>
          </a:p>
        </c:txPr>
        <c:crossAx val="-310516992"/>
        <c:crosses val="autoZero"/>
        <c:auto val="1"/>
        <c:lblAlgn val="ctr"/>
        <c:lblOffset val="100"/>
        <c:noMultiLvlLbl val="0"/>
      </c:catAx>
      <c:valAx>
        <c:axId val="-31051699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31050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200">
          <a:latin typeface="Univers" panose="020B060302020203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18D08-7C93-44FC-98EF-F5F0FF7C5974}" type="datetimeFigureOut">
              <a:rPr lang="tr-TR" smtClean="0"/>
              <a:t>12.3.2017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74DED-F813-4C5A-B759-256C3CF399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27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r>
              <a:rPr lang="tr-TR" dirty="0" smtClean="0"/>
              <a:t>Bu şablon bir grup ayarında eğitim malzemesi sunmak için başlangıç dosyası olarak kullanılabilir.</a:t>
            </a:r>
          </a:p>
          <a:p>
            <a:endParaRPr lang="tr-TR" dirty="0" smtClean="0"/>
          </a:p>
          <a:p>
            <a:pPr lvl="0"/>
            <a:r>
              <a:rPr lang="tr-TR" sz="1200" b="1" dirty="0" smtClean="0"/>
              <a:t>Bölümler</a:t>
            </a:r>
            <a:endParaRPr lang="tr-TR" sz="1200" b="0" dirty="0" smtClean="0"/>
          </a:p>
          <a:p>
            <a:pPr lvl="0"/>
            <a:r>
              <a:rPr lang="tr-TR" sz="1200" b="0" dirty="0" smtClean="0"/>
              <a:t>Bölüm eklemek için slaydı sağ tıklatın.</a:t>
            </a:r>
            <a:r>
              <a:rPr lang="tr-TR" sz="1200" b="0" baseline="0" dirty="0" smtClean="0"/>
              <a:t> Bölümler slaytlarınızı düzenlemenize veya birden çok yazar arasındaki işbirliğini kolaylaştırmanıza yardımcı olabilir.</a:t>
            </a:r>
            <a:endParaRPr lang="tr-TR" sz="1200" b="0" dirty="0" smtClean="0"/>
          </a:p>
          <a:p>
            <a:pPr lvl="0"/>
            <a:endParaRPr lang="tr-TR" sz="1200" b="1" dirty="0" smtClean="0"/>
          </a:p>
          <a:p>
            <a:pPr lvl="0"/>
            <a:r>
              <a:rPr lang="tr-TR" sz="1200" b="1" dirty="0" smtClean="0"/>
              <a:t>Notlar</a:t>
            </a:r>
          </a:p>
          <a:p>
            <a:pPr lvl="0"/>
            <a:r>
              <a:rPr lang="tr-TR" sz="1200" dirty="0" smtClean="0"/>
              <a:t>Teslim notları veya izleyicilere ek bilgi sağlamak için Notlar bölümünü kullanın.</a:t>
            </a:r>
            <a:r>
              <a:rPr lang="tr-TR" sz="1200" baseline="0" dirty="0" smtClean="0"/>
              <a:t> Sununuz sırasında Sunu Görünümü'nde bu notları görüntüleyin. </a:t>
            </a:r>
          </a:p>
          <a:p>
            <a:pPr lvl="0">
              <a:buFontTx/>
              <a:buNone/>
            </a:pPr>
            <a:r>
              <a:rPr lang="tr-TR" sz="1200" dirty="0" smtClean="0"/>
              <a:t>Yazı tipi boyutuna dikkat edin (Erişilebilirlik, görünürlük, video kaydı ve çevrimiçi üretim için önemlidir)</a:t>
            </a:r>
          </a:p>
          <a:p>
            <a:pPr lvl="0"/>
            <a:endParaRPr lang="tr-TR" sz="1200" dirty="0" smtClean="0"/>
          </a:p>
          <a:p>
            <a:pPr lvl="0">
              <a:buFontTx/>
              <a:buNone/>
            </a:pPr>
            <a:r>
              <a:rPr lang="tr-TR" sz="1200" b="1" dirty="0" smtClean="0"/>
              <a:t>Birlikte kullanılan renkler </a:t>
            </a:r>
          </a:p>
          <a:p>
            <a:pPr lvl="0">
              <a:buFontTx/>
              <a:buNone/>
            </a:pPr>
            <a:r>
              <a:rPr lang="tr-TR" sz="1200" dirty="0" smtClean="0"/>
              <a:t>Grafiklere, çizelgelere ve metin kutularına özellikle dikkat edin.</a:t>
            </a:r>
            <a:r>
              <a:rPr lang="tr-TR" sz="1200" baseline="0" dirty="0" smtClean="0"/>
              <a:t> </a:t>
            </a:r>
            <a:endParaRPr lang="tr-TR" sz="1200" dirty="0" smtClean="0"/>
          </a:p>
          <a:p>
            <a:pPr lvl="0"/>
            <a:r>
              <a:rPr lang="tr-TR" sz="1200" dirty="0" smtClean="0"/>
              <a:t>Katılımcılar, siyah ve beyaz veya gri </a:t>
            </a:r>
            <a:r>
              <a:rPr lang="tr-TR" sz="1200" dirty="0" err="1" smtClean="0"/>
              <a:t>tonlamalıyazdırabilir</a:t>
            </a:r>
            <a:r>
              <a:rPr lang="tr-TR" sz="1200" dirty="0" smtClean="0"/>
              <a:t>. Tümüyle siyah ve beyaz ve </a:t>
            </a:r>
            <a:r>
              <a:rPr lang="tr-TR" sz="1200" dirty="0" err="1" smtClean="0"/>
              <a:t>gri tonlamalı</a:t>
            </a:r>
            <a:r>
              <a:rPr lang="tr-TR" sz="1200" dirty="0" smtClean="0"/>
              <a:t>yazdırırken renklerinizin uygun olacağından emin olmak için bir sınama baskısı çalıştırın.</a:t>
            </a:r>
          </a:p>
          <a:p>
            <a:pPr lvl="0">
              <a:buFontTx/>
              <a:buNone/>
            </a:pPr>
            <a:endParaRPr lang="tr-TR" sz="1200" dirty="0" smtClean="0"/>
          </a:p>
          <a:p>
            <a:pPr lvl="0">
              <a:buFontTx/>
              <a:buNone/>
            </a:pPr>
            <a:r>
              <a:rPr lang="tr-TR" sz="1200" b="1" dirty="0" smtClean="0"/>
              <a:t>Grafikler, tablolar ve çizimler</a:t>
            </a:r>
          </a:p>
          <a:p>
            <a:pPr lvl="0"/>
            <a:r>
              <a:rPr lang="tr-TR" sz="1200" dirty="0" smtClean="0"/>
              <a:t>Basit tutun: Mümkünse, tutarlı ve dikkat dağıtmayan stiller ve renkler kullanın.</a:t>
            </a:r>
          </a:p>
          <a:p>
            <a:pPr lvl="0"/>
            <a:r>
              <a:rPr lang="tr-TR" sz="1200" dirty="0" smtClean="0"/>
              <a:t>Tüm grafikleri ve tabloları etiketleyin.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54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r>
              <a:rPr lang="tr-TR" dirty="0" smtClean="0"/>
              <a:t>Bu şablon bir grup ayarında eğitim malzemesi sunmak için başlangıç dosyası olarak kullanılabilir.</a:t>
            </a:r>
          </a:p>
          <a:p>
            <a:endParaRPr lang="tr-TR" dirty="0" smtClean="0"/>
          </a:p>
          <a:p>
            <a:pPr lvl="0"/>
            <a:r>
              <a:rPr lang="tr-TR" sz="1200" b="1" dirty="0" smtClean="0"/>
              <a:t>Bölümler</a:t>
            </a:r>
            <a:endParaRPr lang="tr-TR" sz="1200" b="0" dirty="0" smtClean="0"/>
          </a:p>
          <a:p>
            <a:pPr lvl="0"/>
            <a:r>
              <a:rPr lang="tr-TR" sz="1200" b="0" dirty="0" smtClean="0"/>
              <a:t>Bölüm eklemek için slaydı sağ tıklatın.</a:t>
            </a:r>
            <a:r>
              <a:rPr lang="tr-TR" sz="1200" b="0" baseline="0" dirty="0" smtClean="0"/>
              <a:t> Bölümler slaytlarınızı düzenlemenize veya birden çok yazar arasındaki işbirliğini kolaylaştırmanıza yardımcı olabilir.</a:t>
            </a:r>
            <a:endParaRPr lang="tr-TR" sz="1200" b="0" dirty="0" smtClean="0"/>
          </a:p>
          <a:p>
            <a:pPr lvl="0"/>
            <a:endParaRPr lang="tr-TR" sz="1200" b="1" dirty="0" smtClean="0"/>
          </a:p>
          <a:p>
            <a:pPr lvl="0"/>
            <a:r>
              <a:rPr lang="tr-TR" sz="1200" b="1" dirty="0" smtClean="0"/>
              <a:t>Notlar</a:t>
            </a:r>
          </a:p>
          <a:p>
            <a:pPr lvl="0"/>
            <a:r>
              <a:rPr lang="tr-TR" sz="1200" dirty="0" smtClean="0"/>
              <a:t>Teslim notları veya izleyicilere ek bilgi sağlamak için Notlar bölümünü kullanın.</a:t>
            </a:r>
            <a:r>
              <a:rPr lang="tr-TR" sz="1200" baseline="0" dirty="0" smtClean="0"/>
              <a:t> Sununuz sırasında Sunu Görünümü'nde bu notları görüntüleyin. </a:t>
            </a:r>
          </a:p>
          <a:p>
            <a:pPr lvl="0">
              <a:buFontTx/>
              <a:buNone/>
            </a:pPr>
            <a:r>
              <a:rPr lang="tr-TR" sz="1200" dirty="0" smtClean="0"/>
              <a:t>Yazı tipi boyutuna dikkat edin (Erişilebilirlik, görünürlük, video kaydı ve çevrimiçi üretim için önemlidir)</a:t>
            </a:r>
          </a:p>
          <a:p>
            <a:pPr lvl="0"/>
            <a:endParaRPr lang="tr-TR" sz="1200" dirty="0" smtClean="0"/>
          </a:p>
          <a:p>
            <a:pPr lvl="0">
              <a:buFontTx/>
              <a:buNone/>
            </a:pPr>
            <a:r>
              <a:rPr lang="tr-TR" sz="1200" b="1" dirty="0" smtClean="0"/>
              <a:t>Birlikte kullanılan renkler </a:t>
            </a:r>
          </a:p>
          <a:p>
            <a:pPr lvl="0">
              <a:buFontTx/>
              <a:buNone/>
            </a:pPr>
            <a:r>
              <a:rPr lang="tr-TR" sz="1200" dirty="0" smtClean="0"/>
              <a:t>Grafiklere, çizelgelere ve metin kutularına özellikle dikkat edin.</a:t>
            </a:r>
            <a:r>
              <a:rPr lang="tr-TR" sz="1200" baseline="0" dirty="0" smtClean="0"/>
              <a:t> </a:t>
            </a:r>
            <a:endParaRPr lang="tr-TR" sz="1200" dirty="0" smtClean="0"/>
          </a:p>
          <a:p>
            <a:pPr lvl="0"/>
            <a:r>
              <a:rPr lang="tr-TR" sz="1200" dirty="0" smtClean="0"/>
              <a:t>Katılımcılar, siyah ve beyaz veya </a:t>
            </a:r>
            <a:r>
              <a:rPr lang="tr-TR" sz="1200" dirty="0" err="1" smtClean="0"/>
              <a:t>gri tonlamalı</a:t>
            </a:r>
            <a:r>
              <a:rPr lang="tr-TR" sz="1200" dirty="0" smtClean="0"/>
              <a:t>yazdırabilir. Tümüyle siyah ve beyaz ve </a:t>
            </a:r>
            <a:r>
              <a:rPr lang="tr-TR" sz="1200" dirty="0" err="1" smtClean="0"/>
              <a:t>gri tonlamalı</a:t>
            </a:r>
            <a:r>
              <a:rPr lang="tr-TR" sz="1200" dirty="0" smtClean="0"/>
              <a:t>yazdırırken renklerinizin uygun olacağından emin olmak için bir sınama baskısı çalıştırın.</a:t>
            </a:r>
          </a:p>
          <a:p>
            <a:pPr lvl="0">
              <a:buFontTx/>
              <a:buNone/>
            </a:pPr>
            <a:endParaRPr lang="tr-TR" sz="1200" dirty="0" smtClean="0"/>
          </a:p>
          <a:p>
            <a:pPr lvl="0">
              <a:buFontTx/>
              <a:buNone/>
            </a:pPr>
            <a:r>
              <a:rPr lang="tr-TR" sz="1200" b="1" dirty="0" smtClean="0"/>
              <a:t>Grafikler, tablolar ve çizimler</a:t>
            </a:r>
          </a:p>
          <a:p>
            <a:pPr lvl="0"/>
            <a:r>
              <a:rPr lang="tr-TR" sz="1200" dirty="0" smtClean="0"/>
              <a:t>Basit tutun: Mümkünse, tutarlı ve dikkat dağıtmayan stiller ve renkler kullanın.</a:t>
            </a:r>
          </a:p>
          <a:p>
            <a:pPr lvl="0"/>
            <a:r>
              <a:rPr lang="tr-TR" sz="1200" dirty="0" smtClean="0"/>
              <a:t>Tüm grafikleri ve tabloları etiketleyin.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69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DDB3-0892-48A7-BEC1-44940BF2B685}" type="datetimeFigureOut">
              <a:rPr lang="tr-TR" smtClean="0"/>
              <a:t>12.3.2017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0709-7953-4F1C-946B-BAD0404A19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DDB3-0892-48A7-BEC1-44940BF2B685}" type="datetimeFigureOut">
              <a:rPr lang="tr-TR" smtClean="0"/>
              <a:t>12.3.2017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0709-7953-4F1C-946B-BAD0404A19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5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DDB3-0892-48A7-BEC1-44940BF2B685}" type="datetimeFigureOut">
              <a:rPr lang="tr-TR" smtClean="0"/>
              <a:t>12.3.2017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0709-7953-4F1C-946B-BAD0404A19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52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 latinLnBrk="0">
              <a:defRPr lang="tr-TR" b="1" cap="small" baseline="0">
                <a:solidFill>
                  <a:srgbClr val="003300"/>
                </a:solidFill>
              </a:defRPr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tr-T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tr-TR" sz="2000" baseline="0"/>
            </a:lvl1pPr>
          </a:lstStyle>
          <a:p>
            <a:r>
              <a:rPr lang="tr-TR"/>
              <a:t>Şirket Logosu</a:t>
            </a:r>
          </a:p>
        </p:txBody>
      </p:sp>
    </p:spTree>
    <p:extLst>
      <p:ext uri="{BB962C8B-B14F-4D97-AF65-F5344CB8AC3E}">
        <p14:creationId xmlns:p14="http://schemas.microsoft.com/office/powerpoint/2010/main" val="23199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 latinLnBrk="0">
              <a:defRPr lang="tr-TR" b="1" cap="small" baseline="0">
                <a:solidFill>
                  <a:srgbClr val="003300"/>
                </a:solidFill>
              </a:defRPr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tr-T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tr-TR" sz="2000" baseline="0"/>
            </a:lvl1pPr>
          </a:lstStyle>
          <a:p>
            <a:r>
              <a:rPr lang="tr-TR"/>
              <a:t>Şirket Logosu</a:t>
            </a:r>
          </a:p>
        </p:txBody>
      </p:sp>
    </p:spTree>
    <p:extLst>
      <p:ext uri="{BB962C8B-B14F-4D97-AF65-F5344CB8AC3E}">
        <p14:creationId xmlns:p14="http://schemas.microsoft.com/office/powerpoint/2010/main" val="14596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DDB3-0892-48A7-BEC1-44940BF2B685}" type="datetimeFigureOut">
              <a:rPr lang="tr-TR" smtClean="0"/>
              <a:t>12.3.2017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0709-7953-4F1C-946B-BAD0404A19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98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DDB3-0892-48A7-BEC1-44940BF2B685}" type="datetimeFigureOut">
              <a:rPr lang="tr-TR" smtClean="0"/>
              <a:t>12.3.2017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0709-7953-4F1C-946B-BAD0404A19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440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DDB3-0892-48A7-BEC1-44940BF2B685}" type="datetimeFigureOut">
              <a:rPr lang="tr-TR" smtClean="0"/>
              <a:t>12.3.2017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0709-7953-4F1C-946B-BAD0404A19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35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DDB3-0892-48A7-BEC1-44940BF2B685}" type="datetimeFigureOut">
              <a:rPr lang="tr-TR" smtClean="0"/>
              <a:t>12.3.2017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0709-7953-4F1C-946B-BAD0404A196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7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DDB3-0892-48A7-BEC1-44940BF2B685}" type="datetimeFigureOut">
              <a:rPr lang="tr-TR" smtClean="0"/>
              <a:t>12.3.2017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0709-7953-4F1C-946B-BAD0404A1968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7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DDB3-0892-48A7-BEC1-44940BF2B685}" type="datetimeFigureOut">
              <a:rPr lang="tr-TR" smtClean="0"/>
              <a:t>12.3.2017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0709-7953-4F1C-946B-BAD0404A19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74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DDB3-0892-48A7-BEC1-44940BF2B685}" type="datetimeFigureOut">
              <a:rPr lang="tr-TR" smtClean="0"/>
              <a:t>12.3.2017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0709-7953-4F1C-946B-BAD0404A19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96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DDB3-0892-48A7-BEC1-44940BF2B685}" type="datetimeFigureOut">
              <a:rPr lang="tr-TR" smtClean="0"/>
              <a:t>12.3.2017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0709-7953-4F1C-946B-BAD0404A19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04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0E8DDB3-0892-48A7-BEC1-44940BF2B685}" type="datetimeFigureOut">
              <a:rPr lang="tr-TR" smtClean="0"/>
              <a:t>12.3.2017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0709-7953-4F1C-946B-BAD0404A19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139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7 Metin kutusu"/>
          <p:cNvSpPr txBox="1">
            <a:spLocks noChangeArrowheads="1"/>
          </p:cNvSpPr>
          <p:nvPr/>
        </p:nvSpPr>
        <p:spPr bwMode="auto">
          <a:xfrm>
            <a:off x="4007768" y="5589240"/>
            <a:ext cx="73305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sz="4000" b="1" dirty="0" smtClean="0">
                <a:solidFill>
                  <a:srgbClr val="002060"/>
                </a:solidFill>
                <a:latin typeface="Univers" panose="020B0603020202030204" pitchFamily="34" charset="0"/>
              </a:rPr>
              <a:t>MART - 2017</a:t>
            </a:r>
            <a:endParaRPr lang="tr-TR" sz="4000" dirty="0">
              <a:solidFill>
                <a:srgbClr val="002060"/>
              </a:solidFill>
              <a:latin typeface="Univers" panose="020B0603020202030204" pitchFamily="34" charset="0"/>
            </a:endParaRPr>
          </a:p>
        </p:txBody>
      </p:sp>
      <p:sp>
        <p:nvSpPr>
          <p:cNvPr id="6" name="9 Başlık"/>
          <p:cNvSpPr txBox="1">
            <a:spLocks/>
          </p:cNvSpPr>
          <p:nvPr/>
        </p:nvSpPr>
        <p:spPr bwMode="auto">
          <a:xfrm>
            <a:off x="3074759" y="764704"/>
            <a:ext cx="9067729" cy="43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tr-TR" sz="6000" b="1" dirty="0" smtClean="0">
                <a:solidFill>
                  <a:srgbClr val="990033"/>
                </a:solidFill>
                <a:latin typeface="Univers" panose="020B0603020202030204" pitchFamily="34" charset="0"/>
              </a:rPr>
              <a:t>TÜRKİYE</a:t>
            </a:r>
          </a:p>
          <a:p>
            <a:pPr algn="ctr"/>
            <a:r>
              <a:rPr lang="tr-TR" sz="6000" b="1" dirty="0" smtClean="0">
                <a:solidFill>
                  <a:srgbClr val="990033"/>
                </a:solidFill>
                <a:latin typeface="Univers" panose="020B0603020202030204" pitchFamily="34" charset="0"/>
              </a:rPr>
              <a:t>REFERANDUMA</a:t>
            </a:r>
          </a:p>
          <a:p>
            <a:pPr algn="ctr"/>
            <a:r>
              <a:rPr lang="tr-TR" sz="6000" b="1" dirty="0" smtClean="0">
                <a:solidFill>
                  <a:srgbClr val="990033"/>
                </a:solidFill>
                <a:latin typeface="Univers" panose="020B0603020202030204" pitchFamily="34" charset="0"/>
              </a:rPr>
              <a:t>GİDERKEN</a:t>
            </a:r>
          </a:p>
          <a:p>
            <a:pPr algn="ctr"/>
            <a:r>
              <a:rPr lang="tr-TR" sz="6000" b="1" dirty="0" smtClean="0">
                <a:solidFill>
                  <a:srgbClr val="990033"/>
                </a:solidFill>
                <a:latin typeface="Univers" panose="020B0603020202030204" pitchFamily="34" charset="0"/>
              </a:rPr>
              <a:t>ARAŞTIRMASI</a:t>
            </a:r>
            <a:endParaRPr lang="tr-TR" sz="6000" b="1" dirty="0">
              <a:solidFill>
                <a:srgbClr val="990033"/>
              </a:solidFill>
              <a:latin typeface="Univers" panose="020B0603020202030204" pitchFamily="34" charset="0"/>
            </a:endParaRPr>
          </a:p>
        </p:txBody>
      </p:sp>
      <p:graphicFrame>
        <p:nvGraphicFramePr>
          <p:cNvPr id="8" name="Object 226"/>
          <p:cNvGraphicFramePr>
            <a:graphicFrameLocks noChangeAspect="1"/>
          </p:cNvGraphicFramePr>
          <p:nvPr>
            <p:extLst/>
          </p:nvPr>
        </p:nvGraphicFramePr>
        <p:xfrm>
          <a:off x="767408" y="4960712"/>
          <a:ext cx="2309535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5" imgW="8510016" imgH="6132576" progId="">
                  <p:embed/>
                </p:oleObj>
              </mc:Choice>
              <mc:Fallback>
                <p:oleObj name="CorelDRAW" r:id="rId5" imgW="8510016" imgH="61325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4960712"/>
                        <a:ext cx="2309535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9249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850"/>
            <a:ext cx="12191999" cy="120014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" y="5744248"/>
            <a:ext cx="1425189" cy="1027351"/>
          </a:xfrm>
          <a:prstGeom prst="rect">
            <a:avLst/>
          </a:prstGeom>
        </p:spPr>
      </p:pic>
      <p:sp>
        <p:nvSpPr>
          <p:cNvPr id="5" name="14 Metin kutusu"/>
          <p:cNvSpPr txBox="1">
            <a:spLocks noChangeArrowheads="1"/>
          </p:cNvSpPr>
          <p:nvPr/>
        </p:nvSpPr>
        <p:spPr bwMode="auto">
          <a:xfrm>
            <a:off x="1519237" y="6083792"/>
            <a:ext cx="721140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2300" b="1" dirty="0" smtClean="0">
                <a:solidFill>
                  <a:schemeClr val="bg1"/>
                </a:solidFill>
                <a:latin typeface="Univers" panose="020B0603020202030204" pitchFamily="34" charset="0"/>
              </a:rPr>
              <a:t>TÜRKİYE REFERANDUM ARAŞTIRMASI-2017</a:t>
            </a:r>
            <a:endParaRPr lang="tr-TR" sz="2300" b="1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sp>
        <p:nvSpPr>
          <p:cNvPr id="6" name="9 Başlık"/>
          <p:cNvSpPr txBox="1">
            <a:spLocks/>
          </p:cNvSpPr>
          <p:nvPr/>
        </p:nvSpPr>
        <p:spPr bwMode="auto">
          <a:xfrm>
            <a:off x="6888980" y="5920047"/>
            <a:ext cx="5227503" cy="67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tr-TR" sz="4000" b="1" dirty="0" smtClean="0">
                <a:solidFill>
                  <a:srgbClr val="66FFFF"/>
                </a:solidFill>
                <a:latin typeface="Univers" panose="020B0603020202030204" pitchFamily="34" charset="0"/>
                <a:ea typeface="+mj-ea"/>
                <a:cs typeface="Arial" charset="0"/>
              </a:rPr>
              <a:t>www.tusiar.com</a:t>
            </a:r>
            <a:endParaRPr lang="tr-TR" sz="4000" dirty="0">
              <a:solidFill>
                <a:srgbClr val="66FFFF"/>
              </a:solidFill>
              <a:latin typeface="Univers" panose="020B0603020202030204" pitchFamily="34" charset="0"/>
              <a:ea typeface="+mj-ea"/>
              <a:cs typeface="+mj-cs"/>
            </a:endParaRPr>
          </a:p>
        </p:txBody>
      </p:sp>
      <p:sp>
        <p:nvSpPr>
          <p:cNvPr id="9" name="11 Dikdörtgen"/>
          <p:cNvSpPr>
            <a:spLocks noChangeArrowheads="1"/>
          </p:cNvSpPr>
          <p:nvPr/>
        </p:nvSpPr>
        <p:spPr bwMode="auto">
          <a:xfrm>
            <a:off x="540912" y="132406"/>
            <a:ext cx="10985679" cy="5262979"/>
          </a:xfrm>
          <a:prstGeom prst="rect">
            <a:avLst/>
          </a:prstGeom>
          <a:noFill/>
          <a:ln w="3175" cap="rnd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tr-TR" sz="1400" b="1" dirty="0" smtClean="0">
                <a:solidFill>
                  <a:srgbClr val="CC0099"/>
                </a:solidFill>
                <a:latin typeface="Futura Md BT" panose="020B0602020204020303" pitchFamily="34" charset="0"/>
                <a:ea typeface="Times New Roman"/>
              </a:rPr>
              <a:t>► </a:t>
            </a:r>
            <a:r>
              <a:rPr lang="tr-TR" sz="1400" b="1" dirty="0" smtClean="0">
                <a:solidFill>
                  <a:srgbClr val="CC0099"/>
                </a:solidFill>
                <a:latin typeface="Trebuchet MS" pitchFamily="34" charset="0"/>
              </a:rPr>
              <a:t>TÜRKİYE REFERANDURAM GİDERKEN ARAŞTIRMASI</a:t>
            </a:r>
            <a:endParaRPr lang="tr-TR" sz="1400" b="1" dirty="0" smtClean="0">
              <a:solidFill>
                <a:srgbClr val="CC0099"/>
              </a:solidFill>
              <a:latin typeface="Futura Md BT" panose="020B0602020204020303" pitchFamily="34" charset="0"/>
              <a:ea typeface="Times New Roman"/>
            </a:endParaRPr>
          </a:p>
          <a:p>
            <a:pPr algn="just" fontAlgn="base">
              <a:lnSpc>
                <a:spcPct val="200000"/>
              </a:lnSpc>
            </a:pPr>
            <a:r>
              <a:rPr lang="tr-TR" sz="1400" dirty="0" smtClean="0"/>
              <a:t>	Bu araştırma </a:t>
            </a:r>
            <a:r>
              <a:rPr lang="tr-TR" sz="1400" dirty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7 – 10 Mart 2017 </a:t>
            </a:r>
            <a:r>
              <a:rPr lang="tr-TR" sz="1400" dirty="0"/>
              <a:t>tarihleri arasında </a:t>
            </a:r>
            <a:r>
              <a:rPr lang="tr-TR" sz="1400" dirty="0" smtClean="0"/>
              <a:t> 16 </a:t>
            </a:r>
            <a:r>
              <a:rPr lang="tr-TR" sz="1400" dirty="0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Nisan  2017 de yapılacak Anayasa değişikliği referandumu ile ilgili </a:t>
            </a:r>
          </a:p>
          <a:p>
            <a:pPr algn="just" fontAlgn="base">
              <a:lnSpc>
                <a:spcPct val="200000"/>
              </a:lnSpc>
            </a:pPr>
            <a:r>
              <a:rPr lang="tr-TR" sz="1400" b="1" dirty="0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‘’ Türkiye Referanduma Giderken ’’</a:t>
            </a:r>
            <a:r>
              <a:rPr lang="tr-TR" sz="1400" dirty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 </a:t>
            </a:r>
            <a:r>
              <a:rPr lang="tr-TR" sz="1400" dirty="0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isimli araştırmamızla Türkiye gündeminin </a:t>
            </a:r>
            <a:r>
              <a:rPr lang="tr-TR" sz="1400" dirty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tespit </a:t>
            </a:r>
            <a:r>
              <a:rPr lang="tr-TR" sz="1400" dirty="0" smtClean="0">
                <a:solidFill>
                  <a:schemeClr val="tx1">
                    <a:lumMod val="50000"/>
                  </a:schemeClr>
                </a:solidFill>
                <a:latin typeface="Futura Md BT" pitchFamily="34" charset="0"/>
              </a:rPr>
              <a:t>edilmesi</a:t>
            </a:r>
            <a:r>
              <a:rPr lang="tr-TR" sz="1400" dirty="0">
                <a:latin typeface="Futura Md BT" panose="020B0602020204020303" pitchFamily="34" charset="0"/>
              </a:rPr>
              <a:t> </a:t>
            </a:r>
            <a:r>
              <a:rPr lang="tr-TR" sz="1400" dirty="0" smtClean="0">
                <a:latin typeface="Futura Md BT" panose="020B0602020204020303" pitchFamily="34" charset="0"/>
              </a:rPr>
              <a:t>amacıyla </a:t>
            </a:r>
            <a:r>
              <a:rPr lang="tr-TR" sz="1400" dirty="0" smtClean="0"/>
              <a:t>yapılmıştır. </a:t>
            </a:r>
          </a:p>
          <a:p>
            <a:pPr algn="just" fontAlgn="base">
              <a:lnSpc>
                <a:spcPct val="200000"/>
              </a:lnSpc>
            </a:pPr>
            <a:r>
              <a:rPr lang="tr-TR" sz="1400" dirty="0">
                <a:latin typeface="Futura Md BT" panose="020B0602020204020303" pitchFamily="34" charset="0"/>
              </a:rPr>
              <a:t>	 TÜİK örneklem verileri dikkate alınarak Türkiye’nin 7 coğrafi bölgesinde, 42 ilde 18 yaş ve üstü seçmen nüfusunu temsil eden </a:t>
            </a:r>
            <a:r>
              <a:rPr lang="tr-TR" sz="1400" b="1" dirty="0">
                <a:latin typeface="Futura Md BT" panose="020B0602020204020303" pitchFamily="34" charset="0"/>
              </a:rPr>
              <a:t>1450 ’si Erkek</a:t>
            </a:r>
            <a:r>
              <a:rPr lang="tr-TR" sz="1400" dirty="0">
                <a:latin typeface="Futura Md BT" panose="020B0602020204020303" pitchFamily="34" charset="0"/>
              </a:rPr>
              <a:t>, </a:t>
            </a:r>
            <a:r>
              <a:rPr lang="tr-TR" sz="1400" b="1" dirty="0">
                <a:latin typeface="Futura Md BT" panose="020B0602020204020303" pitchFamily="34" charset="0"/>
              </a:rPr>
              <a:t>1400’ü  kadın </a:t>
            </a:r>
            <a:r>
              <a:rPr lang="tr-TR" sz="1400" dirty="0">
                <a:latin typeface="Futura Md BT" panose="020B0602020204020303" pitchFamily="34" charset="0"/>
              </a:rPr>
              <a:t>olmak üzere toplam </a:t>
            </a:r>
            <a:r>
              <a:rPr lang="tr-TR" sz="1400" b="1" dirty="0">
                <a:solidFill>
                  <a:srgbClr val="FF0000"/>
                </a:solidFill>
                <a:latin typeface="Futura Md BT" panose="020B0602020204020303" pitchFamily="34" charset="0"/>
              </a:rPr>
              <a:t>2.850 denekle</a:t>
            </a:r>
            <a:r>
              <a:rPr lang="tr-TR" sz="1400" b="1" dirty="0">
                <a:latin typeface="Futura Md BT" panose="020B0602020204020303" pitchFamily="34" charset="0"/>
              </a:rPr>
              <a:t>, üç aşamalı görüşme tekniğiyle, ÇATI(</a:t>
            </a:r>
            <a:r>
              <a:rPr lang="tr-TR" sz="1400" b="1" dirty="0" err="1">
                <a:latin typeface="Futura Md BT" panose="020B0602020204020303" pitchFamily="34" charset="0"/>
              </a:rPr>
              <a:t>İsternet</a:t>
            </a:r>
            <a:r>
              <a:rPr lang="tr-TR" sz="1400" b="1" dirty="0">
                <a:latin typeface="Futura Md BT" panose="020B0602020204020303" pitchFamily="34" charset="0"/>
              </a:rPr>
              <a:t> destekli telefonla görüşme),Online İnternet anketi ve hanelerde yüz yüze görüşme </a:t>
            </a:r>
            <a:r>
              <a:rPr lang="tr-TR" sz="1400" dirty="0">
                <a:latin typeface="Futura Md BT" panose="020B0602020204020303" pitchFamily="34" charset="0"/>
              </a:rPr>
              <a:t>metoduyla </a:t>
            </a:r>
            <a:r>
              <a:rPr lang="tr-TR" sz="1400" dirty="0" smtClean="0">
                <a:latin typeface="Futura Md BT" panose="020B0602020204020303" pitchFamily="34" charset="0"/>
              </a:rPr>
              <a:t>yapılmıştır.</a:t>
            </a:r>
          </a:p>
          <a:p>
            <a:pPr algn="just" fontAlgn="base">
              <a:lnSpc>
                <a:spcPct val="200000"/>
              </a:lnSpc>
            </a:pPr>
            <a:r>
              <a:rPr lang="tr-TR" sz="1400" dirty="0" smtClean="0">
                <a:latin typeface="Futura Md BT" panose="020B0602020204020303" pitchFamily="34" charset="0"/>
              </a:rPr>
              <a:t>	</a:t>
            </a:r>
            <a:r>
              <a:rPr lang="tr-TR" sz="1400" dirty="0">
                <a:latin typeface="Futura Md BT" panose="020B0602020204020303" pitchFamily="34" charset="0"/>
              </a:rPr>
              <a:t>Örneklemin seçimi, basit tesadüfi anket yöntem ile gerçekleştirilmiş olup, görüşülecek deneklerin belirlenmesinde  cinsiyet , yaş ve eğitim  kotaları uygulanmıştır. Araştırma sonuçlarının  saha ve bilgisayar ortamında gerçekleştirilen kontrollerden sonra analizler ile elde edilen bulguların tutarlılığı </a:t>
            </a:r>
            <a:r>
              <a:rPr lang="tr-TR" sz="1400" dirty="0" smtClean="0">
                <a:latin typeface="Futura Md BT" panose="020B0602020204020303" pitchFamily="34" charset="0"/>
              </a:rPr>
              <a:t>gözlemlenmiştir Araştırmanın </a:t>
            </a:r>
            <a:r>
              <a:rPr lang="tr-TR" sz="1400" dirty="0">
                <a:latin typeface="Futura Md BT" panose="020B0602020204020303" pitchFamily="34" charset="0"/>
              </a:rPr>
              <a:t>güven aralığı </a:t>
            </a:r>
            <a:r>
              <a:rPr lang="tr-TR" sz="1400" dirty="0" smtClean="0">
                <a:latin typeface="Futura Md BT" panose="020B0602020204020303" pitchFamily="34" charset="0"/>
              </a:rPr>
              <a:t>% 95 olup hata </a:t>
            </a:r>
            <a:r>
              <a:rPr lang="tr-TR" sz="1400" dirty="0">
                <a:latin typeface="Futura Md BT" panose="020B0602020204020303" pitchFamily="34" charset="0"/>
              </a:rPr>
              <a:t>payı </a:t>
            </a:r>
            <a:r>
              <a:rPr lang="tr-TR" sz="1400" dirty="0" smtClean="0">
                <a:latin typeface="Futura Md BT" panose="020B0602020204020303" pitchFamily="34" charset="0"/>
              </a:rPr>
              <a:t>(+ - ) </a:t>
            </a:r>
            <a:r>
              <a:rPr lang="tr-TR" sz="1400" dirty="0">
                <a:latin typeface="Futura Md BT" panose="020B0602020204020303" pitchFamily="34" charset="0"/>
              </a:rPr>
              <a:t>% </a:t>
            </a:r>
            <a:r>
              <a:rPr lang="tr-TR" sz="1400" dirty="0" smtClean="0">
                <a:latin typeface="Futura Md BT" panose="020B0602020204020303" pitchFamily="34" charset="0"/>
              </a:rPr>
              <a:t>3 dür.</a:t>
            </a:r>
            <a:endParaRPr lang="tr-TR" sz="1400" dirty="0">
              <a:latin typeface="Futura Md BT" panose="020B0602020204020303" pitchFamily="34" charset="0"/>
            </a:endParaRPr>
          </a:p>
          <a:p>
            <a:pPr algn="just" fontAlgn="base">
              <a:lnSpc>
                <a:spcPct val="200000"/>
              </a:lnSpc>
            </a:pPr>
            <a:r>
              <a:rPr lang="tr-TR" sz="1400" b="1" dirty="0" smtClean="0">
                <a:latin typeface="Futura Md BT" panose="020B0602020204020303" pitchFamily="34" charset="0"/>
              </a:rPr>
              <a:t>	Araştırmanın örneklem görüşmeleri 7 </a:t>
            </a:r>
            <a:r>
              <a:rPr lang="tr-TR" sz="1400" b="1" dirty="0">
                <a:latin typeface="Futura Md BT" panose="020B0602020204020303" pitchFamily="34" charset="0"/>
              </a:rPr>
              <a:t>coğrafi </a:t>
            </a:r>
            <a:r>
              <a:rPr lang="tr-TR" sz="1400" b="1" dirty="0" smtClean="0">
                <a:latin typeface="Futura Md BT" panose="020B0602020204020303" pitchFamily="34" charset="0"/>
              </a:rPr>
              <a:t>bölge 42 İl 31  İlçede Gerçekleştirilmiştir.</a:t>
            </a:r>
          </a:p>
          <a:p>
            <a:pPr algn="just" fontAlgn="base">
              <a:lnSpc>
                <a:spcPct val="200000"/>
              </a:lnSpc>
            </a:pPr>
            <a:r>
              <a:rPr lang="tr-TR" sz="1400" dirty="0">
                <a:latin typeface="Futura Md BT" panose="020B0602020204020303" pitchFamily="34" charset="0"/>
              </a:rPr>
              <a:t>	</a:t>
            </a:r>
            <a:r>
              <a:rPr lang="tr-TR" sz="1400" b="1" dirty="0" err="1" smtClean="0">
                <a:latin typeface="Futura Md BT" panose="020B0602020204020303" pitchFamily="34" charset="0"/>
              </a:rPr>
              <a:t>Tüsiar</a:t>
            </a:r>
            <a:r>
              <a:rPr lang="tr-TR" sz="1400" b="1" dirty="0" smtClean="0">
                <a:latin typeface="Futura Md BT" panose="020B0602020204020303" pitchFamily="34" charset="0"/>
              </a:rPr>
              <a:t> Araştırma Danışmanlık </a:t>
            </a:r>
            <a:r>
              <a:rPr lang="tr-TR" sz="1400" b="1" dirty="0" err="1" smtClean="0">
                <a:latin typeface="Futura Md BT" panose="020B0602020204020303" pitchFamily="34" charset="0"/>
              </a:rPr>
              <a:t>Ltd.Şti</a:t>
            </a:r>
            <a:r>
              <a:rPr lang="tr-TR" sz="1400" b="1" dirty="0" smtClean="0">
                <a:latin typeface="Futura Md BT" panose="020B0602020204020303" pitchFamily="34" charset="0"/>
              </a:rPr>
              <a:t> </a:t>
            </a:r>
            <a:r>
              <a:rPr lang="tr-TR" sz="1400" b="1" dirty="0" err="1" smtClean="0">
                <a:latin typeface="Futura Md BT" panose="020B0602020204020303" pitchFamily="34" charset="0"/>
              </a:rPr>
              <a:t>özkaynakları</a:t>
            </a:r>
            <a:r>
              <a:rPr lang="tr-TR" sz="1400" b="1" dirty="0" smtClean="0">
                <a:latin typeface="Futura Md BT" panose="020B0602020204020303" pitchFamily="34" charset="0"/>
              </a:rPr>
              <a:t> ile yaptığımız </a:t>
            </a: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TÜRKİYE REFERANDURMA GİDERKEN GÜNDEM anketini kamuoyu ile paylaşıyoruz.</a:t>
            </a:r>
            <a:endParaRPr lang="tr-TR" sz="1400" b="1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850"/>
            <a:ext cx="12191999" cy="120014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" y="5744248"/>
            <a:ext cx="1425189" cy="1027351"/>
          </a:xfrm>
          <a:prstGeom prst="rect">
            <a:avLst/>
          </a:prstGeom>
        </p:spPr>
      </p:pic>
      <p:sp>
        <p:nvSpPr>
          <p:cNvPr id="5" name="14 Metin kutusu"/>
          <p:cNvSpPr txBox="1">
            <a:spLocks noChangeArrowheads="1"/>
          </p:cNvSpPr>
          <p:nvPr/>
        </p:nvSpPr>
        <p:spPr bwMode="auto">
          <a:xfrm>
            <a:off x="1519237" y="6083792"/>
            <a:ext cx="721140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2300" b="1" dirty="0" smtClean="0">
                <a:solidFill>
                  <a:schemeClr val="bg1"/>
                </a:solidFill>
                <a:latin typeface="Univers" panose="020B0603020202030204" pitchFamily="34" charset="0"/>
              </a:rPr>
              <a:t>TÜRKİYE REFERANDUM ARAŞTIRMASI-2017</a:t>
            </a:r>
            <a:endParaRPr lang="tr-TR" sz="2300" b="1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sp>
        <p:nvSpPr>
          <p:cNvPr id="6" name="9 Başlık"/>
          <p:cNvSpPr txBox="1">
            <a:spLocks/>
          </p:cNvSpPr>
          <p:nvPr/>
        </p:nvSpPr>
        <p:spPr bwMode="auto">
          <a:xfrm>
            <a:off x="6888980" y="5920047"/>
            <a:ext cx="5227503" cy="67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tr-TR" sz="4000" b="1" dirty="0" smtClean="0">
                <a:solidFill>
                  <a:srgbClr val="66FFFF"/>
                </a:solidFill>
                <a:latin typeface="Univers" panose="020B0603020202030204" pitchFamily="34" charset="0"/>
                <a:ea typeface="+mj-ea"/>
                <a:cs typeface="Arial" charset="0"/>
              </a:rPr>
              <a:t>www.tusiar.com</a:t>
            </a:r>
            <a:endParaRPr lang="tr-TR" sz="4000" dirty="0">
              <a:solidFill>
                <a:srgbClr val="66FFFF"/>
              </a:solidFill>
              <a:latin typeface="Univers" panose="020B0603020202030204" pitchFamily="34" charset="0"/>
              <a:ea typeface="+mj-ea"/>
              <a:cs typeface="+mj-cs"/>
            </a:endParaRPr>
          </a:p>
        </p:txBody>
      </p:sp>
      <p:graphicFrame>
        <p:nvGraphicFramePr>
          <p:cNvPr id="7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707012"/>
              </p:ext>
            </p:extLst>
          </p:nvPr>
        </p:nvGraphicFramePr>
        <p:xfrm>
          <a:off x="-111269" y="754350"/>
          <a:ext cx="5854020" cy="471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14 Metin kutusu"/>
          <p:cNvSpPr txBox="1">
            <a:spLocks noChangeArrowheads="1"/>
          </p:cNvSpPr>
          <p:nvPr/>
        </p:nvSpPr>
        <p:spPr bwMode="auto">
          <a:xfrm>
            <a:off x="3196623" y="37253"/>
            <a:ext cx="57987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000" b="1" u="sng" dirty="0" smtClean="0">
                <a:solidFill>
                  <a:srgbClr val="002060"/>
                </a:solidFill>
                <a:latin typeface="Univers" panose="020B0603020202030204" pitchFamily="34" charset="0"/>
              </a:rPr>
              <a:t>REFERANDUM OY TERCİHLERİ</a:t>
            </a:r>
            <a:endParaRPr lang="tr-TR" sz="3000" b="1" u="sng" dirty="0">
              <a:solidFill>
                <a:srgbClr val="002060"/>
              </a:solidFill>
              <a:latin typeface="Univers" panose="020B0603020202030204" pitchFamily="34" charset="0"/>
            </a:endParaRPr>
          </a:p>
        </p:txBody>
      </p:sp>
      <p:graphicFrame>
        <p:nvGraphicFramePr>
          <p:cNvPr id="11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50311"/>
              </p:ext>
            </p:extLst>
          </p:nvPr>
        </p:nvGraphicFramePr>
        <p:xfrm>
          <a:off x="5124937" y="673565"/>
          <a:ext cx="6991546" cy="516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46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850"/>
            <a:ext cx="12191999" cy="120014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" y="5744248"/>
            <a:ext cx="1425189" cy="1027351"/>
          </a:xfrm>
          <a:prstGeom prst="rect">
            <a:avLst/>
          </a:prstGeom>
        </p:spPr>
      </p:pic>
      <p:sp>
        <p:nvSpPr>
          <p:cNvPr id="5" name="14 Metin kutusu"/>
          <p:cNvSpPr txBox="1">
            <a:spLocks noChangeArrowheads="1"/>
          </p:cNvSpPr>
          <p:nvPr/>
        </p:nvSpPr>
        <p:spPr bwMode="auto">
          <a:xfrm>
            <a:off x="1519237" y="6083792"/>
            <a:ext cx="721140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2300" b="1" dirty="0" smtClean="0">
                <a:solidFill>
                  <a:schemeClr val="bg1"/>
                </a:solidFill>
                <a:latin typeface="Univers" panose="020B0603020202030204" pitchFamily="34" charset="0"/>
              </a:rPr>
              <a:t>TÜRKİYE REFERANDUM ARAŞTIRMASI-2017</a:t>
            </a:r>
            <a:endParaRPr lang="tr-TR" sz="2300" b="1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sp>
        <p:nvSpPr>
          <p:cNvPr id="6" name="9 Başlık"/>
          <p:cNvSpPr txBox="1">
            <a:spLocks/>
          </p:cNvSpPr>
          <p:nvPr/>
        </p:nvSpPr>
        <p:spPr bwMode="auto">
          <a:xfrm>
            <a:off x="6888980" y="5920047"/>
            <a:ext cx="5227503" cy="67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tr-TR" sz="4000" b="1" dirty="0" smtClean="0">
                <a:solidFill>
                  <a:srgbClr val="66FFFF"/>
                </a:solidFill>
                <a:latin typeface="Univers" panose="020B0603020202030204" pitchFamily="34" charset="0"/>
                <a:ea typeface="+mj-ea"/>
                <a:cs typeface="Arial" charset="0"/>
              </a:rPr>
              <a:t>www.tusiar.com</a:t>
            </a:r>
            <a:endParaRPr lang="tr-TR" sz="4000" dirty="0">
              <a:solidFill>
                <a:srgbClr val="66FFFF"/>
              </a:solidFill>
              <a:latin typeface="Univers" panose="020B0603020202030204" pitchFamily="34" charset="0"/>
              <a:ea typeface="+mj-ea"/>
              <a:cs typeface="+mj-cs"/>
            </a:endParaRPr>
          </a:p>
        </p:txBody>
      </p:sp>
      <p:sp>
        <p:nvSpPr>
          <p:cNvPr id="8" name="14 Metin kutusu"/>
          <p:cNvSpPr txBox="1">
            <a:spLocks noChangeArrowheads="1"/>
          </p:cNvSpPr>
          <p:nvPr/>
        </p:nvSpPr>
        <p:spPr bwMode="auto">
          <a:xfrm>
            <a:off x="842237" y="198311"/>
            <a:ext cx="1081314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2500" b="1" dirty="0">
                <a:solidFill>
                  <a:srgbClr val="002060"/>
                </a:solidFill>
                <a:latin typeface="Univers" panose="020B0603020202030204" pitchFamily="34" charset="0"/>
              </a:rPr>
              <a:t>SİZE GÖRE 16 NİSAN REFERANDUMUNDA NASIL BİR SONUÇ ÇIKAR</a:t>
            </a:r>
          </a:p>
        </p:txBody>
      </p:sp>
      <p:graphicFrame>
        <p:nvGraphicFramePr>
          <p:cNvPr id="10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06391"/>
              </p:ext>
            </p:extLst>
          </p:nvPr>
        </p:nvGraphicFramePr>
        <p:xfrm>
          <a:off x="309093" y="764769"/>
          <a:ext cx="11346287" cy="465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72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850"/>
            <a:ext cx="12191999" cy="120014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" y="5744248"/>
            <a:ext cx="1425189" cy="1027351"/>
          </a:xfrm>
          <a:prstGeom prst="rect">
            <a:avLst/>
          </a:prstGeom>
        </p:spPr>
      </p:pic>
      <p:sp>
        <p:nvSpPr>
          <p:cNvPr id="5" name="14 Metin kutusu"/>
          <p:cNvSpPr txBox="1">
            <a:spLocks noChangeArrowheads="1"/>
          </p:cNvSpPr>
          <p:nvPr/>
        </p:nvSpPr>
        <p:spPr bwMode="auto">
          <a:xfrm>
            <a:off x="1519237" y="6083792"/>
            <a:ext cx="721140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2300" b="1" dirty="0" smtClean="0">
                <a:solidFill>
                  <a:schemeClr val="bg1"/>
                </a:solidFill>
                <a:latin typeface="Univers" panose="020B0603020202030204" pitchFamily="34" charset="0"/>
              </a:rPr>
              <a:t>TÜRKİYE REFERANDUM ARAŞTIRMASI-2017</a:t>
            </a:r>
            <a:endParaRPr lang="tr-TR" sz="2300" b="1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sp>
        <p:nvSpPr>
          <p:cNvPr id="6" name="9 Başlık"/>
          <p:cNvSpPr txBox="1">
            <a:spLocks/>
          </p:cNvSpPr>
          <p:nvPr/>
        </p:nvSpPr>
        <p:spPr bwMode="auto">
          <a:xfrm>
            <a:off x="6888980" y="5920047"/>
            <a:ext cx="5227503" cy="67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tr-TR" sz="4000" b="1" dirty="0" smtClean="0">
                <a:solidFill>
                  <a:srgbClr val="66FFFF"/>
                </a:solidFill>
                <a:latin typeface="Univers" panose="020B0603020202030204" pitchFamily="34" charset="0"/>
                <a:ea typeface="+mj-ea"/>
                <a:cs typeface="Arial" charset="0"/>
              </a:rPr>
              <a:t>www.tusiar.com</a:t>
            </a:r>
            <a:endParaRPr lang="tr-TR" sz="4000" dirty="0">
              <a:solidFill>
                <a:srgbClr val="66FFFF"/>
              </a:solidFill>
              <a:latin typeface="Univers" panose="020B0603020202030204" pitchFamily="34" charset="0"/>
              <a:ea typeface="+mj-ea"/>
              <a:cs typeface="+mj-cs"/>
            </a:endParaRPr>
          </a:p>
        </p:txBody>
      </p:sp>
      <p:sp>
        <p:nvSpPr>
          <p:cNvPr id="8" name="14 Metin kutusu"/>
          <p:cNvSpPr txBox="1">
            <a:spLocks noChangeArrowheads="1"/>
          </p:cNvSpPr>
          <p:nvPr/>
        </p:nvSpPr>
        <p:spPr bwMode="auto">
          <a:xfrm>
            <a:off x="348343" y="109824"/>
            <a:ext cx="1158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tr-TR" b="1" dirty="0">
                <a:solidFill>
                  <a:srgbClr val="002060"/>
                </a:solidFill>
                <a:latin typeface="Univers" panose="020B0603020202030204" pitchFamily="34" charset="0"/>
              </a:rPr>
              <a:t>16 NİSAN REFERANDUMU İLE DEĞİŞİKLİK YAPILACAK 18 MADDE HAKKINDA BİLGİNİZ VARMI ? </a:t>
            </a:r>
          </a:p>
        </p:txBody>
      </p:sp>
      <p:graphicFrame>
        <p:nvGraphicFramePr>
          <p:cNvPr id="7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016974"/>
              </p:ext>
            </p:extLst>
          </p:nvPr>
        </p:nvGraphicFramePr>
        <p:xfrm>
          <a:off x="0" y="764767"/>
          <a:ext cx="6605951" cy="460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959716"/>
              </p:ext>
            </p:extLst>
          </p:nvPr>
        </p:nvGraphicFramePr>
        <p:xfrm>
          <a:off x="6263821" y="1465184"/>
          <a:ext cx="5666922" cy="3785186"/>
        </p:xfrm>
        <a:graphic>
          <a:graphicData uri="http://schemas.openxmlformats.org/drawingml/2006/table">
            <a:tbl>
              <a:tblPr/>
              <a:tblGrid>
                <a:gridCol w="1428750"/>
                <a:gridCol w="1074058"/>
                <a:gridCol w="1241878"/>
                <a:gridCol w="1163524"/>
                <a:gridCol w="758712"/>
              </a:tblGrid>
              <a:tr h="111032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FFFFFF"/>
                          </a:solidFill>
                          <a:effectLst/>
                          <a:latin typeface="Univers" panose="020B0603020202030204" pitchFamily="34" charset="0"/>
                        </a:rPr>
                        <a:t>16 NİSAN REFERANDUMU İLE DEĞİŞİKLİK YAPILACAK 18 MADDE HAKKINDA BİLGİNİZ VARMI 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90684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İnceledim Biliyorum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Bilmiyorum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Referandumda ne yönde oy kullanacaksınız ?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Evet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67,7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32,3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100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Hayır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49,3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100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Kararsızım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54,7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45,3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100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Univers" panose="020B0603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FF0000"/>
                          </a:solidFill>
                          <a:effectLst/>
                          <a:latin typeface="Univers" panose="020B0603020202030204" pitchFamily="34" charset="0"/>
                        </a:rPr>
                        <a:t>57,2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FF0000"/>
                          </a:solidFill>
                          <a:effectLst/>
                          <a:latin typeface="Univers" panose="020B0603020202030204" pitchFamily="34" charset="0"/>
                        </a:rPr>
                        <a:t>42,8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14 Metin kutusu"/>
          <p:cNvSpPr txBox="1">
            <a:spLocks noChangeArrowheads="1"/>
          </p:cNvSpPr>
          <p:nvPr/>
        </p:nvSpPr>
        <p:spPr bwMode="auto">
          <a:xfrm>
            <a:off x="6263821" y="773537"/>
            <a:ext cx="5666922" cy="646331"/>
          </a:xfrm>
          <a:prstGeom prst="rect">
            <a:avLst/>
          </a:prstGeom>
          <a:solidFill>
            <a:srgbClr val="66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tr-TR" b="1" dirty="0" smtClean="0">
                <a:solidFill>
                  <a:srgbClr val="002060"/>
                </a:solidFill>
                <a:latin typeface="Univers" panose="020B0603020202030204" pitchFamily="34" charset="0"/>
              </a:rPr>
              <a:t>Referandum Oy tercihlerine göre </a:t>
            </a:r>
          </a:p>
          <a:p>
            <a:pPr algn="ctr"/>
            <a:r>
              <a:rPr lang="tr-TR" b="1" dirty="0" smtClean="0">
                <a:solidFill>
                  <a:srgbClr val="002060"/>
                </a:solidFill>
                <a:latin typeface="Univers" panose="020B0603020202030204" pitchFamily="34" charset="0"/>
              </a:rPr>
              <a:t>18 Maddelik Değişiklik Bilinilirliği Dağılımları</a:t>
            </a:r>
            <a:endParaRPr lang="tr-TR" b="1" dirty="0">
              <a:solidFill>
                <a:srgbClr val="002060"/>
              </a:solidFill>
              <a:latin typeface="Univers" panose="020B0603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850"/>
            <a:ext cx="12191999" cy="120014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" y="5744248"/>
            <a:ext cx="1425189" cy="1027351"/>
          </a:xfrm>
          <a:prstGeom prst="rect">
            <a:avLst/>
          </a:prstGeom>
        </p:spPr>
      </p:pic>
      <p:sp>
        <p:nvSpPr>
          <p:cNvPr id="5" name="14 Metin kutusu"/>
          <p:cNvSpPr txBox="1">
            <a:spLocks noChangeArrowheads="1"/>
          </p:cNvSpPr>
          <p:nvPr/>
        </p:nvSpPr>
        <p:spPr bwMode="auto">
          <a:xfrm>
            <a:off x="1519237" y="6083792"/>
            <a:ext cx="721140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2300" b="1" dirty="0" smtClean="0">
                <a:solidFill>
                  <a:schemeClr val="bg1"/>
                </a:solidFill>
                <a:latin typeface="Univers" panose="020B0603020202030204" pitchFamily="34" charset="0"/>
              </a:rPr>
              <a:t>TÜRKİYE REFERANDUM ARAŞTIRMASI-2017</a:t>
            </a:r>
            <a:endParaRPr lang="tr-TR" sz="2300" b="1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sp>
        <p:nvSpPr>
          <p:cNvPr id="6" name="9 Başlık"/>
          <p:cNvSpPr txBox="1">
            <a:spLocks/>
          </p:cNvSpPr>
          <p:nvPr/>
        </p:nvSpPr>
        <p:spPr bwMode="auto">
          <a:xfrm>
            <a:off x="6888980" y="5920047"/>
            <a:ext cx="5227503" cy="67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tr-TR" sz="4000" b="1" dirty="0" smtClean="0">
                <a:solidFill>
                  <a:srgbClr val="66FFFF"/>
                </a:solidFill>
                <a:latin typeface="Univers" panose="020B0603020202030204" pitchFamily="34" charset="0"/>
                <a:ea typeface="+mj-ea"/>
                <a:cs typeface="Arial" charset="0"/>
              </a:rPr>
              <a:t>www.tusiar.com</a:t>
            </a:r>
            <a:endParaRPr lang="tr-TR" sz="4000" dirty="0">
              <a:solidFill>
                <a:srgbClr val="66FFFF"/>
              </a:solidFill>
              <a:latin typeface="Univers" panose="020B0603020202030204" pitchFamily="34" charset="0"/>
              <a:ea typeface="+mj-ea"/>
              <a:cs typeface="+mj-cs"/>
            </a:endParaRPr>
          </a:p>
        </p:txBody>
      </p:sp>
      <p:sp>
        <p:nvSpPr>
          <p:cNvPr id="8" name="14 Metin kutusu"/>
          <p:cNvSpPr txBox="1">
            <a:spLocks noChangeArrowheads="1"/>
          </p:cNvSpPr>
          <p:nvPr/>
        </p:nvSpPr>
        <p:spPr bwMode="auto">
          <a:xfrm>
            <a:off x="218941" y="37253"/>
            <a:ext cx="11897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Univers" panose="020B0603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dirty="0" err="1">
                <a:solidFill>
                  <a:srgbClr val="002060"/>
                </a:solidFill>
              </a:rPr>
              <a:t>Avrupa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birliği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içinde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bazı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ülkeler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Referandumla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ilgili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yapılacak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olan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toplantılara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mazeretler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üreterek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vermemesi</a:t>
            </a:r>
            <a:r>
              <a:rPr lang="en-US" dirty="0">
                <a:solidFill>
                  <a:srgbClr val="002060"/>
                </a:solidFill>
              </a:rPr>
              <a:t>
o </a:t>
            </a:r>
            <a:r>
              <a:rPr lang="en-US" dirty="0" err="1">
                <a:solidFill>
                  <a:srgbClr val="002060"/>
                </a:solidFill>
              </a:rPr>
              <a:t>ülkelerde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çıkacak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referandum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sonucunu</a:t>
            </a:r>
            <a:r>
              <a:rPr lang="en-US" dirty="0">
                <a:solidFill>
                  <a:srgbClr val="002060"/>
                </a:solidFill>
              </a:rPr>
              <a:t> EVET </a:t>
            </a:r>
            <a:r>
              <a:rPr lang="en-US" dirty="0" err="1">
                <a:solidFill>
                  <a:srgbClr val="002060"/>
                </a:solidFill>
              </a:rPr>
              <a:t>yönündemi</a:t>
            </a:r>
            <a:r>
              <a:rPr lang="en-US" dirty="0">
                <a:solidFill>
                  <a:srgbClr val="002060"/>
                </a:solidFill>
              </a:rPr>
              <a:t> HAYIR </a:t>
            </a:r>
            <a:r>
              <a:rPr lang="en-US" dirty="0" err="1">
                <a:solidFill>
                  <a:srgbClr val="002060"/>
                </a:solidFill>
              </a:rPr>
              <a:t>yönündemi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etkiler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7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617926"/>
              </p:ext>
            </p:extLst>
          </p:nvPr>
        </p:nvGraphicFramePr>
        <p:xfrm>
          <a:off x="94048" y="1017193"/>
          <a:ext cx="12022435" cy="455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95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26"/>
          <p:cNvGraphicFramePr>
            <a:graphicFrameLocks noChangeAspect="1"/>
          </p:cNvGraphicFramePr>
          <p:nvPr>
            <p:extLst/>
          </p:nvPr>
        </p:nvGraphicFramePr>
        <p:xfrm>
          <a:off x="767408" y="4960712"/>
          <a:ext cx="2309535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orelDRAW" r:id="rId5" imgW="8510016" imgH="6132576" progId="">
                  <p:embed/>
                </p:oleObj>
              </mc:Choice>
              <mc:Fallback>
                <p:oleObj name="CorelDRAW" r:id="rId5" imgW="8510016" imgH="61325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4960712"/>
                        <a:ext cx="2309535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11 Dikdörtgen"/>
          <p:cNvSpPr/>
          <p:nvPr/>
        </p:nvSpPr>
        <p:spPr>
          <a:xfrm>
            <a:off x="3088446" y="757091"/>
            <a:ext cx="9103554" cy="536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500" b="1" dirty="0">
              <a:solidFill>
                <a:srgbClr val="FF0000"/>
              </a:solidFill>
              <a:latin typeface="Futura Md BT" panose="020B06020202040203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500" b="1" dirty="0" smtClean="0">
                <a:solidFill>
                  <a:srgbClr val="CC0099"/>
                </a:solidFill>
                <a:latin typeface="Futura Md BT" panose="020B0602020204020303" pitchFamily="34" charset="0"/>
              </a:rPr>
              <a:t>Bilgi </a:t>
            </a:r>
            <a:r>
              <a:rPr lang="tr-TR" sz="3500" b="1" dirty="0">
                <a:solidFill>
                  <a:srgbClr val="CC0099"/>
                </a:solidFill>
                <a:latin typeface="Futura Md BT" panose="020B0602020204020303" pitchFamily="34" charset="0"/>
              </a:rPr>
              <a:t>Ü</a:t>
            </a:r>
            <a:r>
              <a:rPr lang="tr-TR" sz="3500" b="1" dirty="0" smtClean="0">
                <a:solidFill>
                  <a:srgbClr val="CC0099"/>
                </a:solidFill>
                <a:latin typeface="Futura Md BT" panose="020B0602020204020303" pitchFamily="34" charset="0"/>
              </a:rPr>
              <a:t>retiyoruz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500" b="1" dirty="0" smtClean="0">
                <a:solidFill>
                  <a:srgbClr val="CC0099"/>
                </a:solidFill>
                <a:latin typeface="Futura Md BT" panose="020B0602020204020303" pitchFamily="34" charset="0"/>
              </a:rPr>
              <a:t> </a:t>
            </a:r>
            <a:r>
              <a:rPr lang="tr-TR" sz="3500" b="1" dirty="0">
                <a:solidFill>
                  <a:srgbClr val="CC0099"/>
                </a:solidFill>
                <a:latin typeface="Futura Md BT" panose="020B0602020204020303" pitchFamily="34" charset="0"/>
              </a:rPr>
              <a:t>D</a:t>
            </a:r>
            <a:r>
              <a:rPr lang="tr-TR" sz="3500" b="1" dirty="0" smtClean="0">
                <a:solidFill>
                  <a:srgbClr val="CC0099"/>
                </a:solidFill>
                <a:latin typeface="Futura Md BT" panose="020B0602020204020303" pitchFamily="34" charset="0"/>
              </a:rPr>
              <a:t>eğerinize Değer </a:t>
            </a:r>
            <a:r>
              <a:rPr lang="tr-TR" sz="3500" b="1" dirty="0">
                <a:solidFill>
                  <a:srgbClr val="CC0099"/>
                </a:solidFill>
                <a:latin typeface="Futura Md BT" panose="020B0602020204020303" pitchFamily="34" charset="0"/>
              </a:rPr>
              <a:t>K</a:t>
            </a:r>
            <a:r>
              <a:rPr lang="tr-TR" sz="3500" b="1" dirty="0" smtClean="0">
                <a:solidFill>
                  <a:srgbClr val="CC0099"/>
                </a:solidFill>
                <a:latin typeface="Futura Md BT" panose="020B0602020204020303" pitchFamily="34" charset="0"/>
              </a:rPr>
              <a:t>atıyoruz.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500" b="1" dirty="0" smtClean="0">
              <a:solidFill>
                <a:srgbClr val="0070C0"/>
              </a:solidFill>
              <a:latin typeface="Futura Md BT" panose="020B06020202040203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TÜSİAR ARAŞTIRMA DANIŞMANLIK LTD.ŞTİ</a:t>
            </a:r>
            <a:r>
              <a:rPr lang="tr-TR" sz="3000" b="1" dirty="0">
                <a:solidFill>
                  <a:srgbClr val="FF0000"/>
                </a:solidFill>
                <a:latin typeface="Futura Md BT" panose="020B0602020204020303" pitchFamily="34" charset="0"/>
              </a:rPr>
              <a:t>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5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Türkiye Strateji </a:t>
            </a:r>
            <a:r>
              <a:rPr lang="tr-TR" sz="3500" b="1" dirty="0">
                <a:solidFill>
                  <a:srgbClr val="0070C0"/>
                </a:solidFill>
                <a:latin typeface="Futura Md BT" panose="020B0602020204020303" pitchFamily="34" charset="0"/>
              </a:rPr>
              <a:t>Araştırma Merkezi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500" b="1" dirty="0">
                <a:solidFill>
                  <a:srgbClr val="0070C0"/>
                </a:solidFill>
                <a:latin typeface="Futura Md BT" panose="020B0602020204020303" pitchFamily="34" charset="0"/>
              </a:rPr>
              <a:t>Tel: </a:t>
            </a:r>
            <a:r>
              <a:rPr lang="tr-TR" sz="35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850 </a:t>
            </a:r>
            <a:r>
              <a:rPr lang="tr-TR" sz="35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303 94 42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www.tusiar.com</a:t>
            </a:r>
            <a:endParaRPr lang="tr-TR" sz="4500" b="1" dirty="0">
              <a:solidFill>
                <a:srgbClr val="0070C0"/>
              </a:solidFill>
              <a:latin typeface="Futura Md BT" panose="020B0602020204020303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033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TM02900743[[fn=Organik]]</Template>
  <TotalTime>328</TotalTime>
  <Words>439</Words>
  <Application>Microsoft Office PowerPoint</Application>
  <PresentationFormat>Geniş ekran</PresentationFormat>
  <Paragraphs>109</Paragraphs>
  <Slides>7</Slides>
  <Notes>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20" baseType="lpstr">
      <vt:lpstr>Arial</vt:lpstr>
      <vt:lpstr>Calibri</vt:lpstr>
      <vt:lpstr>Calibri Light</vt:lpstr>
      <vt:lpstr>Futura Md BT</vt:lpstr>
      <vt:lpstr>Georgia</vt:lpstr>
      <vt:lpstr>Tahoma</vt:lpstr>
      <vt:lpstr>Times New Roman</vt:lpstr>
      <vt:lpstr>Trebuchet MS</vt:lpstr>
      <vt:lpstr>Univers</vt:lpstr>
      <vt:lpstr>Univers Extended</vt:lpstr>
      <vt:lpstr>Wingdings 2</vt:lpstr>
      <vt:lpstr>HDOfficeLightV0</vt:lpstr>
      <vt:lpstr>CorelDRAW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tusiar_mevlut.badem</dc:creator>
  <cp:lastModifiedBy>tusiar_mevlut.badem</cp:lastModifiedBy>
  <cp:revision>30</cp:revision>
  <dcterms:created xsi:type="dcterms:W3CDTF">2017-03-12T14:16:15Z</dcterms:created>
  <dcterms:modified xsi:type="dcterms:W3CDTF">2017-03-12T20:23:43Z</dcterms:modified>
</cp:coreProperties>
</file>