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9" r:id="rId3"/>
    <p:sldId id="910" r:id="rId4"/>
    <p:sldId id="911" r:id="rId5"/>
    <p:sldId id="913" r:id="rId6"/>
    <p:sldId id="914" r:id="rId7"/>
    <p:sldId id="916" r:id="rId8"/>
    <p:sldId id="915" r:id="rId9"/>
    <p:sldId id="917" r:id="rId10"/>
    <p:sldId id="920" r:id="rId11"/>
    <p:sldId id="918" r:id="rId12"/>
    <p:sldId id="919" r:id="rId13"/>
    <p:sldId id="575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lang="tr-T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tr-T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tr-T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tr-T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tr-T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tr-T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tr-T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tr-T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tr-T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779CC93D-E52E-4D84-901B-11D7331DD495}">
          <p14:sldIdLst>
            <p14:sldId id="259"/>
            <p14:sldId id="910"/>
            <p14:sldId id="911"/>
            <p14:sldId id="913"/>
            <p14:sldId id="914"/>
            <p14:sldId id="916"/>
            <p14:sldId id="915"/>
            <p14:sldId id="917"/>
            <p14:sldId id="920"/>
            <p14:sldId id="918"/>
            <p14:sldId id="919"/>
            <p14:sldId id="5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99"/>
    <a:srgbClr val="003300"/>
    <a:srgbClr val="009ED6"/>
    <a:srgbClr val="990033"/>
    <a:srgbClr val="009900"/>
    <a:srgbClr val="008000"/>
    <a:srgbClr val="006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5" autoAdjust="0"/>
    <p:restoredTop sz="83977" autoAdjust="0"/>
  </p:normalViewPr>
  <p:slideViewPr>
    <p:cSldViewPr>
      <p:cViewPr varScale="1">
        <p:scale>
          <a:sx n="74" d="100"/>
          <a:sy n="74" d="100"/>
        </p:scale>
        <p:origin x="564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-852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ta%20yedek_22.9.2015\Tusiar\+1_Ara&#351;t&#305;rmalar\1_&#199;al&#305;&#351;&#305;lan_Projeler\2015_g&#252;ndem_ara&#351;t&#305;rmas&#305;\1_Kas&#305;m%20Genel%20Se&#231;imine%2030%20g&#252;n%20Kala\T&#252;rkiye%20Ne%20&#304;stiyor%20Ara&#351;t&#305;rmas&#305;_genl%20se&#231;ime%2030%20kal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ta%20yedek_22.9.2015\Tusiar\+1_Ara&#351;t&#305;rmalar\1_&#199;al&#305;&#351;&#305;lan_Projeler\2015_g&#252;ndem_ara&#351;t&#305;rmas&#305;\1_Kas&#305;m%20Genel%20Se&#231;imine%2030%20g&#252;n%20Kala\T&#252;rkiye%20Ne%20&#304;stiyor%20Ara&#351;t&#305;rmas&#305;_genl%20se&#231;ime%2030%20kal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vlut.badem\Desktop\T&#252;rkiye%20Ne%20&#304;stiyor%20Ara&#351;t&#305;rmas&#305;_genl%20se&#231;ime%2030%20kala3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6" Type="http://schemas.openxmlformats.org/officeDocument/2006/relationships/oleObject" Target="file:///F:\data%20yedek_22.9.2015\Tusiar\+1_Ara&#351;t&#305;rmalar\1_&#199;al&#305;&#351;&#305;lan_Projeler\2015_g&#252;ndem_ara&#351;t&#305;rmas&#305;\1_Kas&#305;m%20Genel%20Se&#231;imine%2030%20g&#252;n%20Kala\T&#252;rkiye%20Ne%20&#304;stiyor%20Ara&#351;t&#305;rmas&#305;_genl%20se&#231;ime%2030%20kala.xlsx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ata%20yedek_22.9.2015\Tusiar\+1_Ara&#351;t&#305;rmalar\1_&#199;al&#305;&#351;&#305;lan_Projeler\2015_g&#252;ndem_ara&#351;t&#305;rmas&#305;\1_Kas&#305;m%20Genel%20Se&#231;imine%2030%20g&#252;n%20Kala\T&#252;rkiye%20Ne%20&#304;stiyor%20Ara&#351;t&#305;rmas&#305;_genl%20se&#231;ime%2030%20kal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ata%20yedek_22.9.2015\Tusiar\+1_Ara&#351;t&#305;rmalar\1_&#199;al&#305;&#351;&#305;lan_Projeler\2015_g&#252;ndem_ara&#351;t&#305;rmas&#305;\1_Kas&#305;m%20Genel%20Se&#231;imine%2030%20g&#252;n%20Kala\T&#252;rkiye%20Ne%20&#304;stiyor%20Ara&#351;t&#305;rmas&#305;_genl%20se&#231;ime%2030%20kal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  <c:txPr>
        <a:bodyPr/>
        <a:lstStyle/>
        <a:p>
          <a:pPr>
            <a:defRPr sz="1500">
              <a:solidFill>
                <a:srgbClr val="D60093"/>
              </a:solidFill>
            </a:defRPr>
          </a:pPr>
          <a:endParaRPr lang="tr-TR"/>
        </a:p>
      </c:txPr>
    </c:title>
    <c:autoTitleDeleted val="0"/>
    <c:view3D>
      <c:rotX val="50"/>
      <c:rotY val="20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378683977642339E-2"/>
          <c:y val="0.22598393949493828"/>
          <c:w val="0.79381435572414349"/>
          <c:h val="0.69497980864079067"/>
        </c:manualLayout>
      </c:layout>
      <c:pie3DChart>
        <c:varyColors val="1"/>
        <c:ser>
          <c:idx val="0"/>
          <c:order val="0"/>
          <c:tx>
            <c:strRef>
              <c:f>türkiye_neistiyor_1kasıma_30_ka!$B$57:$C$57</c:f>
              <c:strCache>
                <c:ptCount val="1"/>
                <c:pt idx="0">
                  <c:v>Deneklerin yaş grubuna göre dağılımları</c:v>
                </c:pt>
              </c:strCache>
            </c:strRef>
          </c:tx>
          <c:dPt>
            <c:idx val="0"/>
            <c:bubble3D val="0"/>
            <c:spPr>
              <a:solidFill>
                <a:srgbClr val="FF6600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4.9696859079149936E-4"/>
                  <c:y val="9.432053845868977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586865127860574E-2"/>
                  <c:y val="-1.21110280675884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6643803245847464E-3"/>
                  <c:y val="-2.52486676564556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7708570299949035E-3"/>
                  <c:y val="0.2373745088929512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9940667968109363E-2"/>
                  <c:y val="6.463191800237684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1212911969216824E-2"/>
                  <c:y val="8.61958098931768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/>
                </a:pPr>
                <a:endParaRPr lang="tr-T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türkiye_neistiyor_1kasıma_30_ka!$B$59:$B$64</c:f>
              <c:strCache>
                <c:ptCount val="6"/>
                <c:pt idx="0">
                  <c:v>25-34 arası</c:v>
                </c:pt>
                <c:pt idx="1">
                  <c:v>35-44 arası</c:v>
                </c:pt>
                <c:pt idx="2">
                  <c:v>45-54 arası</c:v>
                </c:pt>
                <c:pt idx="3">
                  <c:v>18-24 arası</c:v>
                </c:pt>
                <c:pt idx="4">
                  <c:v>55 - 64 arası</c:v>
                </c:pt>
                <c:pt idx="5">
                  <c:v>65  ve üstü</c:v>
                </c:pt>
              </c:strCache>
            </c:strRef>
          </c:cat>
          <c:val>
            <c:numRef>
              <c:f>türkiye_neistiyor_1kasıma_30_ka!$C$59:$C$64</c:f>
              <c:numCache>
                <c:formatCode>0.0</c:formatCode>
                <c:ptCount val="6"/>
                <c:pt idx="0">
                  <c:v>22.3</c:v>
                </c:pt>
                <c:pt idx="1">
                  <c:v>24.6</c:v>
                </c:pt>
                <c:pt idx="2">
                  <c:v>14.3</c:v>
                </c:pt>
                <c:pt idx="3">
                  <c:v>20.9</c:v>
                </c:pt>
                <c:pt idx="4">
                  <c:v>10.3</c:v>
                </c:pt>
                <c:pt idx="5">
                  <c:v>7.6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ln>
      <a:solidFill>
        <a:srgbClr val="FFC000">
          <a:alpha val="97000"/>
        </a:srgbClr>
      </a:solidFill>
    </a:ln>
  </c:spPr>
  <c:txPr>
    <a:bodyPr/>
    <a:lstStyle/>
    <a:p>
      <a:pPr>
        <a:defRPr sz="1100">
          <a:latin typeface="Futura Md BT" pitchFamily="34" charset="0"/>
        </a:defRPr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  <c:txPr>
        <a:bodyPr/>
        <a:lstStyle/>
        <a:p>
          <a:pPr>
            <a:defRPr sz="1500">
              <a:solidFill>
                <a:srgbClr val="D60093"/>
              </a:solidFill>
            </a:defRPr>
          </a:pPr>
          <a:endParaRPr lang="tr-TR"/>
        </a:p>
      </c:txPr>
    </c:title>
    <c:autoTitleDeleted val="0"/>
    <c:view3D>
      <c:rotX val="60"/>
      <c:rotY val="18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55586210585656"/>
          <c:y val="0.14066642167964244"/>
          <c:w val="0.80314584387742927"/>
          <c:h val="0.76261035098664254"/>
        </c:manualLayout>
      </c:layout>
      <c:pie3DChart>
        <c:varyColors val="1"/>
        <c:ser>
          <c:idx val="0"/>
          <c:order val="0"/>
          <c:tx>
            <c:strRef>
              <c:f>türkiye_neistiyor_1kasıma_30_ka!$B$69:$C$69</c:f>
              <c:strCache>
                <c:ptCount val="1"/>
                <c:pt idx="0">
                  <c:v>Deneklerin öğrenimine  göre dağılımları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rgbClr val="FF6600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7.1979641150983223E-2"/>
                  <c:y val="1.1859366053344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6477335851572043E-2"/>
                  <c:y val="-2.32642954201669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8590434396178209E-3"/>
                  <c:y val="-7.533543281515726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1869792245306081E-3"/>
                  <c:y val="5.758099527402937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9087879124541719E-2"/>
                  <c:y val="8.45307786314341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3752555271636485"/>
                  <c:y val="0.1031671694598036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/>
                </a:pPr>
                <a:endParaRPr lang="tr-T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türkiye_neistiyor_1kasıma_30_ka!$B$71:$B$76</c:f>
              <c:strCache>
                <c:ptCount val="6"/>
                <c:pt idx="0">
                  <c:v>İlkokul</c:v>
                </c:pt>
                <c:pt idx="1">
                  <c:v>Lise</c:v>
                </c:pt>
                <c:pt idx="2">
                  <c:v>İlköğretim/Ortookul</c:v>
                </c:pt>
                <c:pt idx="3">
                  <c:v>Üniversite</c:v>
                </c:pt>
                <c:pt idx="4">
                  <c:v>Okul Bitirmemiş</c:v>
                </c:pt>
                <c:pt idx="5">
                  <c:v>Üniversite üzeri</c:v>
                </c:pt>
              </c:strCache>
            </c:strRef>
          </c:cat>
          <c:val>
            <c:numRef>
              <c:f>türkiye_neistiyor_1kasıma_30_ka!$C$71:$C$76</c:f>
              <c:numCache>
                <c:formatCode>0.0</c:formatCode>
                <c:ptCount val="6"/>
                <c:pt idx="0">
                  <c:v>24.8</c:v>
                </c:pt>
                <c:pt idx="1">
                  <c:v>30.2</c:v>
                </c:pt>
                <c:pt idx="2">
                  <c:v>21.7</c:v>
                </c:pt>
                <c:pt idx="3">
                  <c:v>14.5</c:v>
                </c:pt>
                <c:pt idx="4">
                  <c:v>6.2</c:v>
                </c:pt>
                <c:pt idx="5">
                  <c:v>2.6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ln>
      <a:solidFill>
        <a:srgbClr val="FFC000">
          <a:alpha val="97000"/>
        </a:srgbClr>
      </a:solidFill>
    </a:ln>
  </c:spPr>
  <c:txPr>
    <a:bodyPr/>
    <a:lstStyle/>
    <a:p>
      <a:pPr>
        <a:defRPr sz="1100">
          <a:latin typeface="Futura Md BT" pitchFamily="34" charset="0"/>
        </a:defRPr>
      </a:pPr>
      <a:endParaRPr lang="tr-T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  <c:txPr>
        <a:bodyPr/>
        <a:lstStyle/>
        <a:p>
          <a:pPr>
            <a:defRPr sz="1500">
              <a:solidFill>
                <a:srgbClr val="D60093"/>
              </a:solidFill>
            </a:defRPr>
          </a:pPr>
          <a:endParaRPr lang="tr-TR"/>
        </a:p>
      </c:txPr>
    </c:title>
    <c:autoTitleDeleted val="0"/>
    <c:view3D>
      <c:rotX val="50"/>
      <c:rotY val="14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702924542775678E-2"/>
          <c:y val="0.12267739481937905"/>
          <c:w val="0.90439488205014262"/>
          <c:h val="0.84524475912932751"/>
        </c:manualLayout>
      </c:layout>
      <c:pie3DChart>
        <c:varyColors val="1"/>
        <c:ser>
          <c:idx val="0"/>
          <c:order val="0"/>
          <c:tx>
            <c:strRef>
              <c:f>türkiye_neistiyor_1kasıma_30_ka!$B$49:$C$49</c:f>
              <c:strCache>
                <c:ptCount val="1"/>
                <c:pt idx="0">
                  <c:v>Deneklerin Cinsiyete  göre dağılımları</c:v>
                </c:pt>
              </c:strCache>
            </c:strRef>
          </c:tx>
          <c:dPt>
            <c:idx val="0"/>
            <c:bubble3D val="0"/>
            <c:spPr>
              <a:solidFill>
                <a:srgbClr val="FF6600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0.13806154474899615"/>
                  <c:y val="0.2231010656935555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2097075192703451E-2"/>
                  <c:y val="-0.1738428636134446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/>
                </a:pPr>
                <a:endParaRPr lang="tr-T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türkiye_neistiyor_1kasıma_30_ka!$B$51:$B$52</c:f>
              <c:strCache>
                <c:ptCount val="2"/>
                <c:pt idx="0">
                  <c:v>Erkek</c:v>
                </c:pt>
                <c:pt idx="1">
                  <c:v>Bayan</c:v>
                </c:pt>
              </c:strCache>
            </c:strRef>
          </c:cat>
          <c:val>
            <c:numRef>
              <c:f>türkiye_neistiyor_1kasıma_30_ka!$C$51:$C$52</c:f>
              <c:numCache>
                <c:formatCode>0.0</c:formatCode>
                <c:ptCount val="2"/>
                <c:pt idx="0">
                  <c:v>51.9</c:v>
                </c:pt>
                <c:pt idx="1">
                  <c:v>48.1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ln>
      <a:solidFill>
        <a:srgbClr val="FFC000">
          <a:alpha val="97000"/>
        </a:srgbClr>
      </a:solidFill>
    </a:ln>
  </c:spPr>
  <c:txPr>
    <a:bodyPr/>
    <a:lstStyle/>
    <a:p>
      <a:pPr>
        <a:defRPr sz="1100">
          <a:latin typeface="Futura Md BT" pitchFamily="34" charset="0"/>
        </a:defRPr>
      </a:pPr>
      <a:endParaRPr lang="tr-T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993895003531974E-2"/>
          <c:y val="1.4513420437981508E-2"/>
          <c:w val="0.86693830678100525"/>
          <c:h val="0.92079291272729835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türkiye_neistiyor_1kasıma_30_ka!$B$80:$C$80</c:f>
              <c:strCache>
                <c:ptCount val="1"/>
                <c:pt idx="0">
                  <c:v>Bugün Milletvekili Genel Seçimi yapılacak olsa  hangi partiye oy verirdiniz?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  <c:pictureOptions>
              <c:pictureFormat val="stack"/>
            </c:pictureOptions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  <c:pictureOptions>
              <c:pictureFormat val="stack"/>
            </c:pictureOptions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</c:spPr>
            <c:pictureOptions>
              <c:pictureFormat val="stack"/>
            </c:pictureOptions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</c:spPr>
            <c:pictureOptions>
              <c:pictureFormat val="stackScale"/>
              <c:pictureStackUnit val="6"/>
            </c:pictureOptions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</c:spPr>
            <c:pictureOptions>
              <c:pictureFormat val="stack"/>
            </c:pictureOptions>
          </c:dPt>
          <c:dLbls>
            <c:dLbl>
              <c:idx val="0"/>
              <c:layout>
                <c:manualLayout>
                  <c:x val="0.13274754372449238"/>
                  <c:y val="2.986641595173738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7213462324353471"/>
                  <c:y val="2.40317066499352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934636358715569"/>
                  <c:y val="-3.82687949815665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29282722110189857"/>
                  <c:y val="-1.54257469983218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44962766230332402"/>
                  <c:y val="-7.64106825631157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türkiye_neistiyor_1kasıma_30_ka!$B$82:$B$86</c:f>
              <c:strCache>
                <c:ptCount val="5"/>
                <c:pt idx="0">
                  <c:v>Diğer</c:v>
                </c:pt>
                <c:pt idx="1">
                  <c:v>HDP</c:v>
                </c:pt>
                <c:pt idx="2">
                  <c:v>MHP</c:v>
                </c:pt>
                <c:pt idx="3">
                  <c:v>CHP</c:v>
                </c:pt>
                <c:pt idx="4">
                  <c:v>AKP</c:v>
                </c:pt>
              </c:strCache>
            </c:strRef>
          </c:cat>
          <c:val>
            <c:numRef>
              <c:f>türkiye_neistiyor_1kasıma_30_ka!$C$82:$C$86</c:f>
              <c:numCache>
                <c:formatCode>0.00</c:formatCode>
                <c:ptCount val="5"/>
                <c:pt idx="0">
                  <c:v>3.96</c:v>
                </c:pt>
                <c:pt idx="1">
                  <c:v>12.09</c:v>
                </c:pt>
                <c:pt idx="2">
                  <c:v>14.6</c:v>
                </c:pt>
                <c:pt idx="3">
                  <c:v>26.4</c:v>
                </c:pt>
                <c:pt idx="4">
                  <c:v>42.95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603182336"/>
        <c:axId val="603181776"/>
        <c:axId val="0"/>
      </c:bar3DChart>
      <c:valAx>
        <c:axId val="603181776"/>
        <c:scaling>
          <c:orientation val="minMax"/>
        </c:scaling>
        <c:delete val="0"/>
        <c:axPos val="b"/>
        <c:numFmt formatCode="0.00" sourceLinked="1"/>
        <c:majorTickMark val="out"/>
        <c:minorTickMark val="none"/>
        <c:tickLblPos val="nextTo"/>
        <c:crossAx val="603182336"/>
        <c:crosses val="autoZero"/>
        <c:crossBetween val="between"/>
      </c:valAx>
      <c:catAx>
        <c:axId val="603182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tr-TR"/>
          </a:p>
        </c:txPr>
        <c:crossAx val="603181776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0"/>
  </c:chart>
  <c:spPr>
    <a:pattFill prst="pct75">
      <a:fgClr>
        <a:srgbClr val="00FFFF"/>
      </a:fgClr>
      <a:bgClr>
        <a:srgbClr val="0066CC"/>
      </a:bgClr>
    </a:pattFill>
    <a:ln>
      <a:solidFill>
        <a:srgbClr val="FFC000">
          <a:alpha val="97000"/>
        </a:srgbClr>
      </a:solidFill>
    </a:ln>
  </c:spPr>
  <c:txPr>
    <a:bodyPr/>
    <a:lstStyle/>
    <a:p>
      <a:pPr>
        <a:defRPr sz="1100">
          <a:latin typeface="Futura Md BT" pitchFamily="34" charset="0"/>
        </a:defRPr>
      </a:pPr>
      <a:endParaRPr lang="tr-TR"/>
    </a:p>
  </c:txPr>
  <c:externalData r:id="rId6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türkiye_neistiyor_1kasıma_30_ka!$B$93:$C$93</c:f>
              <c:strCache>
                <c:ptCount val="1"/>
                <c:pt idx="0">
                  <c:v>Devletin Terör Örgütü PKK'yı Etkisiz hale getirmek için gerçekleştirdiği operasyonları destekliyor musunuz ?</c:v>
                </c:pt>
              </c:strCache>
            </c:strRef>
          </c:tx>
          <c:spPr>
            <a:solidFill>
              <a:srgbClr val="0066CC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</c:dPt>
          <c:dLbls>
            <c:dLbl>
              <c:idx val="0"/>
              <c:layout>
                <c:manualLayout>
                  <c:x val="0"/>
                  <c:y val="-2.739725042345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4.1095875635179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4.1095875635179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1" i="0" u="none" strike="noStrike" kern="1200" baseline="0">
                    <a:solidFill>
                      <a:schemeClr val="tx1"/>
                    </a:solidFill>
                    <a:latin typeface="Futura Md BT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türkiye_neistiyor_1kasıma_30_ka!$B$95:$B$97</c:f>
              <c:strCache>
                <c:ptCount val="3"/>
                <c:pt idx="0">
                  <c:v>Destekliyorum</c:v>
                </c:pt>
                <c:pt idx="1">
                  <c:v>Desteklemiyorum</c:v>
                </c:pt>
                <c:pt idx="2">
                  <c:v>Cevap yok / Fikrim yok</c:v>
                </c:pt>
              </c:strCache>
            </c:strRef>
          </c:cat>
          <c:val>
            <c:numRef>
              <c:f>türkiye_neistiyor_1kasıma_30_ka!$C$95:$C$97</c:f>
              <c:numCache>
                <c:formatCode>0.00</c:formatCode>
                <c:ptCount val="3"/>
                <c:pt idx="0">
                  <c:v>81.260000000000005</c:v>
                </c:pt>
                <c:pt idx="1">
                  <c:v>17.64</c:v>
                </c:pt>
                <c:pt idx="2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603185136"/>
        <c:axId val="603184576"/>
        <c:axId val="0"/>
      </c:bar3DChart>
      <c:valAx>
        <c:axId val="603184576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Futura Md BT" pitchFamily="34" charset="0"/>
                <a:ea typeface="+mn-ea"/>
                <a:cs typeface="+mn-cs"/>
              </a:defRPr>
            </a:pPr>
            <a:endParaRPr lang="tr-TR"/>
          </a:p>
        </c:txPr>
        <c:crossAx val="603185136"/>
        <c:crosses val="autoZero"/>
        <c:crossBetween val="between"/>
      </c:valAx>
      <c:catAx>
        <c:axId val="603185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00" b="1" i="0" u="none" strike="noStrike" kern="1200" baseline="0">
                <a:solidFill>
                  <a:schemeClr val="tx1"/>
                </a:solidFill>
                <a:latin typeface="Futura Md BT" pitchFamily="34" charset="0"/>
                <a:ea typeface="+mn-ea"/>
                <a:cs typeface="+mn-cs"/>
              </a:defRPr>
            </a:pPr>
            <a:endParaRPr lang="tr-TR"/>
          </a:p>
        </c:txPr>
        <c:crossAx val="6031845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accent6">
        <a:lumMod val="40000"/>
        <a:lumOff val="60000"/>
      </a:schemeClr>
    </a:solidFill>
    <a:ln w="6350" cap="flat" cmpd="sng" algn="ctr">
      <a:solidFill>
        <a:srgbClr val="FFC000">
          <a:alpha val="97000"/>
        </a:srgbClr>
      </a:solidFill>
      <a:prstDash val="solid"/>
      <a:round/>
    </a:ln>
    <a:effectLst/>
  </c:spPr>
  <c:txPr>
    <a:bodyPr/>
    <a:lstStyle/>
    <a:p>
      <a:pPr>
        <a:defRPr sz="1100">
          <a:latin typeface="Futura Md BT" pitchFamily="34" charset="0"/>
        </a:defRPr>
      </a:pPr>
      <a:endParaRPr lang="tr-T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türkiye_neistiyor_1kasıma_30_ka!$B$107:$C$107</c:f>
              <c:strCache>
                <c:ptCount val="1"/>
                <c:pt idx="0">
                  <c:v>   1 Kasımda Yapılacak Seçimde Nasıl bir sonuç çıkmasını istersiniz ?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contourW="9525">
                <a:bevelT w="63500" h="25400"/>
                <a:contourClr>
                  <a:schemeClr val="accent3">
                    <a:shade val="95000"/>
                    <a:satMod val="105000"/>
                  </a:schemeClr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CC0099"/>
              </a:solidFill>
              <a:ln>
                <a:solidFill>
                  <a:srgbClr val="CC0099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contourClr>
                  <a:srgbClr val="CC0099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</c:dPt>
          <c:dLbls>
            <c:dLbl>
              <c:idx val="0"/>
              <c:layout>
                <c:manualLayout>
                  <c:x val="-3.6490198407073769E-3"/>
                  <c:y val="-2.0181598632895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9197232358806734E-17"/>
                  <c:y val="-4.2885897094902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163399469024514E-2"/>
                  <c:y val="-4.7931296753126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Futura Md BT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türkiye_neistiyor_1kasıma_30_ka!$B$109:$B$111</c:f>
              <c:strCache>
                <c:ptCount val="3"/>
                <c:pt idx="0">
                  <c:v>Tek Başına Hükümet kurulacak bir sonuç</c:v>
                </c:pt>
                <c:pt idx="1">
                  <c:v>Koaliasyon kurulacak bir sonuç</c:v>
                </c:pt>
                <c:pt idx="2">
                  <c:v>Cevap yok / Fikrim yok</c:v>
                </c:pt>
              </c:strCache>
            </c:strRef>
          </c:cat>
          <c:val>
            <c:numRef>
              <c:f>türkiye_neistiyor_1kasıma_30_ka!$C$109:$C$111</c:f>
              <c:numCache>
                <c:formatCode>0.00</c:formatCode>
                <c:ptCount val="3"/>
                <c:pt idx="0">
                  <c:v>81.260000000000005</c:v>
                </c:pt>
                <c:pt idx="1">
                  <c:v>17.64</c:v>
                </c:pt>
                <c:pt idx="2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602882864"/>
        <c:axId val="602882304"/>
        <c:axId val="0"/>
      </c:bar3DChart>
      <c:valAx>
        <c:axId val="602882304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Futura Md BT" pitchFamily="34" charset="0"/>
                <a:ea typeface="+mn-ea"/>
                <a:cs typeface="+mn-cs"/>
              </a:defRPr>
            </a:pPr>
            <a:endParaRPr lang="tr-TR"/>
          </a:p>
        </c:txPr>
        <c:crossAx val="602882864"/>
        <c:crosses val="autoZero"/>
        <c:crossBetween val="between"/>
      </c:valAx>
      <c:catAx>
        <c:axId val="602882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utura Md BT" pitchFamily="34" charset="0"/>
                <a:ea typeface="+mn-ea"/>
                <a:cs typeface="+mn-cs"/>
              </a:defRPr>
            </a:pPr>
            <a:endParaRPr lang="tr-TR"/>
          </a:p>
        </c:txPr>
        <c:crossAx val="6028823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pattFill prst="pct30">
      <a:fgClr>
        <a:schemeClr val="accent3">
          <a:lumMod val="60000"/>
          <a:lumOff val="40000"/>
        </a:schemeClr>
      </a:fgClr>
      <a:bgClr>
        <a:schemeClr val="bg1"/>
      </a:bgClr>
    </a:pattFill>
    <a:ln w="6350" cap="flat" cmpd="sng" algn="ctr">
      <a:solidFill>
        <a:srgbClr val="FFC000">
          <a:alpha val="97000"/>
        </a:srgbClr>
      </a:solidFill>
      <a:prstDash val="solid"/>
      <a:round/>
    </a:ln>
    <a:effectLst/>
  </c:spPr>
  <c:txPr>
    <a:bodyPr/>
    <a:lstStyle/>
    <a:p>
      <a:pPr>
        <a:defRPr sz="1100">
          <a:latin typeface="Futura Md BT" pitchFamily="34" charset="0"/>
        </a:defRPr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r-TR" sz="1200"/>
            </a:lvl1pPr>
          </a:lstStyle>
          <a:p>
            <a:fld id="{D83FDC75-7F73-4A4A-A77C-09AADF00E0EA}" type="datetimeFigureOut">
              <a:rPr lang="tr-TR" smtClean="0"/>
              <a:pPr/>
              <a:t>16.10.2015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r-TR" sz="1200"/>
            </a:lvl1pPr>
          </a:lstStyle>
          <a:p>
            <a:fld id="{459226BF-1F13-42D3-80DC-373E7ADD1EB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2567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r-TR"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r-TR" sz="1200"/>
            </a:lvl1pPr>
          </a:lstStyle>
          <a:p>
            <a:fld id="{48AEF76B-3757-4A0B-AF93-28494465C1DD}" type="datetimeFigureOut">
              <a:rPr lang="tr-TR"/>
              <a:pPr/>
              <a:t>16.10.2015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Ana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r-TR"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r-TR" sz="1200"/>
            </a:lvl1pPr>
          </a:lstStyle>
          <a:p>
            <a:fld id="{75693FD4-8F83-4EF7-AC3F-0DC0388986B0}" type="slidenum">
              <a:rPr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69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tr-TR"/>
            </a:pPr>
            <a:r>
              <a:rPr lang="tr-TR" dirty="0" smtClean="0"/>
              <a:t>Bu şablon bir grup ayarında eğitim malzemesi sunmak için başlangıç dosyası olarak kullanılabilir.</a:t>
            </a:r>
          </a:p>
          <a:p>
            <a:endParaRPr lang="tr-TR" dirty="0" smtClean="0"/>
          </a:p>
          <a:p>
            <a:pPr lvl="0"/>
            <a:r>
              <a:rPr lang="tr-TR" sz="1200" b="1" dirty="0" smtClean="0"/>
              <a:t>Bölümler</a:t>
            </a:r>
            <a:endParaRPr lang="tr-TR" sz="1200" b="0" dirty="0" smtClean="0"/>
          </a:p>
          <a:p>
            <a:pPr lvl="0"/>
            <a:r>
              <a:rPr lang="tr-TR" sz="1200" b="0" dirty="0" smtClean="0"/>
              <a:t>Bölüm eklemek için slaydı sağ tıklatın.</a:t>
            </a:r>
            <a:r>
              <a:rPr lang="tr-TR" sz="1200" b="0" baseline="0" dirty="0" smtClean="0"/>
              <a:t> Bölümler slaytlarınızı düzenlemenize veya birden çok yazar arasındaki işbirliğini kolaylaştırmanıza yardımcı olabilir.</a:t>
            </a:r>
            <a:endParaRPr lang="tr-TR" sz="1200" b="0" dirty="0" smtClean="0"/>
          </a:p>
          <a:p>
            <a:pPr lvl="0"/>
            <a:endParaRPr lang="tr-TR" sz="1200" b="1" dirty="0" smtClean="0"/>
          </a:p>
          <a:p>
            <a:pPr lvl="0"/>
            <a:r>
              <a:rPr lang="tr-TR" sz="1200" b="1" dirty="0" smtClean="0"/>
              <a:t>Notlar</a:t>
            </a:r>
          </a:p>
          <a:p>
            <a:pPr lvl="0"/>
            <a:r>
              <a:rPr lang="tr-TR" sz="1200" dirty="0" smtClean="0"/>
              <a:t>Teslim notları veya izleyicilere ek bilgi sağlamak için Notlar bölümünü kullanın.</a:t>
            </a:r>
            <a:r>
              <a:rPr lang="tr-TR" sz="1200" baseline="0" dirty="0" smtClean="0"/>
              <a:t> Sununuz sırasında Sunu Görünümü'nde bu notları görüntüleyin. </a:t>
            </a:r>
          </a:p>
          <a:p>
            <a:pPr lvl="0">
              <a:buFontTx/>
              <a:buNone/>
            </a:pPr>
            <a:r>
              <a:rPr lang="tr-TR" sz="1200" dirty="0" smtClean="0"/>
              <a:t>Yazı tipi boyutuna dikkat edin (Erişilebilirlik, görünürlük, video kaydı ve çevrimiçi üretim için önemlidir)</a:t>
            </a:r>
          </a:p>
          <a:p>
            <a:pPr lvl="0"/>
            <a:endParaRPr lang="tr-TR" sz="1200" dirty="0" smtClean="0"/>
          </a:p>
          <a:p>
            <a:pPr lvl="0">
              <a:buFontTx/>
              <a:buNone/>
            </a:pPr>
            <a:r>
              <a:rPr lang="tr-TR" sz="1200" b="1" dirty="0" smtClean="0"/>
              <a:t>Birlikte kullanılan renkler </a:t>
            </a:r>
          </a:p>
          <a:p>
            <a:pPr lvl="0">
              <a:buFontTx/>
              <a:buNone/>
            </a:pPr>
            <a:r>
              <a:rPr lang="tr-TR" sz="1200" dirty="0" smtClean="0"/>
              <a:t>Grafiklere, çizelgelere ve metin kutularına özellikle dikkat edin.</a:t>
            </a:r>
            <a:r>
              <a:rPr lang="tr-TR" sz="1200" baseline="0" dirty="0" smtClean="0"/>
              <a:t> </a:t>
            </a:r>
            <a:endParaRPr lang="tr-TR" sz="1200" dirty="0" smtClean="0"/>
          </a:p>
          <a:p>
            <a:pPr lvl="0"/>
            <a:r>
              <a:rPr lang="tr-TR" sz="1200" dirty="0" smtClean="0"/>
              <a:t>Katılımcılar, siyah ve beyaz veya gri </a:t>
            </a:r>
            <a:r>
              <a:rPr lang="tr-TR" sz="1200" dirty="0" err="1" smtClean="0"/>
              <a:t>tonlamalıyazdırabilir</a:t>
            </a:r>
            <a:r>
              <a:rPr lang="tr-TR" sz="1200" dirty="0" smtClean="0"/>
              <a:t>. Tümüyle siyah ve beyaz ve </a:t>
            </a:r>
            <a:r>
              <a:rPr lang="tr-TR" sz="1200" dirty="0" err="1" smtClean="0"/>
              <a:t>gri tonlamalı</a:t>
            </a:r>
            <a:r>
              <a:rPr lang="tr-TR" sz="1200" dirty="0" smtClean="0"/>
              <a:t>yazdırırken renklerinizin uygun olacağından emin olmak için bir sınama baskısı çalıştırın.</a:t>
            </a:r>
          </a:p>
          <a:p>
            <a:pPr lvl="0">
              <a:buFontTx/>
              <a:buNone/>
            </a:pPr>
            <a:endParaRPr lang="tr-TR" sz="1200" dirty="0" smtClean="0"/>
          </a:p>
          <a:p>
            <a:pPr lvl="0">
              <a:buFontTx/>
              <a:buNone/>
            </a:pPr>
            <a:r>
              <a:rPr lang="tr-TR" sz="1200" b="1" dirty="0" smtClean="0"/>
              <a:t>Grafikler, tablolar ve çizimler</a:t>
            </a:r>
          </a:p>
          <a:p>
            <a:pPr lvl="0"/>
            <a:r>
              <a:rPr lang="tr-TR" sz="1200" dirty="0" smtClean="0"/>
              <a:t>Basit tutun: Mümkünse, tutarlı ve dikkat dağıtmayan stiller ve renkler kullanın.</a:t>
            </a:r>
          </a:p>
          <a:p>
            <a:pPr lvl="0"/>
            <a:r>
              <a:rPr lang="tr-TR" sz="1200" dirty="0" smtClean="0"/>
              <a:t>Tüm grafikleri ve tabloları etiketleyin.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9419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tr-TR"/>
            </a:pPr>
            <a:r>
              <a:rPr lang="tr-TR" dirty="0" smtClean="0"/>
              <a:t>Bu şablon bir grup ayarında eğitim malzemesi sunmak için başlangıç dosyası olarak kullanılabilir.</a:t>
            </a:r>
          </a:p>
          <a:p>
            <a:endParaRPr lang="tr-TR" dirty="0" smtClean="0"/>
          </a:p>
          <a:p>
            <a:pPr lvl="0"/>
            <a:r>
              <a:rPr lang="tr-TR" sz="1200" b="1" dirty="0" smtClean="0"/>
              <a:t>Bölümler</a:t>
            </a:r>
            <a:endParaRPr lang="tr-TR" sz="1200" b="0" dirty="0" smtClean="0"/>
          </a:p>
          <a:p>
            <a:pPr lvl="0"/>
            <a:r>
              <a:rPr lang="tr-TR" sz="1200" b="0" dirty="0" smtClean="0"/>
              <a:t>Bölüm eklemek için slaydı sağ tıklatın.</a:t>
            </a:r>
            <a:r>
              <a:rPr lang="tr-TR" sz="1200" b="0" baseline="0" dirty="0" smtClean="0"/>
              <a:t> Bölümler slaytlarınızı düzenlemenize veya birden çok yazar arasındaki işbirliğini kolaylaştırmanıza yardımcı olabilir.</a:t>
            </a:r>
            <a:endParaRPr lang="tr-TR" sz="1200" b="0" dirty="0" smtClean="0"/>
          </a:p>
          <a:p>
            <a:pPr lvl="0"/>
            <a:endParaRPr lang="tr-TR" sz="1200" b="1" dirty="0" smtClean="0"/>
          </a:p>
          <a:p>
            <a:pPr lvl="0"/>
            <a:r>
              <a:rPr lang="tr-TR" sz="1200" b="1" dirty="0" smtClean="0"/>
              <a:t>Notlar</a:t>
            </a:r>
          </a:p>
          <a:p>
            <a:pPr lvl="0"/>
            <a:r>
              <a:rPr lang="tr-TR" sz="1200" dirty="0" smtClean="0"/>
              <a:t>Teslim notları veya izleyicilere ek bilgi sağlamak için Notlar bölümünü kullanın.</a:t>
            </a:r>
            <a:r>
              <a:rPr lang="tr-TR" sz="1200" baseline="0" dirty="0" smtClean="0"/>
              <a:t> Sununuz sırasında Sunu Görünümü'nde bu notları görüntüleyin. </a:t>
            </a:r>
          </a:p>
          <a:p>
            <a:pPr lvl="0">
              <a:buFontTx/>
              <a:buNone/>
            </a:pPr>
            <a:r>
              <a:rPr lang="tr-TR" sz="1200" dirty="0" smtClean="0"/>
              <a:t>Yazı tipi boyutuna dikkat edin (Erişilebilirlik, görünürlük, video kaydı ve çevrimiçi üretim için önemlidir)</a:t>
            </a:r>
          </a:p>
          <a:p>
            <a:pPr lvl="0"/>
            <a:endParaRPr lang="tr-TR" sz="1200" dirty="0" smtClean="0"/>
          </a:p>
          <a:p>
            <a:pPr lvl="0">
              <a:buFontTx/>
              <a:buNone/>
            </a:pPr>
            <a:r>
              <a:rPr lang="tr-TR" sz="1200" b="1" dirty="0" smtClean="0"/>
              <a:t>Birlikte kullanılan renkler </a:t>
            </a:r>
          </a:p>
          <a:p>
            <a:pPr lvl="0">
              <a:buFontTx/>
              <a:buNone/>
            </a:pPr>
            <a:r>
              <a:rPr lang="tr-TR" sz="1200" dirty="0" smtClean="0"/>
              <a:t>Grafiklere, çizelgelere ve metin kutularına özellikle dikkat edin.</a:t>
            </a:r>
            <a:r>
              <a:rPr lang="tr-TR" sz="1200" baseline="0" dirty="0" smtClean="0"/>
              <a:t> </a:t>
            </a:r>
            <a:endParaRPr lang="tr-TR" sz="1200" dirty="0" smtClean="0"/>
          </a:p>
          <a:p>
            <a:pPr lvl="0"/>
            <a:r>
              <a:rPr lang="tr-TR" sz="1200" dirty="0" smtClean="0"/>
              <a:t>Katılımcılar, siyah ve beyaz veya gri </a:t>
            </a:r>
            <a:r>
              <a:rPr lang="tr-TR" sz="1200" dirty="0" err="1" smtClean="0"/>
              <a:t>tonlamalıyazdırabilir</a:t>
            </a:r>
            <a:r>
              <a:rPr lang="tr-TR" sz="1200" dirty="0" smtClean="0"/>
              <a:t>. Tümüyle siyah ve beyaz ve </a:t>
            </a:r>
            <a:r>
              <a:rPr lang="tr-TR" sz="1200" dirty="0" err="1" smtClean="0"/>
              <a:t>gri tonlamalı</a:t>
            </a:r>
            <a:r>
              <a:rPr lang="tr-TR" sz="1200" dirty="0" smtClean="0"/>
              <a:t>yazdırırken renklerinizin uygun olacağından emin olmak için bir sınama baskısı çalıştırın.</a:t>
            </a:r>
          </a:p>
          <a:p>
            <a:pPr lvl="0">
              <a:buFontTx/>
              <a:buNone/>
            </a:pPr>
            <a:endParaRPr lang="tr-TR" sz="1200" dirty="0" smtClean="0"/>
          </a:p>
          <a:p>
            <a:pPr lvl="0">
              <a:buFontTx/>
              <a:buNone/>
            </a:pPr>
            <a:r>
              <a:rPr lang="tr-TR" sz="1200" b="1" dirty="0" smtClean="0"/>
              <a:t>Grafikler, tablolar ve çizimler</a:t>
            </a:r>
          </a:p>
          <a:p>
            <a:pPr lvl="0"/>
            <a:r>
              <a:rPr lang="tr-TR" sz="1200" dirty="0" smtClean="0"/>
              <a:t>Basit tutun: Mümkünse, tutarlı ve dikkat dağıtmayan stiller ve renkler kullanın.</a:t>
            </a:r>
          </a:p>
          <a:p>
            <a:pPr lvl="0"/>
            <a:r>
              <a:rPr lang="tr-TR" sz="1200" dirty="0" smtClean="0"/>
              <a:t>Tüm grafikleri ve tabloları etiketleyin.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4575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tr-TR"/>
            </a:pPr>
            <a:r>
              <a:rPr lang="tr-TR" dirty="0" smtClean="0"/>
              <a:t>Bu şablon bir grup ayarında eğitim malzemesi sunmak için başlangıç dosyası olarak kullanılabilir.</a:t>
            </a:r>
          </a:p>
          <a:p>
            <a:endParaRPr lang="tr-TR" dirty="0" smtClean="0"/>
          </a:p>
          <a:p>
            <a:pPr lvl="0"/>
            <a:r>
              <a:rPr lang="tr-TR" sz="1200" b="1" dirty="0" smtClean="0"/>
              <a:t>Bölümler</a:t>
            </a:r>
            <a:endParaRPr lang="tr-TR" sz="1200" b="0" dirty="0" smtClean="0"/>
          </a:p>
          <a:p>
            <a:pPr lvl="0"/>
            <a:r>
              <a:rPr lang="tr-TR" sz="1200" b="0" dirty="0" smtClean="0"/>
              <a:t>Bölüm eklemek için slaydı sağ tıklatın.</a:t>
            </a:r>
            <a:r>
              <a:rPr lang="tr-TR" sz="1200" b="0" baseline="0" dirty="0" smtClean="0"/>
              <a:t> Bölümler slaytlarınızı düzenlemenize veya birden çok yazar arasındaki işbirliğini kolaylaştırmanıza yardımcı olabilir.</a:t>
            </a:r>
            <a:endParaRPr lang="tr-TR" sz="1200" b="0" dirty="0" smtClean="0"/>
          </a:p>
          <a:p>
            <a:pPr lvl="0"/>
            <a:endParaRPr lang="tr-TR" sz="1200" b="1" dirty="0" smtClean="0"/>
          </a:p>
          <a:p>
            <a:pPr lvl="0"/>
            <a:r>
              <a:rPr lang="tr-TR" sz="1200" b="1" dirty="0" smtClean="0"/>
              <a:t>Notlar</a:t>
            </a:r>
          </a:p>
          <a:p>
            <a:pPr lvl="0"/>
            <a:r>
              <a:rPr lang="tr-TR" sz="1200" dirty="0" smtClean="0"/>
              <a:t>Teslim notları veya izleyicilere ek bilgi sağlamak için Notlar bölümünü kullanın.</a:t>
            </a:r>
            <a:r>
              <a:rPr lang="tr-TR" sz="1200" baseline="0" dirty="0" smtClean="0"/>
              <a:t> Sununuz sırasında Sunu Görünümü'nde bu notları görüntüleyin. </a:t>
            </a:r>
          </a:p>
          <a:p>
            <a:pPr lvl="0">
              <a:buFontTx/>
              <a:buNone/>
            </a:pPr>
            <a:r>
              <a:rPr lang="tr-TR" sz="1200" dirty="0" smtClean="0"/>
              <a:t>Yazı tipi boyutuna dikkat edin (Erişilebilirlik, görünürlük, video kaydı ve çevrimiçi üretim için önemlidir)</a:t>
            </a:r>
          </a:p>
          <a:p>
            <a:pPr lvl="0"/>
            <a:endParaRPr lang="tr-TR" sz="1200" dirty="0" smtClean="0"/>
          </a:p>
          <a:p>
            <a:pPr lvl="0">
              <a:buFontTx/>
              <a:buNone/>
            </a:pPr>
            <a:r>
              <a:rPr lang="tr-TR" sz="1200" b="1" dirty="0" smtClean="0"/>
              <a:t>Birlikte kullanılan renkler </a:t>
            </a:r>
          </a:p>
          <a:p>
            <a:pPr lvl="0">
              <a:buFontTx/>
              <a:buNone/>
            </a:pPr>
            <a:r>
              <a:rPr lang="tr-TR" sz="1200" dirty="0" smtClean="0"/>
              <a:t>Grafiklere, çizelgelere ve metin kutularına özellikle dikkat edin.</a:t>
            </a:r>
            <a:r>
              <a:rPr lang="tr-TR" sz="1200" baseline="0" dirty="0" smtClean="0"/>
              <a:t> </a:t>
            </a:r>
            <a:endParaRPr lang="tr-TR" sz="1200" dirty="0" smtClean="0"/>
          </a:p>
          <a:p>
            <a:pPr lvl="0"/>
            <a:r>
              <a:rPr lang="tr-TR" sz="1200" dirty="0" smtClean="0"/>
              <a:t>Katılımcılar, siyah ve beyaz veya gri </a:t>
            </a:r>
            <a:r>
              <a:rPr lang="tr-TR" sz="1200" dirty="0" err="1" smtClean="0"/>
              <a:t>tonlamalıyazdırabilir</a:t>
            </a:r>
            <a:r>
              <a:rPr lang="tr-TR" sz="1200" dirty="0" smtClean="0"/>
              <a:t>. Tümüyle siyah ve beyaz ve </a:t>
            </a:r>
            <a:r>
              <a:rPr lang="tr-TR" sz="1200" dirty="0" err="1" smtClean="0"/>
              <a:t>gri tonlamalı</a:t>
            </a:r>
            <a:r>
              <a:rPr lang="tr-TR" sz="1200" dirty="0" smtClean="0"/>
              <a:t>yazdırırken renklerinizin uygun olacağından emin olmak için bir sınama baskısı çalıştırın.</a:t>
            </a:r>
          </a:p>
          <a:p>
            <a:pPr lvl="0">
              <a:buFontTx/>
              <a:buNone/>
            </a:pPr>
            <a:endParaRPr lang="tr-TR" sz="1200" dirty="0" smtClean="0"/>
          </a:p>
          <a:p>
            <a:pPr lvl="0">
              <a:buFontTx/>
              <a:buNone/>
            </a:pPr>
            <a:r>
              <a:rPr lang="tr-TR" sz="1200" b="1" dirty="0" smtClean="0"/>
              <a:t>Grafikler, tablolar ve çizimler</a:t>
            </a:r>
          </a:p>
          <a:p>
            <a:pPr lvl="0"/>
            <a:r>
              <a:rPr lang="tr-TR" sz="1200" dirty="0" smtClean="0"/>
              <a:t>Basit tutun: Mümkünse, tutarlı ve dikkat dağıtmayan stiller ve renkler kullanın.</a:t>
            </a:r>
          </a:p>
          <a:p>
            <a:pPr lvl="0"/>
            <a:r>
              <a:rPr lang="tr-TR" sz="1200" dirty="0" smtClean="0"/>
              <a:t>Tüm grafikleri ve tabloları etiketleyin.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1612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tr-TR"/>
            </a:pPr>
            <a:r>
              <a:rPr lang="tr-TR" dirty="0" smtClean="0"/>
              <a:t>Bu şablon bir grup ayarında eğitim malzemesi sunmak için başlangıç dosyası olarak kullanılabilir.</a:t>
            </a:r>
          </a:p>
          <a:p>
            <a:endParaRPr lang="tr-TR" dirty="0" smtClean="0"/>
          </a:p>
          <a:p>
            <a:pPr lvl="0"/>
            <a:r>
              <a:rPr lang="tr-TR" sz="1200" b="1" dirty="0" smtClean="0"/>
              <a:t>Bölümler</a:t>
            </a:r>
            <a:endParaRPr lang="tr-TR" sz="1200" b="0" dirty="0" smtClean="0"/>
          </a:p>
          <a:p>
            <a:pPr lvl="0"/>
            <a:r>
              <a:rPr lang="tr-TR" sz="1200" b="0" dirty="0" smtClean="0"/>
              <a:t>Bölüm eklemek için slaydı sağ tıklatın.</a:t>
            </a:r>
            <a:r>
              <a:rPr lang="tr-TR" sz="1200" b="0" baseline="0" dirty="0" smtClean="0"/>
              <a:t> Bölümler slaytlarınızı düzenlemenize veya birden çok yazar arasındaki işbirliğini kolaylaştırmanıza yardımcı olabilir.</a:t>
            </a:r>
            <a:endParaRPr lang="tr-TR" sz="1200" b="0" dirty="0" smtClean="0"/>
          </a:p>
          <a:p>
            <a:pPr lvl="0"/>
            <a:endParaRPr lang="tr-TR" sz="1200" b="1" dirty="0" smtClean="0"/>
          </a:p>
          <a:p>
            <a:pPr lvl="0"/>
            <a:r>
              <a:rPr lang="tr-TR" sz="1200" b="1" dirty="0" smtClean="0"/>
              <a:t>Notlar</a:t>
            </a:r>
          </a:p>
          <a:p>
            <a:pPr lvl="0"/>
            <a:r>
              <a:rPr lang="tr-TR" sz="1200" dirty="0" smtClean="0"/>
              <a:t>Teslim notları veya izleyicilere ek bilgi sağlamak için Notlar bölümünü kullanın.</a:t>
            </a:r>
            <a:r>
              <a:rPr lang="tr-TR" sz="1200" baseline="0" dirty="0" smtClean="0"/>
              <a:t> Sununuz sırasında Sunu Görünümü'nde bu notları görüntüleyin. </a:t>
            </a:r>
          </a:p>
          <a:p>
            <a:pPr lvl="0">
              <a:buFontTx/>
              <a:buNone/>
            </a:pPr>
            <a:r>
              <a:rPr lang="tr-TR" sz="1200" dirty="0" smtClean="0"/>
              <a:t>Yazı tipi boyutuna dikkat edin (Erişilebilirlik, görünürlük, video kaydı ve çevrimiçi üretim için önemlidir)</a:t>
            </a:r>
          </a:p>
          <a:p>
            <a:pPr lvl="0"/>
            <a:endParaRPr lang="tr-TR" sz="1200" dirty="0" smtClean="0"/>
          </a:p>
          <a:p>
            <a:pPr lvl="0">
              <a:buFontTx/>
              <a:buNone/>
            </a:pPr>
            <a:r>
              <a:rPr lang="tr-TR" sz="1200" b="1" dirty="0" smtClean="0"/>
              <a:t>Birlikte kullanılan renkler </a:t>
            </a:r>
          </a:p>
          <a:p>
            <a:pPr lvl="0">
              <a:buFontTx/>
              <a:buNone/>
            </a:pPr>
            <a:r>
              <a:rPr lang="tr-TR" sz="1200" dirty="0" smtClean="0"/>
              <a:t>Grafiklere, çizelgelere ve metin kutularına özellikle dikkat edin.</a:t>
            </a:r>
            <a:r>
              <a:rPr lang="tr-TR" sz="1200" baseline="0" dirty="0" smtClean="0"/>
              <a:t> </a:t>
            </a:r>
            <a:endParaRPr lang="tr-TR" sz="1200" dirty="0" smtClean="0"/>
          </a:p>
          <a:p>
            <a:pPr lvl="0"/>
            <a:r>
              <a:rPr lang="tr-TR" sz="1200" dirty="0" smtClean="0"/>
              <a:t>Katılımcılar, siyah ve beyaz veya </a:t>
            </a:r>
            <a:r>
              <a:rPr lang="tr-TR" sz="1200" dirty="0" err="1" smtClean="0"/>
              <a:t>gri tonlamalı</a:t>
            </a:r>
            <a:r>
              <a:rPr lang="tr-TR" sz="1200" dirty="0" smtClean="0"/>
              <a:t>yazdırabilir. Tümüyle siyah ve beyaz ve </a:t>
            </a:r>
            <a:r>
              <a:rPr lang="tr-TR" sz="1200" dirty="0" err="1" smtClean="0"/>
              <a:t>gri tonlamalı</a:t>
            </a:r>
            <a:r>
              <a:rPr lang="tr-TR" sz="1200" dirty="0" smtClean="0"/>
              <a:t>yazdırırken renklerinizin uygun olacağından emin olmak için bir sınama baskısı çalıştırın.</a:t>
            </a:r>
          </a:p>
          <a:p>
            <a:pPr lvl="0">
              <a:buFontTx/>
              <a:buNone/>
            </a:pPr>
            <a:endParaRPr lang="tr-TR" sz="1200" dirty="0" smtClean="0"/>
          </a:p>
          <a:p>
            <a:pPr lvl="0">
              <a:buFontTx/>
              <a:buNone/>
            </a:pPr>
            <a:r>
              <a:rPr lang="tr-TR" sz="1200" b="1" dirty="0" smtClean="0"/>
              <a:t>Grafikler, tablolar ve çizimler</a:t>
            </a:r>
          </a:p>
          <a:p>
            <a:pPr lvl="0"/>
            <a:r>
              <a:rPr lang="tr-TR" sz="1200" dirty="0" smtClean="0"/>
              <a:t>Basit tutun: Mümkünse, tutarlı ve dikkat dağıtmayan stiller ve renkler kullanın.</a:t>
            </a:r>
          </a:p>
          <a:p>
            <a:pPr lvl="0"/>
            <a:r>
              <a:rPr lang="tr-TR" sz="1200" dirty="0" smtClean="0"/>
              <a:t>Tüm grafikleri ve tabloları etiketleyin.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7773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54400" y="2286001"/>
            <a:ext cx="8240299" cy="1470025"/>
          </a:xfrm>
        </p:spPr>
        <p:txBody>
          <a:bodyPr anchor="t"/>
          <a:lstStyle>
            <a:lvl1pPr algn="r" latinLnBrk="0">
              <a:defRPr lang="tr-TR" b="1" cap="small" baseline="0">
                <a:solidFill>
                  <a:srgbClr val="003300"/>
                </a:solidFill>
              </a:defRPr>
            </a:lvl1pPr>
          </a:lstStyle>
          <a:p>
            <a:r>
              <a:rPr lang="tr-TR"/>
              <a:t>Ana başlık stilini düzenlemek için tıklatın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3200" y="4038600"/>
            <a:ext cx="6363371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tr-TR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4962157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5105400"/>
            <a:ext cx="24384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tr-TR" sz="2000" baseline="0"/>
            </a:lvl1pPr>
          </a:lstStyle>
          <a:p>
            <a:r>
              <a:rPr lang="tr-TR"/>
              <a:t>Şirket Logosu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tr-TR"/>
              <a:pPr/>
              <a:t>16.10.2015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tr-TR"/>
              <a:pPr/>
              <a:t>16.10.2015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alnızca Arka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000" y="6356351"/>
            <a:ext cx="2844800" cy="365125"/>
          </a:xfrm>
        </p:spPr>
        <p:txBody>
          <a:bodyPr/>
          <a:lstStyle/>
          <a:p>
            <a:fld id="{757B281C-5159-4971-8228-52B9A72E9ED2}" type="datetimeFigureOut">
              <a:rPr lang="tr-TR"/>
              <a:pPr/>
              <a:t>16.10.2015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70400" y="6356351"/>
            <a:ext cx="386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56351"/>
            <a:ext cx="28448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684632" y="-4705653"/>
            <a:ext cx="2819400" cy="12230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048000"/>
            <a:ext cx="5791200" cy="1362075"/>
          </a:xfrm>
        </p:spPr>
        <p:txBody>
          <a:bodyPr anchor="b" anchorCtr="0"/>
          <a:lstStyle>
            <a:lvl1pPr algn="l" latinLnBrk="0">
              <a:defRPr lang="tr-TR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tr-TR"/>
              <a:t>Ana başlık stilini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tr-TR"/>
              <a:pPr/>
              <a:t>16.10.2015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tr-T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9042400" y="5334000"/>
            <a:ext cx="28448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tr-TR" sz="1800"/>
            </a:lvl1pPr>
          </a:lstStyle>
          <a:p>
            <a:r>
              <a:rPr lang="tr-TR"/>
              <a:t>Şirket Logosu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269632"/>
            <a:ext cx="10769600" cy="1143000"/>
          </a:xfrm>
        </p:spPr>
        <p:txBody>
          <a:bodyPr anchor="ctr" anchorCtr="0"/>
          <a:lstStyle>
            <a:lvl1pPr algn="l" latinLnBrk="0">
              <a:defRPr lang="tr-TR"/>
            </a:lvl1pPr>
          </a:lstStyle>
          <a:p>
            <a:r>
              <a:rPr lang="tr-TR"/>
              <a:t>Ana başlık stilini düzenlemek için tıklatın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596413"/>
            <a:ext cx="10769600" cy="4297363"/>
          </a:xfrm>
        </p:spPr>
        <p:txBody>
          <a:bodyPr>
            <a:normAutofit/>
          </a:bodyPr>
          <a:lstStyle>
            <a:lvl1pPr latinLnBrk="0">
              <a:defRPr lang="tr-TR" sz="3200">
                <a:latin typeface="+mn-lt"/>
              </a:defRPr>
            </a:lvl1pPr>
            <a:lvl2pPr latinLnBrk="0">
              <a:defRPr lang="tr-TR" sz="2800">
                <a:latin typeface="+mn-lt"/>
              </a:defRPr>
            </a:lvl2pPr>
            <a:lvl3pPr latinLnBrk="0">
              <a:defRPr lang="tr-TR" sz="2400">
                <a:latin typeface="+mn-lt"/>
              </a:defRPr>
            </a:lvl3pPr>
            <a:lvl4pPr latinLnBrk="0">
              <a:defRPr lang="tr-TR" sz="2400">
                <a:latin typeface="+mn-lt"/>
              </a:defRPr>
            </a:lvl4pPr>
            <a:lvl5pPr latinLnBrk="0">
              <a:defRPr lang="tr-TR" sz="2400">
                <a:latin typeface="+mn-lt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tr-TR"/>
              <a:pPr/>
              <a:t>16.10.2015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56351"/>
            <a:ext cx="28448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5384800" cy="4525963"/>
          </a:xfrm>
        </p:spPr>
        <p:txBody>
          <a:bodyPr/>
          <a:lstStyle>
            <a:lvl1pPr latinLnBrk="0">
              <a:defRPr lang="tr-TR" sz="2800"/>
            </a:lvl1pPr>
            <a:lvl2pPr latinLnBrk="0">
              <a:defRPr lang="tr-TR" sz="2400"/>
            </a:lvl2pPr>
            <a:lvl3pPr latinLnBrk="0">
              <a:defRPr lang="tr-TR" sz="2000"/>
            </a:lvl3pPr>
            <a:lvl4pPr latinLnBrk="0">
              <a:defRPr lang="tr-TR" sz="1800"/>
            </a:lvl4pPr>
            <a:lvl5pPr latinLnBrk="0">
              <a:defRPr lang="tr-TR" sz="1800"/>
            </a:lvl5pPr>
            <a:lvl6pPr latinLnBrk="0">
              <a:defRPr lang="tr-TR" sz="1800"/>
            </a:lvl6pPr>
            <a:lvl7pPr latinLnBrk="0">
              <a:defRPr lang="tr-TR" sz="1800"/>
            </a:lvl7pPr>
            <a:lvl8pPr latinLnBrk="0">
              <a:defRPr lang="tr-TR" sz="1800"/>
            </a:lvl8pPr>
            <a:lvl9pPr latinLnBrk="0">
              <a:defRPr lang="tr-TR"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1"/>
            <a:ext cx="5384800" cy="4525963"/>
          </a:xfrm>
        </p:spPr>
        <p:txBody>
          <a:bodyPr/>
          <a:lstStyle>
            <a:lvl1pPr latinLnBrk="0">
              <a:defRPr lang="tr-TR" sz="2800"/>
            </a:lvl1pPr>
            <a:lvl2pPr latinLnBrk="0">
              <a:defRPr lang="tr-TR" sz="2400"/>
            </a:lvl2pPr>
            <a:lvl3pPr latinLnBrk="0">
              <a:defRPr lang="tr-TR" sz="2000"/>
            </a:lvl3pPr>
            <a:lvl4pPr latinLnBrk="0">
              <a:defRPr lang="tr-TR" sz="1800"/>
            </a:lvl4pPr>
            <a:lvl5pPr latinLnBrk="0">
              <a:defRPr lang="tr-TR" sz="1800"/>
            </a:lvl5pPr>
            <a:lvl6pPr latinLnBrk="0">
              <a:defRPr lang="tr-TR" sz="1800"/>
            </a:lvl6pPr>
            <a:lvl7pPr latinLnBrk="0">
              <a:defRPr lang="tr-TR" sz="1800"/>
            </a:lvl7pPr>
            <a:lvl8pPr latinLnBrk="0">
              <a:defRPr lang="tr-TR" sz="1800"/>
            </a:lvl8pPr>
            <a:lvl9pPr latinLnBrk="0">
              <a:defRPr lang="tr-TR"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tr-TR"/>
              <a:pPr/>
              <a:t>16.10.2015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tr-TR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5386917" cy="639762"/>
          </a:xfrm>
        </p:spPr>
        <p:txBody>
          <a:bodyPr anchor="b"/>
          <a:lstStyle>
            <a:lvl1pPr marL="0" indent="0" latinLnBrk="0">
              <a:buNone/>
              <a:defRPr lang="tr-TR" sz="2400" b="1"/>
            </a:lvl1pPr>
            <a:lvl2pPr marL="457200" indent="0" latinLnBrk="0">
              <a:buNone/>
              <a:defRPr lang="tr-TR" sz="2000" b="1"/>
            </a:lvl2pPr>
            <a:lvl3pPr marL="914400" indent="0" latinLnBrk="0">
              <a:buNone/>
              <a:defRPr lang="tr-TR" sz="1800" b="1"/>
            </a:lvl3pPr>
            <a:lvl4pPr marL="1371600" indent="0" latinLnBrk="0">
              <a:buNone/>
              <a:defRPr lang="tr-TR" sz="1600" b="1"/>
            </a:lvl4pPr>
            <a:lvl5pPr marL="1828800" indent="0" latinLnBrk="0">
              <a:buNone/>
              <a:defRPr lang="tr-TR" sz="1600" b="1"/>
            </a:lvl5pPr>
            <a:lvl6pPr marL="2286000" indent="0" latinLnBrk="0">
              <a:buNone/>
              <a:defRPr lang="tr-TR" sz="1600" b="1"/>
            </a:lvl6pPr>
            <a:lvl7pPr marL="2743200" indent="0" latinLnBrk="0">
              <a:buNone/>
              <a:defRPr lang="tr-TR" sz="1600" b="1"/>
            </a:lvl7pPr>
            <a:lvl8pPr marL="3200400" indent="0" latinLnBrk="0">
              <a:buNone/>
              <a:defRPr lang="tr-TR" sz="1600" b="1"/>
            </a:lvl8pPr>
            <a:lvl9pPr marL="3657600" indent="0" latinLnBrk="0">
              <a:buNone/>
              <a:defRPr lang="tr-TR"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174875"/>
            <a:ext cx="5386917" cy="3951288"/>
          </a:xfrm>
        </p:spPr>
        <p:txBody>
          <a:bodyPr/>
          <a:lstStyle>
            <a:lvl1pPr latinLnBrk="0">
              <a:defRPr lang="tr-TR" sz="2400"/>
            </a:lvl1pPr>
            <a:lvl2pPr latinLnBrk="0">
              <a:defRPr lang="tr-TR" sz="2000"/>
            </a:lvl2pPr>
            <a:lvl3pPr latinLnBrk="0">
              <a:defRPr lang="tr-TR" sz="1800"/>
            </a:lvl3pPr>
            <a:lvl4pPr latinLnBrk="0">
              <a:defRPr lang="tr-TR" sz="1600"/>
            </a:lvl4pPr>
            <a:lvl5pPr latinLnBrk="0">
              <a:defRPr lang="tr-TR" sz="1600"/>
            </a:lvl5pPr>
            <a:lvl6pPr latinLnBrk="0">
              <a:defRPr lang="tr-TR" sz="1600"/>
            </a:lvl6pPr>
            <a:lvl7pPr latinLnBrk="0">
              <a:defRPr lang="tr-TR" sz="1600"/>
            </a:lvl7pPr>
            <a:lvl8pPr latinLnBrk="0">
              <a:defRPr lang="tr-TR" sz="1600"/>
            </a:lvl8pPr>
            <a:lvl9pPr latinLnBrk="0">
              <a:defRPr lang="tr-TR"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8168" y="1535113"/>
            <a:ext cx="5389033" cy="639762"/>
          </a:xfrm>
        </p:spPr>
        <p:txBody>
          <a:bodyPr anchor="b"/>
          <a:lstStyle>
            <a:lvl1pPr marL="0" indent="0" latinLnBrk="0">
              <a:buNone/>
              <a:defRPr lang="tr-TR" sz="2400" b="1"/>
            </a:lvl1pPr>
            <a:lvl2pPr marL="457200" indent="0" latinLnBrk="0">
              <a:buNone/>
              <a:defRPr lang="tr-TR" sz="2000" b="1"/>
            </a:lvl2pPr>
            <a:lvl3pPr marL="914400" indent="0" latinLnBrk="0">
              <a:buNone/>
              <a:defRPr lang="tr-TR" sz="1800" b="1"/>
            </a:lvl3pPr>
            <a:lvl4pPr marL="1371600" indent="0" latinLnBrk="0">
              <a:buNone/>
              <a:defRPr lang="tr-TR" sz="1600" b="1"/>
            </a:lvl4pPr>
            <a:lvl5pPr marL="1828800" indent="0" latinLnBrk="0">
              <a:buNone/>
              <a:defRPr lang="tr-TR" sz="1600" b="1"/>
            </a:lvl5pPr>
            <a:lvl6pPr marL="2286000" indent="0" latinLnBrk="0">
              <a:buNone/>
              <a:defRPr lang="tr-TR" sz="1600" b="1"/>
            </a:lvl6pPr>
            <a:lvl7pPr marL="2743200" indent="0" latinLnBrk="0">
              <a:buNone/>
              <a:defRPr lang="tr-TR" sz="1600" b="1"/>
            </a:lvl7pPr>
            <a:lvl8pPr marL="3200400" indent="0" latinLnBrk="0">
              <a:buNone/>
              <a:defRPr lang="tr-TR" sz="1600" b="1"/>
            </a:lvl8pPr>
            <a:lvl9pPr marL="3657600" indent="0" latinLnBrk="0">
              <a:buNone/>
              <a:defRPr lang="tr-TR"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98168" y="2174875"/>
            <a:ext cx="5389033" cy="3951288"/>
          </a:xfrm>
        </p:spPr>
        <p:txBody>
          <a:bodyPr/>
          <a:lstStyle>
            <a:lvl1pPr latinLnBrk="0">
              <a:defRPr lang="tr-TR" sz="2400"/>
            </a:lvl1pPr>
            <a:lvl2pPr latinLnBrk="0">
              <a:defRPr lang="tr-TR" sz="2000"/>
            </a:lvl2pPr>
            <a:lvl3pPr latinLnBrk="0">
              <a:defRPr lang="tr-TR" sz="1800"/>
            </a:lvl3pPr>
            <a:lvl4pPr latinLnBrk="0">
              <a:defRPr lang="tr-TR" sz="1600"/>
            </a:lvl4pPr>
            <a:lvl5pPr latinLnBrk="0">
              <a:defRPr lang="tr-TR" sz="1600"/>
            </a:lvl5pPr>
            <a:lvl6pPr latinLnBrk="0">
              <a:defRPr lang="tr-TR" sz="1600"/>
            </a:lvl6pPr>
            <a:lvl7pPr latinLnBrk="0">
              <a:defRPr lang="tr-TR" sz="1600"/>
            </a:lvl7pPr>
            <a:lvl8pPr latinLnBrk="0">
              <a:defRPr lang="tr-TR" sz="1600"/>
            </a:lvl8pPr>
            <a:lvl9pPr latinLnBrk="0">
              <a:defRPr lang="tr-TR"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tr-TR"/>
              <a:pPr/>
              <a:t>16.10.2015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İçerik, Açıklamalı Alt Yazı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3050"/>
            <a:ext cx="4011084" cy="1162050"/>
          </a:xfrm>
        </p:spPr>
        <p:txBody>
          <a:bodyPr anchor="b"/>
          <a:lstStyle>
            <a:lvl1pPr algn="l" latinLnBrk="0">
              <a:defRPr lang="tr-TR"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533" y="273051"/>
            <a:ext cx="6815667" cy="5853113"/>
          </a:xfrm>
        </p:spPr>
        <p:txBody>
          <a:bodyPr/>
          <a:lstStyle>
            <a:lvl1pPr latinLnBrk="0">
              <a:defRPr lang="tr-TR" sz="3200"/>
            </a:lvl1pPr>
            <a:lvl2pPr latinLnBrk="0">
              <a:defRPr lang="tr-TR" sz="2800"/>
            </a:lvl2pPr>
            <a:lvl3pPr latinLnBrk="0">
              <a:defRPr lang="tr-TR" sz="2400"/>
            </a:lvl3pPr>
            <a:lvl4pPr latinLnBrk="0">
              <a:defRPr lang="tr-TR" sz="2000"/>
            </a:lvl4pPr>
            <a:lvl5pPr latinLnBrk="0">
              <a:defRPr lang="tr-TR" sz="2000"/>
            </a:lvl5pPr>
            <a:lvl6pPr latinLnBrk="0">
              <a:defRPr lang="tr-TR" sz="2000"/>
            </a:lvl6pPr>
            <a:lvl7pPr latinLnBrk="0">
              <a:defRPr lang="tr-TR" sz="2000"/>
            </a:lvl7pPr>
            <a:lvl8pPr latinLnBrk="0">
              <a:defRPr lang="tr-TR" sz="2000"/>
            </a:lvl8pPr>
            <a:lvl9pPr latinLnBrk="0">
              <a:defRPr lang="tr-TR"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1435101"/>
            <a:ext cx="4011084" cy="4691063"/>
          </a:xfrm>
        </p:spPr>
        <p:txBody>
          <a:bodyPr/>
          <a:lstStyle>
            <a:lvl1pPr marL="0" indent="0" latinLnBrk="0">
              <a:buNone/>
              <a:defRPr lang="tr-TR" sz="1400"/>
            </a:lvl1pPr>
            <a:lvl2pPr marL="457200" indent="0" latinLnBrk="0">
              <a:buNone/>
              <a:defRPr lang="tr-TR" sz="1200"/>
            </a:lvl2pPr>
            <a:lvl3pPr marL="914400" indent="0" latinLnBrk="0">
              <a:buNone/>
              <a:defRPr lang="tr-TR" sz="1000"/>
            </a:lvl3pPr>
            <a:lvl4pPr marL="1371600" indent="0" latinLnBrk="0">
              <a:buNone/>
              <a:defRPr lang="tr-TR" sz="900"/>
            </a:lvl4pPr>
            <a:lvl5pPr marL="1828800" indent="0" latinLnBrk="0">
              <a:buNone/>
              <a:defRPr lang="tr-TR" sz="900"/>
            </a:lvl5pPr>
            <a:lvl6pPr marL="2286000" indent="0" latinLnBrk="0">
              <a:buNone/>
              <a:defRPr lang="tr-TR" sz="900"/>
            </a:lvl6pPr>
            <a:lvl7pPr marL="2743200" indent="0" latinLnBrk="0">
              <a:buNone/>
              <a:defRPr lang="tr-TR" sz="900"/>
            </a:lvl7pPr>
            <a:lvl8pPr marL="3200400" indent="0" latinLnBrk="0">
              <a:buNone/>
              <a:defRPr lang="tr-TR" sz="900"/>
            </a:lvl8pPr>
            <a:lvl9pPr marL="3657600" indent="0" latinLnBrk="0">
              <a:buNone/>
              <a:defRPr lang="tr-TR"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tr-TR"/>
              <a:pPr/>
              <a:t>16.10.2015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, Açıklamalı Alt Yazı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 latinLnBrk="0">
              <a:defRPr lang="tr-TR"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 latinLnBrk="0">
              <a:buNone/>
              <a:defRPr lang="tr-TR" sz="3200"/>
            </a:lvl1pPr>
            <a:lvl2pPr marL="457200" indent="0" latinLnBrk="0">
              <a:buNone/>
              <a:defRPr lang="tr-TR" sz="2800"/>
            </a:lvl2pPr>
            <a:lvl3pPr marL="914400" indent="0" latinLnBrk="0">
              <a:buNone/>
              <a:defRPr lang="tr-TR" sz="2400"/>
            </a:lvl3pPr>
            <a:lvl4pPr marL="1371600" indent="0" latinLnBrk="0">
              <a:buNone/>
              <a:defRPr lang="tr-TR" sz="2000"/>
            </a:lvl4pPr>
            <a:lvl5pPr marL="1828800" indent="0" latinLnBrk="0">
              <a:buNone/>
              <a:defRPr lang="tr-TR" sz="2000"/>
            </a:lvl5pPr>
            <a:lvl6pPr marL="2286000" indent="0" latinLnBrk="0">
              <a:buNone/>
              <a:defRPr lang="tr-TR" sz="2000"/>
            </a:lvl6pPr>
            <a:lvl7pPr marL="2743200" indent="0" latinLnBrk="0">
              <a:buNone/>
              <a:defRPr lang="tr-TR" sz="2000"/>
            </a:lvl7pPr>
            <a:lvl8pPr marL="3200400" indent="0" latinLnBrk="0">
              <a:buNone/>
              <a:defRPr lang="tr-TR" sz="2000"/>
            </a:lvl8pPr>
            <a:lvl9pPr marL="3657600" indent="0" latinLnBrk="0">
              <a:buNone/>
              <a:defRPr lang="tr-TR"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 latinLnBrk="0">
              <a:buNone/>
              <a:defRPr lang="tr-TR" sz="1400"/>
            </a:lvl1pPr>
            <a:lvl2pPr marL="457200" indent="0" latinLnBrk="0">
              <a:buNone/>
              <a:defRPr lang="tr-TR" sz="1200"/>
            </a:lvl2pPr>
            <a:lvl3pPr marL="914400" indent="0" latinLnBrk="0">
              <a:buNone/>
              <a:defRPr lang="tr-TR" sz="1000"/>
            </a:lvl3pPr>
            <a:lvl4pPr marL="1371600" indent="0" latinLnBrk="0">
              <a:buNone/>
              <a:defRPr lang="tr-TR" sz="900"/>
            </a:lvl4pPr>
            <a:lvl5pPr marL="1828800" indent="0" latinLnBrk="0">
              <a:buNone/>
              <a:defRPr lang="tr-TR" sz="900"/>
            </a:lvl5pPr>
            <a:lvl6pPr marL="2286000" indent="0" latinLnBrk="0">
              <a:buNone/>
              <a:defRPr lang="tr-TR" sz="900"/>
            </a:lvl6pPr>
            <a:lvl7pPr marL="2743200" indent="0" latinLnBrk="0">
              <a:buNone/>
              <a:defRPr lang="tr-TR" sz="900"/>
            </a:lvl7pPr>
            <a:lvl8pPr marL="3200400" indent="0" latinLnBrk="0">
              <a:buNone/>
              <a:defRPr lang="tr-TR" sz="900"/>
            </a:lvl8pPr>
            <a:lvl9pPr marL="3657600" indent="0" latinLnBrk="0">
              <a:buNone/>
              <a:defRPr lang="tr-TR"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tr-TR"/>
              <a:pPr/>
              <a:t>16.10.2015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tr-TR"/>
              <a:pPr/>
              <a:t>16.10.2015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274639"/>
            <a:ext cx="78232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tr-TR"/>
              <a:pPr/>
              <a:t>16.10.2015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1076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Ana başlık stilini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600201"/>
            <a:ext cx="1076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Ana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tr-T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tr-TR"/>
              <a:pPr/>
              <a:t>16.10.2015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704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tr-T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08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tr-T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/>
              <a:pPr/>
              <a:t>‹#›</a:t>
            </a:fld>
            <a:endParaRPr lang="tr-T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3199" y="-109183"/>
            <a:ext cx="1091609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tr-T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tr-T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tr-T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tr-T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tr-T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tr-T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tr-T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tr-T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2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532222"/>
              </p:ext>
            </p:extLst>
          </p:nvPr>
        </p:nvGraphicFramePr>
        <p:xfrm>
          <a:off x="335360" y="4941168"/>
          <a:ext cx="2309535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" name="CorelDRAW" r:id="rId5" imgW="8510016" imgH="6132576" progId="CorelDraw.Graphic.15">
                  <p:embed/>
                </p:oleObj>
              </mc:Choice>
              <mc:Fallback>
                <p:oleObj name="CorelDRAW" r:id="rId5" imgW="8510016" imgH="6132576" progId="CorelDraw.Graphic.15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0" y="4941168"/>
                        <a:ext cx="2309535" cy="1584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27 Metin kutusu"/>
          <p:cNvSpPr txBox="1">
            <a:spLocks noChangeArrowheads="1"/>
          </p:cNvSpPr>
          <p:nvPr/>
        </p:nvSpPr>
        <p:spPr bwMode="auto">
          <a:xfrm>
            <a:off x="3791744" y="5517232"/>
            <a:ext cx="733055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r-TR" sz="7000" b="1" dirty="0" smtClean="0">
                <a:solidFill>
                  <a:schemeClr val="accent6">
                    <a:lumMod val="75000"/>
                  </a:schemeClr>
                </a:solidFill>
                <a:latin typeface="Futura Md BT" pitchFamily="34" charset="0"/>
              </a:rPr>
              <a:t>Ekim - 2015</a:t>
            </a:r>
            <a:endParaRPr lang="tr-TR" sz="7000" dirty="0">
              <a:solidFill>
                <a:schemeClr val="accent6">
                  <a:lumMod val="75000"/>
                </a:schemeClr>
              </a:solidFill>
              <a:latin typeface="Futura Md BT" pitchFamily="34" charset="0"/>
            </a:endParaRPr>
          </a:p>
        </p:txBody>
      </p:sp>
      <p:sp>
        <p:nvSpPr>
          <p:cNvPr id="6" name="9 Başlık"/>
          <p:cNvSpPr txBox="1">
            <a:spLocks/>
          </p:cNvSpPr>
          <p:nvPr/>
        </p:nvSpPr>
        <p:spPr bwMode="auto">
          <a:xfrm>
            <a:off x="2647408" y="908720"/>
            <a:ext cx="9067729" cy="43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r-TR" sz="6000" b="1" dirty="0" smtClean="0">
                <a:solidFill>
                  <a:srgbClr val="002060"/>
                </a:solidFill>
                <a:latin typeface="Trebuchet MS" pitchFamily="34" charset="0"/>
              </a:rPr>
              <a:t>SEÇİME</a:t>
            </a:r>
          </a:p>
          <a:p>
            <a:pPr algn="ctr" eaLnBrk="1" hangingPunct="1"/>
            <a:r>
              <a:rPr lang="tr-TR" sz="6000" b="1" dirty="0" smtClean="0">
                <a:solidFill>
                  <a:srgbClr val="002060"/>
                </a:solidFill>
                <a:latin typeface="Trebuchet MS" pitchFamily="34" charset="0"/>
              </a:rPr>
              <a:t>1 AY KALA</a:t>
            </a:r>
          </a:p>
          <a:p>
            <a:pPr algn="ctr" eaLnBrk="1" hangingPunct="1"/>
            <a:r>
              <a:rPr lang="tr-TR" sz="6000" b="1" dirty="0" smtClean="0">
                <a:solidFill>
                  <a:srgbClr val="002060"/>
                </a:solidFill>
                <a:latin typeface="Trebuchet MS" pitchFamily="34" charset="0"/>
              </a:rPr>
              <a:t>TÜRKİYEDE </a:t>
            </a:r>
          </a:p>
          <a:p>
            <a:pPr algn="ctr" eaLnBrk="1" hangingPunct="1"/>
            <a:r>
              <a:rPr lang="tr-TR" sz="6000" b="1" dirty="0" smtClean="0">
                <a:solidFill>
                  <a:srgbClr val="002060"/>
                </a:solidFill>
                <a:latin typeface="Trebuchet MS" pitchFamily="34" charset="0"/>
              </a:rPr>
              <a:t>SON SİYASİ DURUM ARAŞTIRMASI</a:t>
            </a:r>
            <a:endParaRPr lang="tr-TR" sz="6000" dirty="0">
              <a:solidFill>
                <a:srgbClr val="002060"/>
              </a:solidFill>
              <a:latin typeface="Trebuchet MS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8 Dikdörtgen"/>
          <p:cNvSpPr/>
          <p:nvPr/>
        </p:nvSpPr>
        <p:spPr>
          <a:xfrm>
            <a:off x="1288632" y="6083879"/>
            <a:ext cx="10640016" cy="371739"/>
          </a:xfrm>
          <a:prstGeom prst="rect">
            <a:avLst/>
          </a:prstGeom>
          <a:solidFill>
            <a:srgbClr val="990033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  <a:scene3d>
            <a:camera prst="perspective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/>
          </a:p>
        </p:txBody>
      </p:sp>
      <p:sp>
        <p:nvSpPr>
          <p:cNvPr id="12" name="18 Slayt Numarası Yer Tutucusu"/>
          <p:cNvSpPr txBox="1">
            <a:spLocks/>
          </p:cNvSpPr>
          <p:nvPr/>
        </p:nvSpPr>
        <p:spPr bwMode="auto">
          <a:xfrm>
            <a:off x="11136560" y="6110226"/>
            <a:ext cx="658257" cy="29676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fld id="{04E0EF81-B813-41B3-BF27-165EE8A7CFE5}" type="slidenum">
              <a:rPr lang="tr-TR" sz="1600" b="1">
                <a:solidFill>
                  <a:schemeClr val="bg1"/>
                </a:solidFill>
                <a:latin typeface="Trebuchet MS" pitchFamily="34" charset="0"/>
              </a:rPr>
              <a:pPr algn="ctr">
                <a:defRPr/>
              </a:pPr>
              <a:t>10</a:t>
            </a:fld>
            <a:endParaRPr lang="tr-TR" sz="16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8993"/>
            <a:ext cx="1288632" cy="88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14 Metin kutusu"/>
          <p:cNvSpPr txBox="1">
            <a:spLocks noChangeArrowheads="1"/>
          </p:cNvSpPr>
          <p:nvPr/>
        </p:nvSpPr>
        <p:spPr bwMode="auto">
          <a:xfrm>
            <a:off x="1260865" y="6099213"/>
            <a:ext cx="93716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Trebuchet MS" pitchFamily="34" charset="0"/>
              </a:rPr>
              <a:t>Seçime 1 Ay Kala Türkiye de Son Siyasi Durum Araştırması-www.tusiar.com</a:t>
            </a:r>
            <a:endParaRPr lang="tr-TR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7" name="9 Başlık"/>
          <p:cNvSpPr txBox="1">
            <a:spLocks/>
          </p:cNvSpPr>
          <p:nvPr/>
        </p:nvSpPr>
        <p:spPr bwMode="auto">
          <a:xfrm>
            <a:off x="1055440" y="516244"/>
            <a:ext cx="1094521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 sz="1100" b="1" i="0" u="none" strike="noStrike" kern="1200" baseline="0">
                <a:solidFill>
                  <a:srgbClr val="C00000"/>
                </a:solidFill>
                <a:latin typeface="Futura Md BT" pitchFamily="34" charset="0"/>
                <a:ea typeface="+mn-ea"/>
                <a:cs typeface="+mn-cs"/>
              </a:defRPr>
            </a:pPr>
            <a:r>
              <a:rPr lang="en-US" sz="2000" b="1" dirty="0" err="1">
                <a:solidFill>
                  <a:srgbClr val="C00000"/>
                </a:solidFill>
                <a:latin typeface="Futura Md BT" pitchFamily="34" charset="0"/>
              </a:rPr>
              <a:t>Devletin</a:t>
            </a:r>
            <a:r>
              <a:rPr lang="en-US" sz="2000" b="1" dirty="0">
                <a:solidFill>
                  <a:srgbClr val="C00000"/>
                </a:solidFill>
                <a:latin typeface="Futura Md BT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Futura Md BT" pitchFamily="34" charset="0"/>
              </a:rPr>
              <a:t>Terör</a:t>
            </a:r>
            <a:r>
              <a:rPr lang="en-US" sz="2000" b="1" dirty="0">
                <a:solidFill>
                  <a:srgbClr val="C00000"/>
                </a:solidFill>
                <a:latin typeface="Futura Md BT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Futura Md BT" pitchFamily="34" charset="0"/>
              </a:rPr>
              <a:t>Örgütü</a:t>
            </a:r>
            <a:r>
              <a:rPr lang="en-US" sz="2000" b="1" dirty="0">
                <a:solidFill>
                  <a:srgbClr val="C00000"/>
                </a:solidFill>
                <a:latin typeface="Futura Md BT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Futura Md BT" pitchFamily="34" charset="0"/>
              </a:rPr>
              <a:t>PKK'yı</a:t>
            </a:r>
            <a:r>
              <a:rPr lang="en-US" sz="2000" b="1" dirty="0">
                <a:solidFill>
                  <a:srgbClr val="C00000"/>
                </a:solidFill>
                <a:latin typeface="Futura Md BT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Futura Md BT" pitchFamily="34" charset="0"/>
              </a:rPr>
              <a:t>Etkisiz</a:t>
            </a:r>
            <a:r>
              <a:rPr lang="en-US" sz="2000" b="1" dirty="0">
                <a:solidFill>
                  <a:srgbClr val="C00000"/>
                </a:solidFill>
                <a:latin typeface="Futura Md BT" pitchFamily="34" charset="0"/>
              </a:rPr>
              <a:t> hale </a:t>
            </a:r>
            <a:r>
              <a:rPr lang="en-US" sz="2000" b="1" dirty="0" err="1">
                <a:solidFill>
                  <a:srgbClr val="C00000"/>
                </a:solidFill>
                <a:latin typeface="Futura Md BT" pitchFamily="34" charset="0"/>
              </a:rPr>
              <a:t>getirmek</a:t>
            </a:r>
            <a:r>
              <a:rPr lang="en-US" sz="2000" b="1" dirty="0">
                <a:solidFill>
                  <a:srgbClr val="C00000"/>
                </a:solidFill>
                <a:latin typeface="Futura Md BT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Futura Md BT" pitchFamily="34" charset="0"/>
              </a:rPr>
              <a:t>için</a:t>
            </a:r>
            <a:r>
              <a:rPr lang="en-US" sz="2000" b="1" dirty="0">
                <a:solidFill>
                  <a:srgbClr val="C00000"/>
                </a:solidFill>
                <a:latin typeface="Futura Md BT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Futura Md BT" pitchFamily="34" charset="0"/>
              </a:rPr>
              <a:t>gerçekleştirdiği</a:t>
            </a:r>
            <a:r>
              <a:rPr lang="en-US" sz="2000" b="1" dirty="0">
                <a:solidFill>
                  <a:srgbClr val="C00000"/>
                </a:solidFill>
                <a:latin typeface="Futura Md BT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Futura Md BT" pitchFamily="34" charset="0"/>
              </a:rPr>
              <a:t>operasyonları</a:t>
            </a:r>
            <a:r>
              <a:rPr lang="en-US" sz="2000" b="1" dirty="0">
                <a:solidFill>
                  <a:srgbClr val="C00000"/>
                </a:solidFill>
                <a:latin typeface="Futura Md BT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Futura Md BT" pitchFamily="34" charset="0"/>
              </a:rPr>
              <a:t>destekliyor</a:t>
            </a:r>
            <a:r>
              <a:rPr lang="en-US" sz="2000" b="1" dirty="0" smtClean="0">
                <a:solidFill>
                  <a:srgbClr val="C00000"/>
                </a:solidFill>
                <a:latin typeface="Futura Md BT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Futura Md BT" pitchFamily="34" charset="0"/>
              </a:rPr>
              <a:t>musunuz</a:t>
            </a:r>
            <a:r>
              <a:rPr lang="en-US" sz="2000" b="1" dirty="0">
                <a:solidFill>
                  <a:srgbClr val="C00000"/>
                </a:solidFill>
                <a:latin typeface="Futura Md BT" pitchFamily="34" charset="0"/>
              </a:rPr>
              <a:t> ?</a:t>
            </a:r>
          </a:p>
        </p:txBody>
      </p:sp>
      <p:graphicFrame>
        <p:nvGraphicFramePr>
          <p:cNvPr id="8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6973012"/>
              </p:ext>
            </p:extLst>
          </p:nvPr>
        </p:nvGraphicFramePr>
        <p:xfrm>
          <a:off x="1249889" y="1063282"/>
          <a:ext cx="10513168" cy="4810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9 Başlık"/>
          <p:cNvSpPr txBox="1">
            <a:spLocks/>
          </p:cNvSpPr>
          <p:nvPr/>
        </p:nvSpPr>
        <p:spPr bwMode="auto">
          <a:xfrm>
            <a:off x="839415" y="0"/>
            <a:ext cx="1080120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 sz="1100" b="1" i="0" u="none" strike="noStrike" kern="1200" baseline="0">
                <a:solidFill>
                  <a:srgbClr val="C00000"/>
                </a:solidFill>
                <a:latin typeface="Futura Md BT" pitchFamily="34" charset="0"/>
                <a:ea typeface="+mn-ea"/>
                <a:cs typeface="+mn-cs"/>
              </a:defRPr>
            </a:pPr>
            <a:r>
              <a:rPr lang="tr-TR" sz="3000" b="1" dirty="0" smtClean="0">
                <a:solidFill>
                  <a:srgbClr val="00B0F0"/>
                </a:solidFill>
                <a:latin typeface="Futura Md BT" pitchFamily="34" charset="0"/>
              </a:rPr>
              <a:t>Seçmen Huzur istiyor</a:t>
            </a:r>
            <a:endParaRPr lang="en-US" sz="3000" b="1" dirty="0">
              <a:solidFill>
                <a:srgbClr val="00B0F0"/>
              </a:solidFill>
              <a:latin typeface="Futura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58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8 Dikdörtgen"/>
          <p:cNvSpPr/>
          <p:nvPr/>
        </p:nvSpPr>
        <p:spPr>
          <a:xfrm>
            <a:off x="1288632" y="6083879"/>
            <a:ext cx="10640016" cy="371739"/>
          </a:xfrm>
          <a:prstGeom prst="rect">
            <a:avLst/>
          </a:prstGeom>
          <a:solidFill>
            <a:srgbClr val="990033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  <a:scene3d>
            <a:camera prst="perspective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/>
          </a:p>
        </p:txBody>
      </p:sp>
      <p:sp>
        <p:nvSpPr>
          <p:cNvPr id="12" name="18 Slayt Numarası Yer Tutucusu"/>
          <p:cNvSpPr txBox="1">
            <a:spLocks/>
          </p:cNvSpPr>
          <p:nvPr/>
        </p:nvSpPr>
        <p:spPr bwMode="auto">
          <a:xfrm>
            <a:off x="11136560" y="6110226"/>
            <a:ext cx="658257" cy="29676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fld id="{04E0EF81-B813-41B3-BF27-165EE8A7CFE5}" type="slidenum">
              <a:rPr lang="tr-TR" sz="1600" b="1">
                <a:solidFill>
                  <a:schemeClr val="bg1"/>
                </a:solidFill>
                <a:latin typeface="Trebuchet MS" pitchFamily="34" charset="0"/>
              </a:rPr>
              <a:pPr algn="ctr">
                <a:defRPr/>
              </a:pPr>
              <a:t>11</a:t>
            </a:fld>
            <a:endParaRPr lang="tr-TR" sz="16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8993"/>
            <a:ext cx="1288632" cy="88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14 Metin kutusu"/>
          <p:cNvSpPr txBox="1">
            <a:spLocks noChangeArrowheads="1"/>
          </p:cNvSpPr>
          <p:nvPr/>
        </p:nvSpPr>
        <p:spPr bwMode="auto">
          <a:xfrm>
            <a:off x="1260865" y="6099213"/>
            <a:ext cx="91556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Trebuchet MS" pitchFamily="34" charset="0"/>
              </a:rPr>
              <a:t>Seçime 1 Ay Kala Türkiye de Son Siyasi Durum Araştırması-www.tusiar.com</a:t>
            </a:r>
            <a:endParaRPr lang="tr-TR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7" name="9 Başlık"/>
          <p:cNvSpPr txBox="1">
            <a:spLocks/>
          </p:cNvSpPr>
          <p:nvPr/>
        </p:nvSpPr>
        <p:spPr bwMode="auto">
          <a:xfrm>
            <a:off x="814736" y="476672"/>
            <a:ext cx="11377264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 sz="1100" b="1" i="0" u="none" strike="noStrike" kern="1200" baseline="0">
                <a:solidFill>
                  <a:srgbClr val="C00000"/>
                </a:solidFill>
                <a:latin typeface="Futura Md BT" pitchFamily="34" charset="0"/>
                <a:ea typeface="+mn-ea"/>
                <a:cs typeface="+mn-cs"/>
              </a:defRPr>
            </a:pPr>
            <a:r>
              <a:rPr lang="en-US" sz="1900" b="1" dirty="0">
                <a:solidFill>
                  <a:srgbClr val="C00000"/>
                </a:solidFill>
                <a:latin typeface="Futura Md BT" pitchFamily="34" charset="0"/>
              </a:rPr>
              <a:t> 1 </a:t>
            </a:r>
            <a:r>
              <a:rPr lang="en-US" sz="1900" b="1" dirty="0" err="1">
                <a:solidFill>
                  <a:srgbClr val="C00000"/>
                </a:solidFill>
                <a:latin typeface="Futura Md BT" pitchFamily="34" charset="0"/>
              </a:rPr>
              <a:t>Kasımda</a:t>
            </a:r>
            <a:r>
              <a:rPr lang="en-US" sz="1900" b="1" dirty="0">
                <a:solidFill>
                  <a:srgbClr val="C00000"/>
                </a:solidFill>
                <a:latin typeface="Futura Md BT" pitchFamily="34" charset="0"/>
              </a:rPr>
              <a:t> </a:t>
            </a:r>
            <a:r>
              <a:rPr lang="en-US" sz="1900" b="1" dirty="0" err="1">
                <a:solidFill>
                  <a:srgbClr val="C00000"/>
                </a:solidFill>
                <a:latin typeface="Futura Md BT" pitchFamily="34" charset="0"/>
              </a:rPr>
              <a:t>Yapılacak</a:t>
            </a:r>
            <a:r>
              <a:rPr lang="en-US" sz="1900" b="1" dirty="0">
                <a:solidFill>
                  <a:srgbClr val="C00000"/>
                </a:solidFill>
                <a:latin typeface="Futura Md BT" pitchFamily="34" charset="0"/>
              </a:rPr>
              <a:t> </a:t>
            </a:r>
            <a:r>
              <a:rPr lang="en-US" sz="1900" b="1" dirty="0" err="1">
                <a:solidFill>
                  <a:srgbClr val="C00000"/>
                </a:solidFill>
                <a:latin typeface="Futura Md BT" pitchFamily="34" charset="0"/>
              </a:rPr>
              <a:t>Seçimde</a:t>
            </a:r>
            <a:r>
              <a:rPr lang="en-US" sz="1900" b="1" dirty="0">
                <a:solidFill>
                  <a:srgbClr val="C00000"/>
                </a:solidFill>
                <a:latin typeface="Futura Md BT" pitchFamily="34" charset="0"/>
              </a:rPr>
              <a:t> </a:t>
            </a:r>
            <a:r>
              <a:rPr lang="en-US" sz="1900" b="1" dirty="0" err="1">
                <a:solidFill>
                  <a:srgbClr val="C00000"/>
                </a:solidFill>
                <a:latin typeface="Futura Md BT" pitchFamily="34" charset="0"/>
              </a:rPr>
              <a:t>Nasıl</a:t>
            </a:r>
            <a:r>
              <a:rPr lang="en-US" sz="1900" b="1" dirty="0">
                <a:solidFill>
                  <a:srgbClr val="C00000"/>
                </a:solidFill>
                <a:latin typeface="Futura Md BT" pitchFamily="34" charset="0"/>
              </a:rPr>
              <a:t> </a:t>
            </a:r>
            <a:r>
              <a:rPr lang="en-US" sz="1900" b="1" dirty="0" err="1">
                <a:solidFill>
                  <a:srgbClr val="C00000"/>
                </a:solidFill>
                <a:latin typeface="Futura Md BT" pitchFamily="34" charset="0"/>
              </a:rPr>
              <a:t>bir</a:t>
            </a:r>
            <a:r>
              <a:rPr lang="en-US" sz="1900" b="1" dirty="0">
                <a:solidFill>
                  <a:srgbClr val="C00000"/>
                </a:solidFill>
                <a:latin typeface="Futura Md BT" pitchFamily="34" charset="0"/>
              </a:rPr>
              <a:t> </a:t>
            </a:r>
            <a:r>
              <a:rPr lang="en-US" sz="1900" b="1" dirty="0" err="1">
                <a:solidFill>
                  <a:srgbClr val="C00000"/>
                </a:solidFill>
                <a:latin typeface="Futura Md BT" pitchFamily="34" charset="0"/>
              </a:rPr>
              <a:t>sonuç</a:t>
            </a:r>
            <a:r>
              <a:rPr lang="en-US" sz="1900" b="1" dirty="0">
                <a:solidFill>
                  <a:srgbClr val="C00000"/>
                </a:solidFill>
                <a:latin typeface="Futura Md BT" pitchFamily="34" charset="0"/>
              </a:rPr>
              <a:t> </a:t>
            </a:r>
            <a:r>
              <a:rPr lang="en-US" sz="1900" b="1" dirty="0" err="1">
                <a:solidFill>
                  <a:srgbClr val="C00000"/>
                </a:solidFill>
                <a:latin typeface="Futura Md BT" pitchFamily="34" charset="0"/>
              </a:rPr>
              <a:t>çıkmasını</a:t>
            </a:r>
            <a:r>
              <a:rPr lang="en-US" sz="1900" b="1" dirty="0">
                <a:solidFill>
                  <a:srgbClr val="C00000"/>
                </a:solidFill>
                <a:latin typeface="Futura Md BT" pitchFamily="34" charset="0"/>
              </a:rPr>
              <a:t> </a:t>
            </a:r>
            <a:r>
              <a:rPr lang="en-US" sz="1900" b="1" dirty="0" err="1">
                <a:solidFill>
                  <a:srgbClr val="C00000"/>
                </a:solidFill>
                <a:latin typeface="Futura Md BT" pitchFamily="34" charset="0"/>
              </a:rPr>
              <a:t>istersiniz</a:t>
            </a:r>
            <a:r>
              <a:rPr lang="en-US" sz="1900" b="1" dirty="0">
                <a:solidFill>
                  <a:srgbClr val="C00000"/>
                </a:solidFill>
                <a:latin typeface="Futura Md BT" pitchFamily="34" charset="0"/>
              </a:rPr>
              <a:t> ?</a:t>
            </a:r>
          </a:p>
        </p:txBody>
      </p:sp>
      <p:graphicFrame>
        <p:nvGraphicFramePr>
          <p:cNvPr id="9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806109"/>
              </p:ext>
            </p:extLst>
          </p:nvPr>
        </p:nvGraphicFramePr>
        <p:xfrm>
          <a:off x="1238608" y="914814"/>
          <a:ext cx="10441160" cy="5034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9 Başlık"/>
          <p:cNvSpPr txBox="1">
            <a:spLocks/>
          </p:cNvSpPr>
          <p:nvPr/>
        </p:nvSpPr>
        <p:spPr bwMode="auto">
          <a:xfrm>
            <a:off x="1055440" y="95388"/>
            <a:ext cx="10585176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 sz="1100" b="1" i="0" u="none" strike="noStrike" kern="1200" baseline="0">
                <a:solidFill>
                  <a:srgbClr val="C00000"/>
                </a:solidFill>
                <a:latin typeface="Futura Md BT" pitchFamily="34" charset="0"/>
                <a:ea typeface="+mn-ea"/>
                <a:cs typeface="+mn-cs"/>
              </a:defRPr>
            </a:pPr>
            <a:r>
              <a:rPr lang="tr-TR" sz="2500" b="1" dirty="0" smtClean="0">
                <a:solidFill>
                  <a:srgbClr val="00B0F0"/>
                </a:solidFill>
                <a:latin typeface="Futura Md BT" pitchFamily="34" charset="0"/>
              </a:rPr>
              <a:t>SEÇMEN İSTİKRAR İSTİYOR</a:t>
            </a:r>
            <a:endParaRPr lang="en-US" sz="2500" b="1" dirty="0">
              <a:solidFill>
                <a:srgbClr val="00B0F0"/>
              </a:solidFill>
              <a:latin typeface="Futura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6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226"/>
          <p:cNvGraphicFramePr>
            <a:graphicFrameLocks noChangeAspect="1"/>
          </p:cNvGraphicFramePr>
          <p:nvPr>
            <p:extLst/>
          </p:nvPr>
        </p:nvGraphicFramePr>
        <p:xfrm>
          <a:off x="335360" y="4941168"/>
          <a:ext cx="2309535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79" name="CorelDRAW" r:id="rId5" imgW="8510016" imgH="6132576" progId="CorelDraw.Graphic.15">
                  <p:embed/>
                </p:oleObj>
              </mc:Choice>
              <mc:Fallback>
                <p:oleObj name="CorelDRAW" r:id="rId5" imgW="8510016" imgH="6132576" progId="CorelDraw.Graphic.15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0" y="4941168"/>
                        <a:ext cx="2309535" cy="1584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9 Başlık"/>
          <p:cNvSpPr txBox="1">
            <a:spLocks/>
          </p:cNvSpPr>
          <p:nvPr/>
        </p:nvSpPr>
        <p:spPr bwMode="auto">
          <a:xfrm>
            <a:off x="2279576" y="404664"/>
            <a:ext cx="9649072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000" b="1" dirty="0" smtClean="0">
                <a:solidFill>
                  <a:srgbClr val="002060"/>
                </a:solidFill>
                <a:latin typeface="Trebuchet MS" pitchFamily="34" charset="0"/>
              </a:rPr>
              <a:t>Değerlendirme Kurulu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500" b="1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 err="1">
                <a:solidFill>
                  <a:schemeClr val="tx1">
                    <a:lumMod val="50000"/>
                  </a:schemeClr>
                </a:solidFill>
                <a:latin typeface="Futura Md BT" pitchFamily="34" charset="0"/>
              </a:rPr>
              <a:t>Prf.Dr.Adem</a:t>
            </a:r>
            <a:r>
              <a:rPr lang="tr-TR" sz="1600" dirty="0">
                <a:solidFill>
                  <a:schemeClr val="tx1">
                    <a:lumMod val="50000"/>
                  </a:schemeClr>
                </a:solidFill>
                <a:latin typeface="Futura Md BT" pitchFamily="34" charset="0"/>
              </a:rPr>
              <a:t> ŞAHİN</a:t>
            </a:r>
          </a:p>
          <a:p>
            <a:pPr algn="ctr">
              <a:defRPr/>
            </a:pPr>
            <a:r>
              <a:rPr lang="tr-TR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Necmettin Erbakan Üniversitesi</a:t>
            </a:r>
            <a:br>
              <a:rPr lang="tr-TR" sz="1500" b="1" dirty="0">
                <a:solidFill>
                  <a:srgbClr val="FF0000"/>
                </a:solidFill>
                <a:latin typeface="Trebuchet MS" panose="020B0603020202020204" pitchFamily="34" charset="0"/>
              </a:rPr>
            </a:br>
            <a:r>
              <a:rPr lang="tr-TR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Din Psikolojisi Anabilim Dalı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500" b="1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500" b="1" dirty="0" err="1">
                <a:solidFill>
                  <a:srgbClr val="002060"/>
                </a:solidFill>
                <a:latin typeface="Trebuchet MS" pitchFamily="34" charset="0"/>
              </a:rPr>
              <a:t>Yrd.Dr</a:t>
            </a:r>
            <a:r>
              <a:rPr lang="tr-TR" sz="1500" b="1" dirty="0">
                <a:solidFill>
                  <a:srgbClr val="002060"/>
                </a:solidFill>
                <a:latin typeface="Trebuchet MS" pitchFamily="34" charset="0"/>
              </a:rPr>
              <a:t>. Bedrettin KESGİN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500" b="1" dirty="0">
                <a:solidFill>
                  <a:srgbClr val="FF0000"/>
                </a:solidFill>
                <a:latin typeface="Trebuchet MS" pitchFamily="34" charset="0"/>
              </a:rPr>
              <a:t>Sosyal Hizmetler </a:t>
            </a:r>
            <a:r>
              <a:rPr lang="tr-TR" sz="1500" b="1" dirty="0" err="1">
                <a:solidFill>
                  <a:srgbClr val="FF0000"/>
                </a:solidFill>
                <a:latin typeface="Trebuchet MS" pitchFamily="34" charset="0"/>
              </a:rPr>
              <a:t>Böl.Bşk</a:t>
            </a:r>
            <a:endParaRPr lang="tr-TR" sz="1500" b="1" dirty="0">
              <a:solidFill>
                <a:srgbClr val="FF0000"/>
              </a:solidFill>
              <a:latin typeface="Trebuchet MS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500" b="1" dirty="0">
                <a:solidFill>
                  <a:srgbClr val="FF0000"/>
                </a:solidFill>
                <a:latin typeface="Trebuchet MS" pitchFamily="34" charset="0"/>
              </a:rPr>
              <a:t>(Yalova  Üniversitesi 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500" b="1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500" b="1" dirty="0" smtClean="0">
                <a:solidFill>
                  <a:srgbClr val="002060"/>
                </a:solidFill>
                <a:latin typeface="Trebuchet MS" pitchFamily="34" charset="0"/>
              </a:rPr>
              <a:t>Ümit METE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500" b="1" dirty="0" smtClean="0">
                <a:solidFill>
                  <a:srgbClr val="FF0000"/>
                </a:solidFill>
                <a:latin typeface="Trebuchet MS" pitchFamily="34" charset="0"/>
              </a:rPr>
              <a:t>(Genel Koordinatör-Sosyolog)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500" b="1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500" b="1" dirty="0" smtClean="0">
                <a:solidFill>
                  <a:srgbClr val="002060"/>
                </a:solidFill>
                <a:latin typeface="Trebuchet MS" pitchFamily="34" charset="0"/>
              </a:rPr>
              <a:t>Mevlüt Badem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500" b="1" dirty="0" smtClean="0">
                <a:solidFill>
                  <a:srgbClr val="FF0000"/>
                </a:solidFill>
                <a:latin typeface="Trebuchet MS" pitchFamily="34" charset="0"/>
              </a:rPr>
              <a:t>(Analiz Uzmanı - Sosyolog)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500" b="1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500" b="1" dirty="0" smtClean="0">
                <a:solidFill>
                  <a:srgbClr val="002060"/>
                </a:solidFill>
                <a:latin typeface="Trebuchet MS" pitchFamily="34" charset="0"/>
              </a:rPr>
              <a:t>Fatma SELEŞ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500" b="1" dirty="0" smtClean="0">
                <a:solidFill>
                  <a:srgbClr val="FF0000"/>
                </a:solidFill>
                <a:latin typeface="Trebuchet MS" pitchFamily="34" charset="0"/>
              </a:rPr>
              <a:t>(Sosyolog)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500" b="1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500" b="1" dirty="0" err="1" smtClean="0">
                <a:solidFill>
                  <a:srgbClr val="002060"/>
                </a:solidFill>
                <a:latin typeface="Trebuchet MS" pitchFamily="34" charset="0"/>
              </a:rPr>
              <a:t>Av.Hasan</a:t>
            </a:r>
            <a:r>
              <a:rPr lang="tr-TR" sz="1500" b="1" dirty="0" smtClean="0">
                <a:solidFill>
                  <a:srgbClr val="002060"/>
                </a:solidFill>
                <a:latin typeface="Trebuchet MS" pitchFamily="34" charset="0"/>
              </a:rPr>
              <a:t> YEL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500" b="1" dirty="0" smtClean="0">
                <a:solidFill>
                  <a:srgbClr val="FF0000"/>
                </a:solidFill>
                <a:latin typeface="Trebuchet MS" pitchFamily="34" charset="0"/>
              </a:rPr>
              <a:t>Hukuk Danışmanı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500" b="1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500" b="1" dirty="0" smtClean="0">
                <a:solidFill>
                  <a:srgbClr val="0070C0"/>
                </a:solidFill>
                <a:latin typeface="Trebuchet MS" pitchFamily="34" charset="0"/>
              </a:rPr>
              <a:t>TÜSİAR ARAŞTIRMA DANIŞMANLIK LTD.ŞTİ.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500" b="1" dirty="0" smtClean="0">
                <a:solidFill>
                  <a:srgbClr val="0070C0"/>
                </a:solidFill>
                <a:latin typeface="Trebuchet MS" pitchFamily="34" charset="0"/>
              </a:rPr>
              <a:t>Türkiye Strateji Araştırma Merkezi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500" b="1" dirty="0" smtClean="0">
                <a:solidFill>
                  <a:srgbClr val="0070C0"/>
                </a:solidFill>
                <a:latin typeface="Trebuchet MS" pitchFamily="34" charset="0"/>
              </a:rPr>
              <a:t>Tel: +90 850 303 94 42 - www.tusiar.com</a:t>
            </a:r>
            <a:endParaRPr lang="tr-TR" sz="15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14963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8 Dikdörtgen"/>
          <p:cNvSpPr/>
          <p:nvPr/>
        </p:nvSpPr>
        <p:spPr>
          <a:xfrm>
            <a:off x="1288632" y="6083879"/>
            <a:ext cx="10640016" cy="371739"/>
          </a:xfrm>
          <a:prstGeom prst="rect">
            <a:avLst/>
          </a:prstGeom>
          <a:solidFill>
            <a:srgbClr val="990033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  <a:scene3d>
            <a:camera prst="perspective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/>
          </a:p>
        </p:txBody>
      </p:sp>
      <p:sp>
        <p:nvSpPr>
          <p:cNvPr id="12" name="18 Slayt Numarası Yer Tutucusu"/>
          <p:cNvSpPr txBox="1">
            <a:spLocks/>
          </p:cNvSpPr>
          <p:nvPr/>
        </p:nvSpPr>
        <p:spPr bwMode="auto">
          <a:xfrm>
            <a:off x="11136560" y="6110226"/>
            <a:ext cx="658257" cy="29676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fld id="{04E0EF81-B813-41B3-BF27-165EE8A7CFE5}" type="slidenum">
              <a:rPr lang="tr-TR" sz="1600" b="1">
                <a:solidFill>
                  <a:schemeClr val="bg1"/>
                </a:solidFill>
                <a:latin typeface="Trebuchet MS" pitchFamily="34" charset="0"/>
              </a:rPr>
              <a:pPr algn="ctr">
                <a:defRPr/>
              </a:pPr>
              <a:t>2</a:t>
            </a:fld>
            <a:endParaRPr lang="tr-TR" sz="16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8993"/>
            <a:ext cx="1288632" cy="88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14 Metin kutusu"/>
          <p:cNvSpPr txBox="1">
            <a:spLocks noChangeArrowheads="1"/>
          </p:cNvSpPr>
          <p:nvPr/>
        </p:nvSpPr>
        <p:spPr bwMode="auto">
          <a:xfrm>
            <a:off x="1260865" y="6099213"/>
            <a:ext cx="98756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Trebuchet MS" pitchFamily="34" charset="0"/>
              </a:rPr>
              <a:t>Seçime 1 Ay Kala Türkiye de Son Siyasi Durum Araştırması-www.tusiar.com</a:t>
            </a:r>
            <a:endParaRPr lang="tr-TR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6" name="11 Dikdörtgen"/>
          <p:cNvSpPr>
            <a:spLocks noChangeArrowheads="1"/>
          </p:cNvSpPr>
          <p:nvPr/>
        </p:nvSpPr>
        <p:spPr bwMode="auto">
          <a:xfrm>
            <a:off x="3013294" y="944275"/>
            <a:ext cx="8148620" cy="3785652"/>
          </a:xfrm>
          <a:prstGeom prst="rect">
            <a:avLst/>
          </a:prstGeom>
          <a:noFill/>
          <a:ln w="3175" cap="rnd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tr-TR" sz="2000" b="1" dirty="0" smtClean="0">
                <a:solidFill>
                  <a:srgbClr val="CC0066"/>
                </a:solidFill>
                <a:latin typeface="Futura Md BT" pitchFamily="34" charset="0"/>
              </a:rPr>
              <a:t>İÇİNDEKİLER</a:t>
            </a:r>
          </a:p>
          <a:p>
            <a:pPr lvl="2">
              <a:lnSpc>
                <a:spcPct val="300000"/>
              </a:lnSpc>
            </a:pPr>
            <a:r>
              <a:rPr lang="tr-TR" sz="2000" b="1" dirty="0" smtClean="0">
                <a:solidFill>
                  <a:srgbClr val="CC0066"/>
                </a:solidFill>
                <a:latin typeface="Futura Md BT" pitchFamily="34" charset="0"/>
              </a:rPr>
              <a:t>► 1.ARAŞTIRMANIN KİMLİĞİ			</a:t>
            </a:r>
          </a:p>
          <a:p>
            <a:pPr lvl="2">
              <a:lnSpc>
                <a:spcPct val="300000"/>
              </a:lnSpc>
            </a:pPr>
            <a:r>
              <a:rPr lang="tr-TR" sz="2000" b="1" dirty="0" smtClean="0">
                <a:solidFill>
                  <a:srgbClr val="CC0066"/>
                </a:solidFill>
                <a:latin typeface="Futura Md BT" pitchFamily="34" charset="0"/>
              </a:rPr>
              <a:t>► 2. DEMOĞRAFİK BİLGİLER</a:t>
            </a:r>
          </a:p>
          <a:p>
            <a:pPr lvl="2">
              <a:lnSpc>
                <a:spcPct val="300000"/>
              </a:lnSpc>
            </a:pPr>
            <a:r>
              <a:rPr lang="tr-TR" sz="2000" b="1" dirty="0" smtClean="0">
                <a:solidFill>
                  <a:srgbClr val="CC0066"/>
                </a:solidFill>
                <a:latin typeface="Futura Md BT" pitchFamily="34" charset="0"/>
              </a:rPr>
              <a:t>► 3. ARAŞTIRMA SONUÇLARI</a:t>
            </a:r>
            <a:endParaRPr lang="tr-TR" sz="2000" b="1" dirty="0">
              <a:solidFill>
                <a:srgbClr val="CC0066"/>
              </a:solidFill>
              <a:latin typeface="Futura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1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8 Dikdörtgen"/>
          <p:cNvSpPr/>
          <p:nvPr/>
        </p:nvSpPr>
        <p:spPr>
          <a:xfrm>
            <a:off x="1288632" y="6083879"/>
            <a:ext cx="10640016" cy="371739"/>
          </a:xfrm>
          <a:prstGeom prst="rect">
            <a:avLst/>
          </a:prstGeom>
          <a:solidFill>
            <a:srgbClr val="990033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  <a:scene3d>
            <a:camera prst="perspective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/>
          </a:p>
        </p:txBody>
      </p:sp>
      <p:sp>
        <p:nvSpPr>
          <p:cNvPr id="12" name="18 Slayt Numarası Yer Tutucusu"/>
          <p:cNvSpPr txBox="1">
            <a:spLocks/>
          </p:cNvSpPr>
          <p:nvPr/>
        </p:nvSpPr>
        <p:spPr bwMode="auto">
          <a:xfrm>
            <a:off x="11136560" y="6110226"/>
            <a:ext cx="658257" cy="29676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fld id="{04E0EF81-B813-41B3-BF27-165EE8A7CFE5}" type="slidenum">
              <a:rPr lang="tr-TR" sz="1600" b="1">
                <a:solidFill>
                  <a:schemeClr val="bg1"/>
                </a:solidFill>
                <a:latin typeface="Trebuchet MS" pitchFamily="34" charset="0"/>
              </a:rPr>
              <a:pPr algn="ctr">
                <a:defRPr/>
              </a:pPr>
              <a:t>3</a:t>
            </a:fld>
            <a:endParaRPr lang="tr-TR" sz="16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8993"/>
            <a:ext cx="1288632" cy="88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14 Metin kutusu"/>
          <p:cNvSpPr txBox="1">
            <a:spLocks noChangeArrowheads="1"/>
          </p:cNvSpPr>
          <p:nvPr/>
        </p:nvSpPr>
        <p:spPr bwMode="auto">
          <a:xfrm>
            <a:off x="1260865" y="6099213"/>
            <a:ext cx="95156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Trebuchet MS" pitchFamily="34" charset="0"/>
              </a:rPr>
              <a:t>Seçime 1 Ay Kala Türkiye de Son Siyasi Durum Araştırması-www.tusiar.com</a:t>
            </a:r>
            <a:endParaRPr lang="tr-TR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7" name="11 Dikdörtgen"/>
          <p:cNvSpPr>
            <a:spLocks noChangeArrowheads="1"/>
          </p:cNvSpPr>
          <p:nvPr/>
        </p:nvSpPr>
        <p:spPr bwMode="auto">
          <a:xfrm>
            <a:off x="1384568" y="116632"/>
            <a:ext cx="10081120" cy="5016758"/>
          </a:xfrm>
          <a:prstGeom prst="rect">
            <a:avLst/>
          </a:prstGeom>
          <a:noFill/>
          <a:ln w="3175" cap="rnd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tr-TR" sz="2000" b="1" dirty="0" smtClean="0">
                <a:solidFill>
                  <a:srgbClr val="FF00FF"/>
                </a:solidFill>
                <a:latin typeface="Futura Md BT" pitchFamily="34" charset="0"/>
              </a:rPr>
              <a:t>SUNUŞ</a:t>
            </a:r>
          </a:p>
          <a:p>
            <a:pPr algn="just">
              <a:lnSpc>
                <a:spcPct val="200000"/>
              </a:lnSpc>
              <a:defRPr/>
            </a:pPr>
            <a:r>
              <a:rPr lang="tr-TR" sz="2000" b="1" dirty="0">
                <a:solidFill>
                  <a:srgbClr val="FF00FF"/>
                </a:solidFill>
                <a:latin typeface="Futura Md BT" pitchFamily="34" charset="0"/>
              </a:rPr>
              <a:t>	</a:t>
            </a:r>
            <a:r>
              <a:rPr lang="tr-TR" sz="2000" dirty="0" smtClean="0">
                <a:solidFill>
                  <a:schemeClr val="tx1">
                    <a:lumMod val="50000"/>
                  </a:schemeClr>
                </a:solidFill>
                <a:latin typeface="Futura Md BT" pitchFamily="34" charset="0"/>
              </a:rPr>
              <a:t>TÜSİAR 2002’den </a:t>
            </a:r>
            <a:r>
              <a:rPr lang="tr-TR" sz="2000" dirty="0">
                <a:solidFill>
                  <a:schemeClr val="tx1">
                    <a:lumMod val="50000"/>
                  </a:schemeClr>
                </a:solidFill>
                <a:latin typeface="Futura Md BT" pitchFamily="34" charset="0"/>
              </a:rPr>
              <a:t>beri araştırma sektöründe faaliyet gösteren bir kurumdur. </a:t>
            </a:r>
            <a:r>
              <a:rPr lang="tr-TR" sz="2000" dirty="0" smtClean="0">
                <a:solidFill>
                  <a:schemeClr val="tx1">
                    <a:lumMod val="50000"/>
                  </a:schemeClr>
                </a:solidFill>
                <a:latin typeface="Futura Md BT" pitchFamily="34" charset="0"/>
              </a:rPr>
              <a:t>Sosyal sorumluluğunun </a:t>
            </a:r>
            <a:r>
              <a:rPr lang="tr-TR" sz="2000" dirty="0">
                <a:solidFill>
                  <a:schemeClr val="tx1">
                    <a:lumMod val="50000"/>
                  </a:schemeClr>
                </a:solidFill>
                <a:latin typeface="Futura Md BT" pitchFamily="34" charset="0"/>
              </a:rPr>
              <a:t>bir gereği olarak </a:t>
            </a:r>
            <a:r>
              <a:rPr lang="tr-TR" sz="2000" dirty="0" smtClean="0">
                <a:solidFill>
                  <a:schemeClr val="tx1">
                    <a:lumMod val="50000"/>
                  </a:schemeClr>
                </a:solidFill>
                <a:latin typeface="Futura Md BT" pitchFamily="34" charset="0"/>
              </a:rPr>
              <a:t>TÜSİAR Bölgesel ve Ulusal bazda  </a:t>
            </a:r>
            <a:r>
              <a:rPr lang="tr-TR" sz="2000" dirty="0">
                <a:solidFill>
                  <a:schemeClr val="tx1">
                    <a:lumMod val="50000"/>
                  </a:schemeClr>
                </a:solidFill>
                <a:latin typeface="Futura Md BT" pitchFamily="34" charset="0"/>
              </a:rPr>
              <a:t>siyasal, </a:t>
            </a:r>
            <a:r>
              <a:rPr lang="tr-TR" sz="2000" dirty="0" smtClean="0">
                <a:solidFill>
                  <a:schemeClr val="tx1">
                    <a:lumMod val="50000"/>
                  </a:schemeClr>
                </a:solidFill>
                <a:latin typeface="Futura Md BT" pitchFamily="34" charset="0"/>
              </a:rPr>
              <a:t>toplumsal</a:t>
            </a:r>
            <a:r>
              <a:rPr lang="tr-TR" sz="2000" dirty="0">
                <a:solidFill>
                  <a:schemeClr val="tx1">
                    <a:lumMod val="50000"/>
                  </a:schemeClr>
                </a:solidFill>
                <a:latin typeface="Futura Md BT" pitchFamily="34" charset="0"/>
              </a:rPr>
              <a:t>, ekonomik, </a:t>
            </a:r>
            <a:r>
              <a:rPr lang="tr-TR" sz="2000" dirty="0" smtClean="0">
                <a:solidFill>
                  <a:schemeClr val="tx1">
                    <a:lumMod val="50000"/>
                  </a:schemeClr>
                </a:solidFill>
                <a:latin typeface="Futura Md BT" pitchFamily="34" charset="0"/>
              </a:rPr>
              <a:t>kültürel gelişmeleri </a:t>
            </a:r>
            <a:r>
              <a:rPr lang="tr-TR" sz="2000" dirty="0">
                <a:solidFill>
                  <a:schemeClr val="tx1">
                    <a:lumMod val="50000"/>
                  </a:schemeClr>
                </a:solidFill>
                <a:latin typeface="Futura Md BT" pitchFamily="34" charset="0"/>
              </a:rPr>
              <a:t>ve bu gelişmelere dair algıları araştırarak kamuoyuyla paylaşmaktadır.</a:t>
            </a:r>
          </a:p>
          <a:p>
            <a:pPr algn="just">
              <a:lnSpc>
                <a:spcPct val="200000"/>
              </a:lnSpc>
              <a:defRPr/>
            </a:pPr>
            <a:r>
              <a:rPr lang="tr-TR" sz="2000" dirty="0" smtClean="0">
                <a:solidFill>
                  <a:schemeClr val="tx1">
                    <a:lumMod val="50000"/>
                  </a:schemeClr>
                </a:solidFill>
                <a:latin typeface="Futura Md BT" pitchFamily="34" charset="0"/>
              </a:rPr>
              <a:t>	Bu </a:t>
            </a:r>
            <a:r>
              <a:rPr lang="tr-TR" sz="2000" dirty="0">
                <a:solidFill>
                  <a:schemeClr val="tx1">
                    <a:lumMod val="50000"/>
                  </a:schemeClr>
                </a:solidFill>
                <a:latin typeface="Futura Md BT" pitchFamily="34" charset="0"/>
              </a:rPr>
              <a:t>araştırma </a:t>
            </a:r>
            <a:r>
              <a:rPr lang="tr-TR" sz="2000" dirty="0" err="1" smtClean="0">
                <a:solidFill>
                  <a:schemeClr val="tx1">
                    <a:lumMod val="50000"/>
                  </a:schemeClr>
                </a:solidFill>
                <a:latin typeface="Futura Md BT" pitchFamily="34" charset="0"/>
              </a:rPr>
              <a:t>TÜSİAR’ın</a:t>
            </a:r>
            <a:r>
              <a:rPr lang="tr-TR" sz="2000" dirty="0" smtClean="0">
                <a:solidFill>
                  <a:schemeClr val="tx1">
                    <a:lumMod val="50000"/>
                  </a:schemeClr>
                </a:solidFill>
                <a:latin typeface="Futura Md BT" pitchFamily="34" charset="0"/>
              </a:rPr>
              <a:t> öz kaynaklarıyla </a:t>
            </a:r>
            <a:r>
              <a:rPr lang="tr-TR" sz="2000" dirty="0">
                <a:solidFill>
                  <a:schemeClr val="tx1">
                    <a:lumMod val="50000"/>
                  </a:schemeClr>
                </a:solidFill>
                <a:latin typeface="Futura Md BT" pitchFamily="34" charset="0"/>
              </a:rPr>
              <a:t>yapılmıştır. Araştırmanın herhangi bir </a:t>
            </a:r>
            <a:r>
              <a:rPr lang="tr-TR" sz="2000" dirty="0" smtClean="0">
                <a:solidFill>
                  <a:schemeClr val="tx1">
                    <a:lumMod val="50000"/>
                  </a:schemeClr>
                </a:solidFill>
                <a:latin typeface="Futura Md BT" pitchFamily="34" charset="0"/>
              </a:rPr>
              <a:t>sponsoru bulunmamaktadır</a:t>
            </a:r>
            <a:r>
              <a:rPr lang="tr-TR" sz="2000" dirty="0">
                <a:solidFill>
                  <a:schemeClr val="tx1">
                    <a:lumMod val="50000"/>
                  </a:schemeClr>
                </a:solidFill>
                <a:latin typeface="Futura Md BT" pitchFamily="34" charset="0"/>
              </a:rPr>
              <a:t>.</a:t>
            </a:r>
          </a:p>
          <a:p>
            <a:pPr algn="just">
              <a:lnSpc>
                <a:spcPct val="200000"/>
              </a:lnSpc>
              <a:defRPr/>
            </a:pPr>
            <a:r>
              <a:rPr lang="tr-TR" sz="2000" dirty="0" smtClean="0">
                <a:solidFill>
                  <a:schemeClr val="tx1">
                    <a:lumMod val="50000"/>
                  </a:schemeClr>
                </a:solidFill>
                <a:latin typeface="Futura Md BT" pitchFamily="34" charset="0"/>
              </a:rPr>
              <a:t>	Bu Araştırma, </a:t>
            </a:r>
            <a:r>
              <a:rPr lang="tr-TR" sz="2000" dirty="0" err="1" smtClean="0">
                <a:solidFill>
                  <a:schemeClr val="tx1">
                    <a:lumMod val="50000"/>
                  </a:schemeClr>
                </a:solidFill>
                <a:latin typeface="Futura Md BT" pitchFamily="34" charset="0"/>
              </a:rPr>
              <a:t>Prf.Dr.Adem</a:t>
            </a:r>
            <a:r>
              <a:rPr lang="tr-TR" sz="2000" dirty="0" smtClean="0">
                <a:solidFill>
                  <a:schemeClr val="tx1">
                    <a:lumMod val="50000"/>
                  </a:schemeClr>
                </a:solidFill>
                <a:latin typeface="Futura Md BT" pitchFamily="34" charset="0"/>
              </a:rPr>
              <a:t> ŞAHİN  gözetiminde gerçekleşmiştir.</a:t>
            </a:r>
          </a:p>
        </p:txBody>
      </p:sp>
    </p:spTree>
    <p:extLst>
      <p:ext uri="{BB962C8B-B14F-4D97-AF65-F5344CB8AC3E}">
        <p14:creationId xmlns:p14="http://schemas.microsoft.com/office/powerpoint/2010/main" val="398066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226"/>
          <p:cNvGraphicFramePr>
            <a:graphicFrameLocks noChangeAspect="1"/>
          </p:cNvGraphicFramePr>
          <p:nvPr>
            <p:extLst/>
          </p:nvPr>
        </p:nvGraphicFramePr>
        <p:xfrm>
          <a:off x="335360" y="4941168"/>
          <a:ext cx="2309535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52" name="CorelDRAW" r:id="rId5" imgW="8510016" imgH="6132576" progId="CorelDraw.Graphic.15">
                  <p:embed/>
                </p:oleObj>
              </mc:Choice>
              <mc:Fallback>
                <p:oleObj name="CorelDRAW" r:id="rId5" imgW="8510016" imgH="6132576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0" y="4941168"/>
                        <a:ext cx="2309535" cy="1584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9 Başlık"/>
          <p:cNvSpPr txBox="1">
            <a:spLocks/>
          </p:cNvSpPr>
          <p:nvPr/>
        </p:nvSpPr>
        <p:spPr bwMode="auto">
          <a:xfrm>
            <a:off x="2647408" y="908720"/>
            <a:ext cx="9067729" cy="43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r-TR" sz="8000" b="1" dirty="0" smtClean="0">
                <a:solidFill>
                  <a:srgbClr val="002060"/>
                </a:solidFill>
                <a:latin typeface="Trebuchet MS" pitchFamily="34" charset="0"/>
              </a:rPr>
              <a:t>Genel</a:t>
            </a:r>
          </a:p>
          <a:p>
            <a:pPr algn="ctr" eaLnBrk="1" hangingPunct="1"/>
            <a:r>
              <a:rPr lang="tr-TR" sz="8000" b="1" dirty="0" smtClean="0">
                <a:solidFill>
                  <a:srgbClr val="002060"/>
                </a:solidFill>
                <a:latin typeface="Trebuchet MS" pitchFamily="34" charset="0"/>
              </a:rPr>
              <a:t>Değerlendirme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32031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8 Dikdörtgen"/>
          <p:cNvSpPr/>
          <p:nvPr/>
        </p:nvSpPr>
        <p:spPr>
          <a:xfrm>
            <a:off x="1288632" y="6083879"/>
            <a:ext cx="10640016" cy="371739"/>
          </a:xfrm>
          <a:prstGeom prst="rect">
            <a:avLst/>
          </a:prstGeom>
          <a:solidFill>
            <a:srgbClr val="990033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  <a:scene3d>
            <a:camera prst="perspective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/>
          </a:p>
        </p:txBody>
      </p:sp>
      <p:sp>
        <p:nvSpPr>
          <p:cNvPr id="12" name="18 Slayt Numarası Yer Tutucusu"/>
          <p:cNvSpPr txBox="1">
            <a:spLocks/>
          </p:cNvSpPr>
          <p:nvPr/>
        </p:nvSpPr>
        <p:spPr bwMode="auto">
          <a:xfrm>
            <a:off x="11136560" y="6110226"/>
            <a:ext cx="658257" cy="29676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fld id="{04E0EF81-B813-41B3-BF27-165EE8A7CFE5}" type="slidenum">
              <a:rPr lang="tr-TR" sz="1600" b="1">
                <a:solidFill>
                  <a:schemeClr val="bg1"/>
                </a:solidFill>
                <a:latin typeface="Trebuchet MS" pitchFamily="34" charset="0"/>
              </a:rPr>
              <a:pPr algn="ctr">
                <a:defRPr/>
              </a:pPr>
              <a:t>5</a:t>
            </a:fld>
            <a:endParaRPr lang="tr-TR" sz="16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8993"/>
            <a:ext cx="1288632" cy="88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14 Metin kutusu"/>
          <p:cNvSpPr txBox="1">
            <a:spLocks noChangeArrowheads="1"/>
          </p:cNvSpPr>
          <p:nvPr/>
        </p:nvSpPr>
        <p:spPr bwMode="auto">
          <a:xfrm>
            <a:off x="1260865" y="6099213"/>
            <a:ext cx="95156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Trebuchet MS" pitchFamily="34" charset="0"/>
              </a:rPr>
              <a:t>Seçime 1 Ay Kala Türkiye de Son Siyasi Durum Araştırması-www.tusiar.com</a:t>
            </a:r>
            <a:endParaRPr lang="tr-TR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8" name="11 Dikdörtgen"/>
          <p:cNvSpPr>
            <a:spLocks noChangeArrowheads="1"/>
          </p:cNvSpPr>
          <p:nvPr/>
        </p:nvSpPr>
        <p:spPr bwMode="auto">
          <a:xfrm>
            <a:off x="1212558" y="-147312"/>
            <a:ext cx="10568259" cy="5724644"/>
          </a:xfrm>
          <a:prstGeom prst="rect">
            <a:avLst/>
          </a:prstGeom>
          <a:noFill/>
          <a:ln w="3175" cap="rnd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2000" b="1" dirty="0" smtClean="0">
                <a:solidFill>
                  <a:srgbClr val="CC0099"/>
                </a:solidFill>
                <a:latin typeface="Futura Md BT" panose="020B0602020204020303" pitchFamily="34" charset="0"/>
                <a:ea typeface="Times New Roman"/>
              </a:rPr>
              <a:t>► Türkiye Ne İstiyor </a:t>
            </a:r>
            <a:r>
              <a:rPr lang="sv-SE" sz="2000" b="1" dirty="0" smtClean="0">
                <a:solidFill>
                  <a:srgbClr val="CC0099"/>
                </a:solidFill>
                <a:latin typeface="Futura Md BT" panose="020B0602020204020303" pitchFamily="34" charset="0"/>
                <a:ea typeface="Times New Roman"/>
              </a:rPr>
              <a:t>Araştırması</a:t>
            </a:r>
            <a:endParaRPr lang="tr-TR" sz="2000" b="1" dirty="0" smtClean="0">
              <a:solidFill>
                <a:srgbClr val="CC0099"/>
              </a:solidFill>
              <a:latin typeface="Futura Md BT" panose="020B0602020204020303" pitchFamily="34" charset="0"/>
              <a:ea typeface="Times New Roman"/>
            </a:endParaRPr>
          </a:p>
          <a:p>
            <a:pPr algn="just" fontAlgn="base">
              <a:lnSpc>
                <a:spcPct val="150000"/>
              </a:lnSpc>
            </a:pPr>
            <a:r>
              <a:rPr lang="tr-TR" sz="1600" dirty="0" smtClean="0"/>
              <a:t>	</a:t>
            </a:r>
            <a:r>
              <a:rPr lang="tr-TR" sz="1600" dirty="0" smtClean="0">
                <a:latin typeface="Futura Md BT" panose="020B0602020204020303" pitchFamily="34" charset="0"/>
              </a:rPr>
              <a:t>Kasım </a:t>
            </a:r>
            <a:r>
              <a:rPr lang="tr-TR" sz="1600" dirty="0" smtClean="0">
                <a:latin typeface="Futura Md BT" panose="020B0602020204020303" pitchFamily="34" charset="0"/>
              </a:rPr>
              <a:t>ayında yapılacak olan Milletvekili genel seçimi  </a:t>
            </a:r>
            <a:r>
              <a:rPr lang="tr-TR" sz="1600" dirty="0">
                <a:latin typeface="Futura Md BT" panose="020B0602020204020303" pitchFamily="34" charset="0"/>
              </a:rPr>
              <a:t>ile ilgili seçmenin algısını belirlemek </a:t>
            </a:r>
            <a:r>
              <a:rPr lang="tr-TR" sz="1600" dirty="0" smtClean="0">
                <a:latin typeface="Futura Md BT" panose="020B0602020204020303" pitchFamily="34" charset="0"/>
              </a:rPr>
              <a:t>üzere, </a:t>
            </a:r>
            <a:r>
              <a:rPr lang="tr-TR" sz="1600" b="1" dirty="0" smtClean="0"/>
              <a:t>28 Eylül –1  Ekim 2015 </a:t>
            </a:r>
            <a:r>
              <a:rPr lang="tr-TR" sz="1600" dirty="0" smtClean="0"/>
              <a:t>tarihleri arasında yapılmıştır. </a:t>
            </a:r>
          </a:p>
          <a:p>
            <a:pPr algn="just" fontAlgn="base">
              <a:lnSpc>
                <a:spcPct val="150000"/>
              </a:lnSpc>
            </a:pPr>
            <a:r>
              <a:rPr lang="tr-TR" sz="1600" dirty="0" smtClean="0">
                <a:latin typeface="Futura Md BT" panose="020B0602020204020303" pitchFamily="34" charset="0"/>
              </a:rPr>
              <a:t>	TÜİK </a:t>
            </a:r>
            <a:r>
              <a:rPr lang="tr-TR" sz="1600" dirty="0">
                <a:latin typeface="Futura Md BT" panose="020B0602020204020303" pitchFamily="34" charset="0"/>
              </a:rPr>
              <a:t>örneklem verileri dikkate alınarak </a:t>
            </a:r>
            <a:r>
              <a:rPr lang="tr-TR" sz="1600" dirty="0" smtClean="0">
                <a:latin typeface="Futura Md BT" panose="020B0602020204020303" pitchFamily="34" charset="0"/>
              </a:rPr>
              <a:t>Türkiye’nin </a:t>
            </a:r>
            <a:r>
              <a:rPr lang="tr-TR" sz="1600" dirty="0">
                <a:latin typeface="Futura Md BT" panose="020B0602020204020303" pitchFamily="34" charset="0"/>
              </a:rPr>
              <a:t>7 coğrafi bölgesinde, </a:t>
            </a:r>
            <a:r>
              <a:rPr lang="tr-TR" sz="1600" dirty="0" smtClean="0">
                <a:latin typeface="Futura Md BT" panose="020B0602020204020303" pitchFamily="34" charset="0"/>
              </a:rPr>
              <a:t>16 ilde 18 </a:t>
            </a:r>
            <a:r>
              <a:rPr lang="tr-TR" sz="1600" dirty="0">
                <a:latin typeface="Futura Md BT" panose="020B0602020204020303" pitchFamily="34" charset="0"/>
              </a:rPr>
              <a:t>yaş ve üstü seçmen nüfusunu temsil eden </a:t>
            </a:r>
            <a:r>
              <a:rPr lang="tr-TR" sz="1600" b="1" dirty="0" smtClean="0">
                <a:latin typeface="Futura Md BT" panose="020B0602020204020303" pitchFamily="34" charset="0"/>
              </a:rPr>
              <a:t>1578 ’i Erkek</a:t>
            </a:r>
            <a:r>
              <a:rPr lang="tr-TR" sz="1600" dirty="0" smtClean="0">
                <a:latin typeface="Futura Md BT" panose="020B0602020204020303" pitchFamily="34" charset="0"/>
              </a:rPr>
              <a:t>, </a:t>
            </a:r>
            <a:r>
              <a:rPr lang="tr-TR" sz="1600" b="1" dirty="0" smtClean="0">
                <a:latin typeface="Futura Md BT" panose="020B0602020204020303" pitchFamily="34" charset="0"/>
              </a:rPr>
              <a:t>1463’ü  </a:t>
            </a:r>
            <a:r>
              <a:rPr lang="tr-TR" sz="1600" b="1" dirty="0">
                <a:latin typeface="Futura Md BT" panose="020B0602020204020303" pitchFamily="34" charset="0"/>
              </a:rPr>
              <a:t>kadın </a:t>
            </a:r>
            <a:r>
              <a:rPr lang="tr-TR" sz="1600" dirty="0" smtClean="0">
                <a:latin typeface="Futura Md BT" panose="020B0602020204020303" pitchFamily="34" charset="0"/>
              </a:rPr>
              <a:t>olmak üzere toplam </a:t>
            </a:r>
            <a:r>
              <a:rPr lang="tr-TR" sz="1600" b="1" dirty="0" smtClean="0">
                <a:solidFill>
                  <a:srgbClr val="FF0000"/>
                </a:solidFill>
                <a:latin typeface="Futura Md BT" panose="020B0602020204020303" pitchFamily="34" charset="0"/>
              </a:rPr>
              <a:t>3.041 denekle</a:t>
            </a:r>
            <a:r>
              <a:rPr lang="tr-TR" sz="1600" b="1" dirty="0" smtClean="0">
                <a:latin typeface="Futura Md BT" panose="020B0602020204020303" pitchFamily="34" charset="0"/>
              </a:rPr>
              <a:t>, </a:t>
            </a:r>
            <a:r>
              <a:rPr lang="tr-TR" sz="1600" b="1" dirty="0"/>
              <a:t>CATI (Bilgisayar destekli araştırma) </a:t>
            </a:r>
            <a:r>
              <a:rPr lang="tr-TR" sz="1600" b="1" dirty="0" smtClean="0"/>
              <a:t>yöntemiyle </a:t>
            </a:r>
            <a:r>
              <a:rPr lang="tr-TR" sz="1600" dirty="0" smtClean="0">
                <a:latin typeface="Futura Md BT" panose="020B0602020204020303" pitchFamily="34" charset="0"/>
              </a:rPr>
              <a:t>yaptığımız </a:t>
            </a:r>
            <a:r>
              <a:rPr lang="tr-TR" sz="1600" b="1" dirty="0"/>
              <a:t>Telefon </a:t>
            </a:r>
            <a:r>
              <a:rPr lang="tr-TR" sz="1600" b="1" dirty="0" smtClean="0"/>
              <a:t>Anketimizde, </a:t>
            </a:r>
            <a:r>
              <a:rPr lang="tr-TR" sz="1600" dirty="0" smtClean="0">
                <a:latin typeface="Futura Md BT" panose="020B0602020204020303" pitchFamily="34" charset="0"/>
              </a:rPr>
              <a:t>Milletvekili genel  seçimi ile ilgili «TÜRKİYE NE İSTİYOR» isimli Türkiye geneli son siyasi  durum tespit anketini kamuoyu ile paylaşıyoruz.</a:t>
            </a:r>
          </a:p>
          <a:p>
            <a:pPr algn="just" fontAlgn="base">
              <a:lnSpc>
                <a:spcPct val="150000"/>
              </a:lnSpc>
            </a:pPr>
            <a:r>
              <a:rPr lang="tr-TR" sz="1600" dirty="0" smtClean="0">
                <a:latin typeface="Futura Md BT" panose="020B0602020204020303" pitchFamily="34" charset="0"/>
              </a:rPr>
              <a:t>	Örneklemin seçimi, </a:t>
            </a:r>
            <a:r>
              <a:rPr lang="tr-TR" sz="1600" b="1" dirty="0"/>
              <a:t>CATI (Bilgisayar destekli araştırma)</a:t>
            </a:r>
            <a:r>
              <a:rPr lang="tr-TR" sz="1600" dirty="0" smtClean="0">
                <a:latin typeface="Futura Md BT" panose="020B0602020204020303" pitchFamily="34" charset="0"/>
              </a:rPr>
              <a:t> yöntem ile gerçekleştirilmiş olup, görüşülen deneklerden cinsiyet , yaş ve eğitim  demografik bilgileri alınarak anket soruları deneklere yöneltilmiştir.</a:t>
            </a:r>
            <a:endParaRPr lang="tr-TR" sz="1600" dirty="0">
              <a:latin typeface="Futura Md BT" panose="020B0602020204020303" pitchFamily="34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tr-TR" sz="1600" dirty="0" smtClean="0">
                <a:latin typeface="Futura Md BT" panose="020B0602020204020303" pitchFamily="34" charset="0"/>
              </a:rPr>
              <a:t>	Araştırma sonuçlarının bilgisayar </a:t>
            </a:r>
            <a:r>
              <a:rPr lang="tr-TR" sz="1600" dirty="0">
                <a:latin typeface="Futura Md BT" panose="020B0602020204020303" pitchFamily="34" charset="0"/>
              </a:rPr>
              <a:t>ortamında </a:t>
            </a:r>
            <a:r>
              <a:rPr lang="tr-TR" sz="1600" dirty="0" smtClean="0">
                <a:latin typeface="Futura Md BT" panose="020B0602020204020303" pitchFamily="34" charset="0"/>
              </a:rPr>
              <a:t>gerçekleştirilen kontrollerden sonra analizler ile elde </a:t>
            </a:r>
            <a:r>
              <a:rPr lang="tr-TR" sz="1600" dirty="0">
                <a:latin typeface="Futura Md BT" panose="020B0602020204020303" pitchFamily="34" charset="0"/>
              </a:rPr>
              <a:t>edilen bulguların tutarlılığı </a:t>
            </a:r>
            <a:r>
              <a:rPr lang="tr-TR" sz="1600" dirty="0" smtClean="0">
                <a:latin typeface="Futura Md BT" panose="020B0602020204020303" pitchFamily="34" charset="0"/>
              </a:rPr>
              <a:t>gözlemlenmiştir. Araştırmanın </a:t>
            </a:r>
            <a:r>
              <a:rPr lang="tr-TR" sz="1600" dirty="0">
                <a:latin typeface="Futura Md BT" panose="020B0602020204020303" pitchFamily="34" charset="0"/>
              </a:rPr>
              <a:t>güven aralığı </a:t>
            </a:r>
            <a:r>
              <a:rPr lang="tr-TR" sz="1600" dirty="0" smtClean="0">
                <a:latin typeface="Futura Md BT" panose="020B0602020204020303" pitchFamily="34" charset="0"/>
              </a:rPr>
              <a:t>% 95 hata </a:t>
            </a:r>
            <a:r>
              <a:rPr lang="tr-TR" sz="1600" dirty="0">
                <a:latin typeface="Futura Md BT" panose="020B0602020204020303" pitchFamily="34" charset="0"/>
              </a:rPr>
              <a:t>payı </a:t>
            </a:r>
            <a:r>
              <a:rPr lang="tr-TR" sz="1600" dirty="0" smtClean="0">
                <a:latin typeface="Futura Md BT" panose="020B0602020204020303" pitchFamily="34" charset="0"/>
              </a:rPr>
              <a:t>(+ - ) </a:t>
            </a:r>
            <a:r>
              <a:rPr lang="tr-TR" sz="1600" dirty="0">
                <a:latin typeface="Futura Md BT" panose="020B0602020204020303" pitchFamily="34" charset="0"/>
              </a:rPr>
              <a:t>% </a:t>
            </a:r>
            <a:r>
              <a:rPr lang="tr-TR" sz="1600" dirty="0" smtClean="0">
                <a:latin typeface="Futura Md BT" panose="020B0602020204020303" pitchFamily="34" charset="0"/>
              </a:rPr>
              <a:t>3 </a:t>
            </a:r>
            <a:r>
              <a:rPr lang="tr-TR" sz="1600" dirty="0" err="1" smtClean="0">
                <a:latin typeface="Futura Md BT" panose="020B0602020204020303" pitchFamily="34" charset="0"/>
              </a:rPr>
              <a:t>dir</a:t>
            </a:r>
            <a:r>
              <a:rPr lang="tr-TR" sz="1600" dirty="0" smtClean="0">
                <a:latin typeface="Futura Md BT" panose="020B0602020204020303" pitchFamily="34" charset="0"/>
              </a:rPr>
              <a:t>.</a:t>
            </a:r>
            <a:endParaRPr lang="tr-TR" sz="1600" dirty="0">
              <a:latin typeface="Futura Md BT" panose="020B0602020204020303" pitchFamily="34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tr-TR" sz="1600" b="1" dirty="0" smtClean="0">
                <a:latin typeface="Futura Md BT" panose="020B0602020204020303" pitchFamily="34" charset="0"/>
              </a:rPr>
              <a:t>Araştırmanın telefon görüşmeleri 7 </a:t>
            </a:r>
            <a:r>
              <a:rPr lang="tr-TR" sz="1600" b="1" dirty="0">
                <a:latin typeface="Futura Md BT" panose="020B0602020204020303" pitchFamily="34" charset="0"/>
              </a:rPr>
              <a:t>coğrafi </a:t>
            </a:r>
            <a:r>
              <a:rPr lang="tr-TR" sz="1600" b="1" dirty="0" smtClean="0">
                <a:latin typeface="Futura Md BT" panose="020B0602020204020303" pitchFamily="34" charset="0"/>
              </a:rPr>
              <a:t>bölge 31  İlde Gerçekleştirilmiştir.</a:t>
            </a:r>
          </a:p>
          <a:p>
            <a:pPr algn="just" fontAlgn="base">
              <a:lnSpc>
                <a:spcPct val="150000"/>
              </a:lnSpc>
            </a:pPr>
            <a:r>
              <a:rPr lang="tr-TR" sz="1600" dirty="0" smtClean="0">
                <a:latin typeface="Futura Md BT" panose="020B0602020204020303" pitchFamily="34" charset="0"/>
              </a:rPr>
              <a:t>	Adana</a:t>
            </a:r>
            <a:r>
              <a:rPr lang="tr-TR" sz="1600" dirty="0">
                <a:latin typeface="Futura Md BT" panose="020B0602020204020303" pitchFamily="34" charset="0"/>
              </a:rPr>
              <a:t>, </a:t>
            </a:r>
            <a:r>
              <a:rPr lang="tr-TR" sz="1600" dirty="0" smtClean="0">
                <a:latin typeface="Futura Md BT" panose="020B0602020204020303" pitchFamily="34" charset="0"/>
              </a:rPr>
              <a:t>Ankara</a:t>
            </a:r>
            <a:r>
              <a:rPr lang="tr-TR" sz="1600" dirty="0">
                <a:latin typeface="Futura Md BT" panose="020B0602020204020303" pitchFamily="34" charset="0"/>
              </a:rPr>
              <a:t>, Antalya, Balıkesir, Bartın, Bitlis, Bolu, Bursa, Çanakkale, </a:t>
            </a:r>
            <a:r>
              <a:rPr lang="tr-TR" sz="1600" dirty="0" smtClean="0">
                <a:latin typeface="Futura Md BT" panose="020B0602020204020303" pitchFamily="34" charset="0"/>
              </a:rPr>
              <a:t>Diyarbakır</a:t>
            </a:r>
            <a:r>
              <a:rPr lang="tr-TR" sz="1600" dirty="0">
                <a:latin typeface="Futura Md BT" panose="020B0602020204020303" pitchFamily="34" charset="0"/>
              </a:rPr>
              <a:t>, Edirne, Erzurum, Eskişehir, Gaziantep, Hatay, İstanbul, İzmir</a:t>
            </a:r>
            <a:r>
              <a:rPr lang="tr-TR" sz="1600" dirty="0" smtClean="0">
                <a:latin typeface="Futura Md BT" panose="020B0602020204020303" pitchFamily="34" charset="0"/>
              </a:rPr>
              <a:t>, Kahramanmaraş</a:t>
            </a:r>
            <a:r>
              <a:rPr lang="tr-TR" sz="1600" dirty="0">
                <a:latin typeface="Futura Md BT" panose="020B0602020204020303" pitchFamily="34" charset="0"/>
              </a:rPr>
              <a:t>, </a:t>
            </a:r>
            <a:r>
              <a:rPr lang="tr-TR" sz="1600" dirty="0" smtClean="0">
                <a:latin typeface="Futura Md BT" panose="020B0602020204020303" pitchFamily="34" charset="0"/>
              </a:rPr>
              <a:t>Kars</a:t>
            </a:r>
            <a:r>
              <a:rPr lang="tr-TR" sz="1600" dirty="0">
                <a:latin typeface="Futura Md BT" panose="020B0602020204020303" pitchFamily="34" charset="0"/>
              </a:rPr>
              <a:t>, Kayseri, </a:t>
            </a:r>
            <a:r>
              <a:rPr lang="tr-TR" sz="1600" dirty="0" smtClean="0">
                <a:latin typeface="Futura Md BT" panose="020B0602020204020303" pitchFamily="34" charset="0"/>
              </a:rPr>
              <a:t>Konya</a:t>
            </a:r>
            <a:r>
              <a:rPr lang="tr-TR" sz="1600" dirty="0">
                <a:latin typeface="Futura Md BT" panose="020B0602020204020303" pitchFamily="34" charset="0"/>
              </a:rPr>
              <a:t>, Malatya, Manisa, Mardin, Mersin, Muğla, Rize, </a:t>
            </a:r>
            <a:r>
              <a:rPr lang="tr-TR" sz="1600" dirty="0" smtClean="0">
                <a:latin typeface="Futura Md BT" panose="020B0602020204020303" pitchFamily="34" charset="0"/>
              </a:rPr>
              <a:t>Siirt</a:t>
            </a:r>
            <a:r>
              <a:rPr lang="tr-TR" sz="1600" dirty="0">
                <a:latin typeface="Futura Md BT" panose="020B0602020204020303" pitchFamily="34" charset="0"/>
              </a:rPr>
              <a:t>, Sivas, Şanlıurfa</a:t>
            </a:r>
            <a:r>
              <a:rPr lang="tr-TR" sz="1600" dirty="0">
                <a:solidFill>
                  <a:srgbClr val="FF0000"/>
                </a:solidFill>
                <a:latin typeface="Futura Md BT" panose="020B0602020204020303" pitchFamily="34" charset="0"/>
              </a:rPr>
              <a:t>, </a:t>
            </a:r>
            <a:r>
              <a:rPr lang="tr-TR" sz="1600" dirty="0" smtClean="0">
                <a:latin typeface="Futura Md BT" panose="020B0602020204020303" pitchFamily="34" charset="0"/>
              </a:rPr>
              <a:t>Trabzon</a:t>
            </a:r>
            <a:r>
              <a:rPr lang="tr-TR" sz="1600" dirty="0">
                <a:latin typeface="Futura Md BT" panose="020B0602020204020303" pitchFamily="34" charset="0"/>
              </a:rPr>
              <a:t>, </a:t>
            </a:r>
            <a:endParaRPr lang="tr-TR" sz="1600" b="1" dirty="0" smtClean="0"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40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226"/>
          <p:cNvGraphicFramePr>
            <a:graphicFrameLocks noChangeAspect="1"/>
          </p:cNvGraphicFramePr>
          <p:nvPr>
            <p:extLst/>
          </p:nvPr>
        </p:nvGraphicFramePr>
        <p:xfrm>
          <a:off x="335360" y="4941168"/>
          <a:ext cx="2309535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7" name="CorelDRAW" r:id="rId5" imgW="8510016" imgH="6132576" progId="CorelDraw.Graphic.15">
                  <p:embed/>
                </p:oleObj>
              </mc:Choice>
              <mc:Fallback>
                <p:oleObj name="CorelDRAW" r:id="rId5" imgW="8510016" imgH="6132576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0" y="4941168"/>
                        <a:ext cx="2309535" cy="1584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9 Başlık"/>
          <p:cNvSpPr txBox="1">
            <a:spLocks/>
          </p:cNvSpPr>
          <p:nvPr/>
        </p:nvSpPr>
        <p:spPr bwMode="auto">
          <a:xfrm>
            <a:off x="2647408" y="908720"/>
            <a:ext cx="9067729" cy="43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r-TR" sz="8000" b="1" dirty="0" smtClean="0">
                <a:solidFill>
                  <a:srgbClr val="002060"/>
                </a:solidFill>
                <a:latin typeface="Trebuchet MS" pitchFamily="34" charset="0"/>
              </a:rPr>
              <a:t>Demografik</a:t>
            </a:r>
          </a:p>
          <a:p>
            <a:pPr algn="ctr" eaLnBrk="1" hangingPunct="1"/>
            <a:r>
              <a:rPr lang="tr-TR" sz="8000" b="1" dirty="0" smtClean="0">
                <a:solidFill>
                  <a:srgbClr val="002060"/>
                </a:solidFill>
                <a:latin typeface="Trebuchet MS" pitchFamily="34" charset="0"/>
              </a:rPr>
              <a:t>Bilgiler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09566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8 Dikdörtgen"/>
          <p:cNvSpPr/>
          <p:nvPr/>
        </p:nvSpPr>
        <p:spPr>
          <a:xfrm>
            <a:off x="1288632" y="6083879"/>
            <a:ext cx="10640016" cy="371739"/>
          </a:xfrm>
          <a:prstGeom prst="rect">
            <a:avLst/>
          </a:prstGeom>
          <a:solidFill>
            <a:srgbClr val="990033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  <a:scene3d>
            <a:camera prst="perspective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/>
          </a:p>
        </p:txBody>
      </p:sp>
      <p:sp>
        <p:nvSpPr>
          <p:cNvPr id="12" name="18 Slayt Numarası Yer Tutucusu"/>
          <p:cNvSpPr txBox="1">
            <a:spLocks/>
          </p:cNvSpPr>
          <p:nvPr/>
        </p:nvSpPr>
        <p:spPr bwMode="auto">
          <a:xfrm>
            <a:off x="11136560" y="6110226"/>
            <a:ext cx="658257" cy="29676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fld id="{04E0EF81-B813-41B3-BF27-165EE8A7CFE5}" type="slidenum">
              <a:rPr lang="tr-TR" sz="1600" b="1">
                <a:solidFill>
                  <a:schemeClr val="bg1"/>
                </a:solidFill>
                <a:latin typeface="Trebuchet MS" pitchFamily="34" charset="0"/>
              </a:rPr>
              <a:pPr algn="ctr">
                <a:defRPr/>
              </a:pPr>
              <a:t>7</a:t>
            </a:fld>
            <a:endParaRPr lang="tr-TR" sz="16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8993"/>
            <a:ext cx="1288632" cy="88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14 Metin kutusu"/>
          <p:cNvSpPr txBox="1">
            <a:spLocks noChangeArrowheads="1"/>
          </p:cNvSpPr>
          <p:nvPr/>
        </p:nvSpPr>
        <p:spPr bwMode="auto">
          <a:xfrm>
            <a:off x="1260865" y="6099213"/>
            <a:ext cx="9741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Trebuchet MS" pitchFamily="34" charset="0"/>
              </a:rPr>
              <a:t>Seçime 1 Ay Kala Türkiye de Son Siyasi Durum Araştırması-www.tusiar.com</a:t>
            </a:r>
            <a:endParaRPr lang="tr-TR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graphicFrame>
        <p:nvGraphicFramePr>
          <p:cNvPr id="9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115170"/>
              </p:ext>
            </p:extLst>
          </p:nvPr>
        </p:nvGraphicFramePr>
        <p:xfrm>
          <a:off x="3935760" y="620688"/>
          <a:ext cx="417646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520744"/>
              </p:ext>
            </p:extLst>
          </p:nvPr>
        </p:nvGraphicFramePr>
        <p:xfrm>
          <a:off x="8184232" y="620688"/>
          <a:ext cx="388843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9 Başlık"/>
          <p:cNvSpPr txBox="1">
            <a:spLocks/>
          </p:cNvSpPr>
          <p:nvPr/>
        </p:nvSpPr>
        <p:spPr bwMode="auto">
          <a:xfrm>
            <a:off x="652663" y="116632"/>
            <a:ext cx="11377264" cy="3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r-TR" sz="3000" b="1" dirty="0" smtClean="0">
                <a:solidFill>
                  <a:srgbClr val="002060"/>
                </a:solidFill>
                <a:latin typeface="Trebuchet MS" pitchFamily="34" charset="0"/>
              </a:rPr>
              <a:t>Demografik Bilgiler</a:t>
            </a:r>
          </a:p>
        </p:txBody>
      </p:sp>
      <p:graphicFrame>
        <p:nvGraphicFramePr>
          <p:cNvPr id="15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184172"/>
              </p:ext>
            </p:extLst>
          </p:nvPr>
        </p:nvGraphicFramePr>
        <p:xfrm>
          <a:off x="839416" y="692696"/>
          <a:ext cx="302433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1544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8 Dikdörtgen"/>
          <p:cNvSpPr/>
          <p:nvPr/>
        </p:nvSpPr>
        <p:spPr>
          <a:xfrm>
            <a:off x="1288632" y="6083879"/>
            <a:ext cx="10640016" cy="371739"/>
          </a:xfrm>
          <a:prstGeom prst="rect">
            <a:avLst/>
          </a:prstGeom>
          <a:solidFill>
            <a:srgbClr val="990033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  <a:scene3d>
            <a:camera prst="perspective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/>
          </a:p>
        </p:txBody>
      </p:sp>
      <p:sp>
        <p:nvSpPr>
          <p:cNvPr id="12" name="18 Slayt Numarası Yer Tutucusu"/>
          <p:cNvSpPr txBox="1">
            <a:spLocks/>
          </p:cNvSpPr>
          <p:nvPr/>
        </p:nvSpPr>
        <p:spPr bwMode="auto">
          <a:xfrm>
            <a:off x="11136560" y="6110226"/>
            <a:ext cx="658257" cy="29676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fld id="{04E0EF81-B813-41B3-BF27-165EE8A7CFE5}" type="slidenum">
              <a:rPr lang="tr-TR" sz="1600" b="1">
                <a:solidFill>
                  <a:schemeClr val="bg1"/>
                </a:solidFill>
                <a:latin typeface="Trebuchet MS" pitchFamily="34" charset="0"/>
              </a:rPr>
              <a:pPr algn="ctr">
                <a:defRPr/>
              </a:pPr>
              <a:t>8</a:t>
            </a:fld>
            <a:endParaRPr lang="tr-TR" sz="16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8993"/>
            <a:ext cx="1288632" cy="88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14 Metin kutusu"/>
          <p:cNvSpPr txBox="1">
            <a:spLocks noChangeArrowheads="1"/>
          </p:cNvSpPr>
          <p:nvPr/>
        </p:nvSpPr>
        <p:spPr bwMode="auto">
          <a:xfrm>
            <a:off x="1260865" y="6099213"/>
            <a:ext cx="9741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Trebuchet MS" pitchFamily="34" charset="0"/>
              </a:rPr>
              <a:t>Seçime 1 Ay Kala Türkiye de Son Siyasi Durum Araştırması-www.tusiar.com</a:t>
            </a:r>
            <a:endParaRPr lang="tr-TR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graphicFrame>
        <p:nvGraphicFramePr>
          <p:cNvPr id="15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706534"/>
              </p:ext>
            </p:extLst>
          </p:nvPr>
        </p:nvGraphicFramePr>
        <p:xfrm>
          <a:off x="1288632" y="548680"/>
          <a:ext cx="10135960" cy="525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9 Başlık"/>
          <p:cNvSpPr txBox="1">
            <a:spLocks/>
          </p:cNvSpPr>
          <p:nvPr/>
        </p:nvSpPr>
        <p:spPr bwMode="auto">
          <a:xfrm>
            <a:off x="652663" y="116632"/>
            <a:ext cx="11377264" cy="3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 sz="1500" b="1" i="0" u="none" strike="noStrike" kern="1200" baseline="0">
                <a:solidFill>
                  <a:srgbClr val="C00000"/>
                </a:solidFill>
                <a:latin typeface="Futura Md BT" pitchFamily="34" charset="0"/>
                <a:ea typeface="+mn-ea"/>
                <a:cs typeface="+mn-cs"/>
              </a:defRPr>
            </a:pPr>
            <a:r>
              <a:rPr lang="en-US" sz="2100" b="1" dirty="0" err="1">
                <a:solidFill>
                  <a:srgbClr val="C00000"/>
                </a:solidFill>
                <a:latin typeface="Futura Md BT" pitchFamily="34" charset="0"/>
              </a:rPr>
              <a:t>Bugün</a:t>
            </a:r>
            <a:r>
              <a:rPr lang="en-US" sz="2100" b="1" dirty="0">
                <a:solidFill>
                  <a:srgbClr val="C00000"/>
                </a:solidFill>
                <a:latin typeface="Futura Md BT" pitchFamily="34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Futura Md BT" pitchFamily="34" charset="0"/>
              </a:rPr>
              <a:t>Milletvekili</a:t>
            </a:r>
            <a:r>
              <a:rPr lang="en-US" sz="2100" b="1" dirty="0">
                <a:solidFill>
                  <a:srgbClr val="C00000"/>
                </a:solidFill>
                <a:latin typeface="Futura Md BT" pitchFamily="34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Futura Md BT" pitchFamily="34" charset="0"/>
              </a:rPr>
              <a:t>Genel</a:t>
            </a:r>
            <a:r>
              <a:rPr lang="en-US" sz="2100" b="1" dirty="0">
                <a:solidFill>
                  <a:srgbClr val="C00000"/>
                </a:solidFill>
                <a:latin typeface="Futura Md BT" pitchFamily="34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Futura Md BT" pitchFamily="34" charset="0"/>
              </a:rPr>
              <a:t>Seçimi</a:t>
            </a:r>
            <a:r>
              <a:rPr lang="en-US" sz="2100" b="1" dirty="0">
                <a:solidFill>
                  <a:srgbClr val="C00000"/>
                </a:solidFill>
                <a:latin typeface="Futura Md BT" pitchFamily="34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Futura Md BT" pitchFamily="34" charset="0"/>
              </a:rPr>
              <a:t>yapılacak</a:t>
            </a:r>
            <a:r>
              <a:rPr lang="en-US" sz="2100" b="1" dirty="0">
                <a:solidFill>
                  <a:srgbClr val="C00000"/>
                </a:solidFill>
                <a:latin typeface="Futura Md BT" pitchFamily="34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Futura Md BT" pitchFamily="34" charset="0"/>
              </a:rPr>
              <a:t>olsa</a:t>
            </a:r>
            <a:r>
              <a:rPr lang="en-US" sz="2100" b="1" dirty="0">
                <a:solidFill>
                  <a:srgbClr val="C00000"/>
                </a:solidFill>
                <a:latin typeface="Futura Md BT" pitchFamily="34" charset="0"/>
              </a:rPr>
              <a:t>  </a:t>
            </a:r>
            <a:r>
              <a:rPr lang="en-US" sz="2100" b="1" dirty="0" err="1">
                <a:solidFill>
                  <a:srgbClr val="C00000"/>
                </a:solidFill>
                <a:latin typeface="Futura Md BT" pitchFamily="34" charset="0"/>
              </a:rPr>
              <a:t>hangi</a:t>
            </a:r>
            <a:r>
              <a:rPr lang="en-US" sz="2100" b="1" dirty="0">
                <a:solidFill>
                  <a:srgbClr val="C00000"/>
                </a:solidFill>
                <a:latin typeface="Futura Md BT" pitchFamily="34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Futura Md BT" pitchFamily="34" charset="0"/>
              </a:rPr>
              <a:t>partiye</a:t>
            </a:r>
            <a:r>
              <a:rPr lang="en-US" sz="2100" b="1" dirty="0">
                <a:solidFill>
                  <a:srgbClr val="C00000"/>
                </a:solidFill>
                <a:latin typeface="Futura Md BT" pitchFamily="34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Futura Md BT" pitchFamily="34" charset="0"/>
              </a:rPr>
              <a:t>oy</a:t>
            </a:r>
            <a:r>
              <a:rPr lang="en-US" sz="2100" b="1" dirty="0">
                <a:solidFill>
                  <a:srgbClr val="C00000"/>
                </a:solidFill>
                <a:latin typeface="Futura Md BT" pitchFamily="34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Futura Md BT" pitchFamily="34" charset="0"/>
              </a:rPr>
              <a:t>verirdiniz</a:t>
            </a:r>
            <a:r>
              <a:rPr lang="en-US" sz="2100" b="1" dirty="0">
                <a:solidFill>
                  <a:srgbClr val="C00000"/>
                </a:solidFill>
                <a:latin typeface="Futura Md BT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499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8 Dikdörtgen"/>
          <p:cNvSpPr/>
          <p:nvPr/>
        </p:nvSpPr>
        <p:spPr>
          <a:xfrm>
            <a:off x="1288632" y="6083879"/>
            <a:ext cx="10640016" cy="371739"/>
          </a:xfrm>
          <a:prstGeom prst="rect">
            <a:avLst/>
          </a:prstGeom>
          <a:solidFill>
            <a:srgbClr val="990033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  <a:scene3d>
            <a:camera prst="perspective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/>
          </a:p>
        </p:txBody>
      </p:sp>
      <p:sp>
        <p:nvSpPr>
          <p:cNvPr id="12" name="18 Slayt Numarası Yer Tutucusu"/>
          <p:cNvSpPr txBox="1">
            <a:spLocks/>
          </p:cNvSpPr>
          <p:nvPr/>
        </p:nvSpPr>
        <p:spPr bwMode="auto">
          <a:xfrm>
            <a:off x="11136560" y="6110226"/>
            <a:ext cx="658257" cy="29676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fld id="{04E0EF81-B813-41B3-BF27-165EE8A7CFE5}" type="slidenum">
              <a:rPr lang="tr-TR" sz="1600" b="1">
                <a:solidFill>
                  <a:schemeClr val="bg1"/>
                </a:solidFill>
                <a:latin typeface="Trebuchet MS" pitchFamily="34" charset="0"/>
              </a:rPr>
              <a:pPr algn="ctr">
                <a:defRPr/>
              </a:pPr>
              <a:t>9</a:t>
            </a:fld>
            <a:endParaRPr lang="tr-TR" sz="16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8993"/>
            <a:ext cx="1288632" cy="88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14 Metin kutusu"/>
          <p:cNvSpPr txBox="1">
            <a:spLocks noChangeArrowheads="1"/>
          </p:cNvSpPr>
          <p:nvPr/>
        </p:nvSpPr>
        <p:spPr bwMode="auto">
          <a:xfrm>
            <a:off x="1260865" y="6099213"/>
            <a:ext cx="92996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Trebuchet MS" pitchFamily="34" charset="0"/>
              </a:rPr>
              <a:t>Seçime 1 Ay Kala Türkiye de Son Siyasi Durum Araştırması-www.tusiar.com</a:t>
            </a:r>
            <a:endParaRPr lang="tr-TR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8" name="11 Dikdörtgen"/>
          <p:cNvSpPr>
            <a:spLocks noChangeArrowheads="1"/>
          </p:cNvSpPr>
          <p:nvPr/>
        </p:nvSpPr>
        <p:spPr bwMode="auto">
          <a:xfrm>
            <a:off x="4871864" y="477915"/>
            <a:ext cx="6795228" cy="5632311"/>
          </a:xfrm>
          <a:prstGeom prst="rect">
            <a:avLst/>
          </a:prstGeom>
          <a:noFill/>
          <a:ln w="3175" cap="rnd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tr-TR" sz="1600" dirty="0" smtClean="0">
                <a:latin typeface="Futura Md BT" panose="020B0602020204020303" pitchFamily="34" charset="0"/>
              </a:rPr>
              <a:t>	</a:t>
            </a:r>
            <a:r>
              <a:rPr lang="tr-TR" sz="1600" dirty="0">
                <a:latin typeface="Futura Md BT" panose="020B0602020204020303" pitchFamily="34" charset="0"/>
              </a:rPr>
              <a:t>7 haziran 2015 seçimlerinde partilerin almış oldukları oy dağılımlarına göre bakıldığında </a:t>
            </a:r>
            <a:r>
              <a:rPr lang="tr-TR" sz="1600" dirty="0" smtClean="0">
                <a:latin typeface="Futura Md BT" panose="020B0602020204020303" pitchFamily="34" charset="0"/>
              </a:rPr>
              <a:t>Araştırmaya </a:t>
            </a:r>
            <a:r>
              <a:rPr lang="tr-TR" sz="1600" dirty="0">
                <a:latin typeface="Futura Md BT" panose="020B0602020204020303" pitchFamily="34" charset="0"/>
              </a:rPr>
              <a:t>katılan </a:t>
            </a:r>
            <a:r>
              <a:rPr lang="tr-TR" sz="1600" dirty="0" smtClean="0">
                <a:latin typeface="Futura Md BT" panose="020B0602020204020303" pitchFamily="34" charset="0"/>
              </a:rPr>
              <a:t>deneklerin; Yüzde </a:t>
            </a:r>
            <a:r>
              <a:rPr lang="tr-TR" sz="1600" dirty="0">
                <a:latin typeface="Futura Md BT" panose="020B0602020204020303" pitchFamily="34" charset="0"/>
              </a:rPr>
              <a:t>42,95 </a:t>
            </a:r>
            <a:r>
              <a:rPr lang="tr-TR" sz="1600" dirty="0" smtClean="0">
                <a:latin typeface="Futura Md BT" panose="020B0602020204020303" pitchFamily="34" charset="0"/>
              </a:rPr>
              <a:t>AK </a:t>
            </a:r>
            <a:r>
              <a:rPr lang="tr-TR" sz="1600" dirty="0" err="1" smtClean="0">
                <a:latin typeface="Futura Md BT" panose="020B0602020204020303" pitchFamily="34" charset="0"/>
              </a:rPr>
              <a:t>PARTİ'ye</a:t>
            </a:r>
            <a:r>
              <a:rPr lang="tr-TR" sz="1600" dirty="0" smtClean="0">
                <a:latin typeface="Futura Md BT" panose="020B0602020204020303" pitchFamily="34" charset="0"/>
              </a:rPr>
              <a:t>, Yüzde </a:t>
            </a:r>
            <a:r>
              <a:rPr lang="tr-TR" sz="1600" dirty="0">
                <a:latin typeface="Futura Md BT" panose="020B0602020204020303" pitchFamily="34" charset="0"/>
              </a:rPr>
              <a:t>26,4'ü CHP</a:t>
            </a:r>
            <a:r>
              <a:rPr lang="tr-TR" sz="1600" dirty="0" smtClean="0">
                <a:latin typeface="Futura Md BT" panose="020B0602020204020303" pitchFamily="34" charset="0"/>
              </a:rPr>
              <a:t>, Yüzde </a:t>
            </a:r>
            <a:r>
              <a:rPr lang="tr-TR" sz="1600" dirty="0">
                <a:latin typeface="Futura Md BT" panose="020B0602020204020303" pitchFamily="34" charset="0"/>
              </a:rPr>
              <a:t>14,6'sı MHP'ye</a:t>
            </a:r>
            <a:r>
              <a:rPr lang="tr-TR" sz="1600" dirty="0" smtClean="0">
                <a:latin typeface="Futura Md BT" panose="020B0602020204020303" pitchFamily="34" charset="0"/>
              </a:rPr>
              <a:t>, Yüzde </a:t>
            </a:r>
            <a:r>
              <a:rPr lang="tr-TR" sz="1600" dirty="0">
                <a:latin typeface="Futura Md BT" panose="020B0602020204020303" pitchFamily="34" charset="0"/>
              </a:rPr>
              <a:t>12,09'HDP'ye oy vereceklerini beyan </a:t>
            </a:r>
            <a:r>
              <a:rPr lang="tr-TR" sz="1600" dirty="0" smtClean="0">
                <a:latin typeface="Futura Md BT" panose="020B0602020204020303" pitchFamily="34" charset="0"/>
              </a:rPr>
              <a:t>etmektedirler. Bu </a:t>
            </a:r>
            <a:r>
              <a:rPr lang="tr-TR" sz="1600" dirty="0">
                <a:latin typeface="Futura Md BT" panose="020B0602020204020303" pitchFamily="34" charset="0"/>
              </a:rPr>
              <a:t>sonuçlara göre </a:t>
            </a:r>
            <a:r>
              <a:rPr lang="tr-TR" sz="1600" dirty="0" smtClean="0">
                <a:latin typeface="Futura Md BT" panose="020B0602020204020303" pitchFamily="34" charset="0"/>
              </a:rPr>
              <a:t>AK </a:t>
            </a:r>
            <a:r>
              <a:rPr lang="tr-TR" sz="1600" dirty="0" err="1" smtClean="0">
                <a:latin typeface="Futura Md BT" panose="020B0602020204020303" pitchFamily="34" charset="0"/>
              </a:rPr>
              <a:t>PARTİ'nin</a:t>
            </a:r>
            <a:r>
              <a:rPr lang="tr-TR" sz="1600" dirty="0" smtClean="0">
                <a:latin typeface="Futura Md BT" panose="020B0602020204020303" pitchFamily="34" charset="0"/>
              </a:rPr>
              <a:t> </a:t>
            </a:r>
            <a:r>
              <a:rPr lang="tr-TR" sz="1600" dirty="0">
                <a:latin typeface="Futura Md BT" panose="020B0602020204020303" pitchFamily="34" charset="0"/>
              </a:rPr>
              <a:t>oylarında yüzde 2,29 </a:t>
            </a:r>
          </a:p>
          <a:p>
            <a:pPr algn="just" fontAlgn="base">
              <a:lnSpc>
                <a:spcPct val="150000"/>
              </a:lnSpc>
            </a:pPr>
            <a:r>
              <a:rPr lang="tr-TR" sz="1600" dirty="0">
                <a:latin typeface="Futura Md BT" panose="020B0602020204020303" pitchFamily="34" charset="0"/>
              </a:rPr>
              <a:t>CHP'NİN oylarında ise yüzde 1,27 oranında bir artışın meydana geldiği görülmektedir.</a:t>
            </a:r>
          </a:p>
          <a:p>
            <a:pPr algn="just" fontAlgn="base">
              <a:lnSpc>
                <a:spcPct val="150000"/>
              </a:lnSpc>
            </a:pPr>
            <a:r>
              <a:rPr lang="tr-TR" sz="1600" dirty="0" smtClean="0">
                <a:latin typeface="Futura Md BT" panose="020B0602020204020303" pitchFamily="34" charset="0"/>
              </a:rPr>
              <a:t>	7 </a:t>
            </a:r>
            <a:r>
              <a:rPr lang="tr-TR" sz="1600" dirty="0">
                <a:latin typeface="Futura Md BT" panose="020B0602020204020303" pitchFamily="34" charset="0"/>
              </a:rPr>
              <a:t>Haziran'dan bu güne oy kaybına uğrayan partilerin </a:t>
            </a:r>
            <a:r>
              <a:rPr lang="tr-TR" sz="1600" dirty="0" err="1" smtClean="0">
                <a:latin typeface="Futura Md BT" panose="020B0602020204020303" pitchFamily="34" charset="0"/>
              </a:rPr>
              <a:t>başın’da</a:t>
            </a:r>
            <a:r>
              <a:rPr lang="tr-TR" sz="1600" dirty="0" smtClean="0">
                <a:latin typeface="Futura Md BT" panose="020B0602020204020303" pitchFamily="34" charset="0"/>
              </a:rPr>
              <a:t>; yüzde </a:t>
            </a:r>
            <a:r>
              <a:rPr lang="tr-TR" sz="1600" dirty="0">
                <a:latin typeface="Futura Md BT" panose="020B0602020204020303" pitchFamily="34" charset="0"/>
              </a:rPr>
              <a:t>1,85 oranı  ile MHP gelirken</a:t>
            </a:r>
            <a:r>
              <a:rPr lang="tr-TR" sz="1600" dirty="0" smtClean="0">
                <a:latin typeface="Futura Md BT" panose="020B0602020204020303" pitchFamily="34" charset="0"/>
              </a:rPr>
              <a:t>, </a:t>
            </a:r>
            <a:r>
              <a:rPr lang="tr-TR" sz="1600" dirty="0" err="1" smtClean="0">
                <a:latin typeface="Futura Md BT" panose="020B0602020204020303" pitchFamily="34" charset="0"/>
              </a:rPr>
              <a:t>HDP‘nin</a:t>
            </a:r>
            <a:r>
              <a:rPr lang="tr-TR" sz="1600" dirty="0" smtClean="0">
                <a:latin typeface="Futura Md BT" panose="020B0602020204020303" pitchFamily="34" charset="0"/>
              </a:rPr>
              <a:t> </a:t>
            </a:r>
            <a:r>
              <a:rPr lang="tr-TR" sz="1600" dirty="0">
                <a:latin typeface="Futura Md BT" panose="020B0602020204020303" pitchFamily="34" charset="0"/>
              </a:rPr>
              <a:t>oy düşüş oranı ise </a:t>
            </a:r>
            <a:r>
              <a:rPr lang="tr-TR" sz="1600" dirty="0" smtClean="0">
                <a:latin typeface="Futura Md BT" panose="020B0602020204020303" pitchFamily="34" charset="0"/>
              </a:rPr>
              <a:t>yüzde0,87’dir. </a:t>
            </a:r>
          </a:p>
          <a:p>
            <a:pPr algn="just" fontAlgn="base">
              <a:lnSpc>
                <a:spcPct val="150000"/>
              </a:lnSpc>
            </a:pPr>
            <a:r>
              <a:rPr lang="tr-TR" sz="1600" dirty="0">
                <a:latin typeface="Futura Md BT" panose="020B0602020204020303" pitchFamily="34" charset="0"/>
              </a:rPr>
              <a:t>	</a:t>
            </a:r>
            <a:r>
              <a:rPr lang="tr-TR" sz="1600" dirty="0" smtClean="0">
                <a:latin typeface="Futura Md BT" panose="020B0602020204020303" pitchFamily="34" charset="0"/>
              </a:rPr>
              <a:t>Partilerin </a:t>
            </a:r>
            <a:r>
              <a:rPr lang="tr-TR" sz="1600" dirty="0">
                <a:latin typeface="Futura Md BT" panose="020B0602020204020303" pitchFamily="34" charset="0"/>
              </a:rPr>
              <a:t>oy geçişlerine bakıldığında </a:t>
            </a:r>
            <a:r>
              <a:rPr lang="tr-TR" sz="1600" dirty="0" smtClean="0">
                <a:latin typeface="Futura Md BT" panose="020B0602020204020303" pitchFamily="34" charset="0"/>
              </a:rPr>
              <a:t>Ak partiye </a:t>
            </a:r>
            <a:r>
              <a:rPr lang="tr-TR" sz="1600" dirty="0">
                <a:latin typeface="Futura Md BT" panose="020B0602020204020303" pitchFamily="34" charset="0"/>
              </a:rPr>
              <a:t>gelen oyların yüzde 1,2'si MHP'den</a:t>
            </a:r>
            <a:r>
              <a:rPr lang="tr-TR" sz="1600" dirty="0" smtClean="0">
                <a:latin typeface="Futura Md BT" panose="020B0602020204020303" pitchFamily="34" charset="0"/>
              </a:rPr>
              <a:t>, yüzde </a:t>
            </a:r>
            <a:r>
              <a:rPr lang="tr-TR" sz="1600" dirty="0">
                <a:latin typeface="Futura Md BT" panose="020B0602020204020303" pitchFamily="34" charset="0"/>
              </a:rPr>
              <a:t>0,56'sı </a:t>
            </a:r>
            <a:r>
              <a:rPr lang="tr-TR" sz="1600" dirty="0" err="1" smtClean="0">
                <a:latin typeface="Futura Md BT" panose="020B0602020204020303" pitchFamily="34" charset="0"/>
              </a:rPr>
              <a:t>HDP‘den</a:t>
            </a:r>
            <a:r>
              <a:rPr lang="tr-TR" sz="1600" dirty="0" smtClean="0">
                <a:latin typeface="Futura Md BT" panose="020B0602020204020303" pitchFamily="34" charset="0"/>
              </a:rPr>
              <a:t>, yüzde 0,53‘ü SADET,BBP,VE </a:t>
            </a:r>
            <a:r>
              <a:rPr lang="tr-TR" sz="1600" dirty="0">
                <a:latin typeface="Futura Md BT" panose="020B0602020204020303" pitchFamily="34" charset="0"/>
              </a:rPr>
              <a:t>DİĞER Partilerden </a:t>
            </a:r>
            <a:r>
              <a:rPr lang="tr-TR" sz="1600" dirty="0" smtClean="0">
                <a:latin typeface="Futura Md BT" panose="020B0602020204020303" pitchFamily="34" charset="0"/>
              </a:rPr>
              <a:t>gelmektedir. </a:t>
            </a:r>
          </a:p>
          <a:p>
            <a:pPr algn="just" fontAlgn="base">
              <a:lnSpc>
                <a:spcPct val="150000"/>
              </a:lnSpc>
            </a:pPr>
            <a:r>
              <a:rPr lang="tr-TR" sz="1600" dirty="0">
                <a:latin typeface="Futura Md BT" panose="020B0602020204020303" pitchFamily="34" charset="0"/>
              </a:rPr>
              <a:t>	</a:t>
            </a:r>
            <a:r>
              <a:rPr lang="tr-TR" sz="1600" dirty="0" smtClean="0">
                <a:latin typeface="Futura Md BT" panose="020B0602020204020303" pitchFamily="34" charset="0"/>
              </a:rPr>
              <a:t>CHP'ye </a:t>
            </a:r>
            <a:r>
              <a:rPr lang="tr-TR" sz="1600" dirty="0">
                <a:latin typeface="Futura Md BT" panose="020B0602020204020303" pitchFamily="34" charset="0"/>
              </a:rPr>
              <a:t>gelen oyların yüzde 0,56'sı MHP'den</a:t>
            </a:r>
            <a:r>
              <a:rPr lang="tr-TR" sz="1600" dirty="0" smtClean="0">
                <a:latin typeface="Futura Md BT" panose="020B0602020204020303" pitchFamily="34" charset="0"/>
              </a:rPr>
              <a:t>, yüzde </a:t>
            </a:r>
            <a:r>
              <a:rPr lang="tr-TR" sz="1600" dirty="0">
                <a:latin typeface="Futura Md BT" panose="020B0602020204020303" pitchFamily="34" charset="0"/>
              </a:rPr>
              <a:t>0,40'ı </a:t>
            </a:r>
            <a:r>
              <a:rPr lang="tr-TR" sz="1600" dirty="0" err="1">
                <a:latin typeface="Futura Md BT" panose="020B0602020204020303" pitchFamily="34" charset="0"/>
              </a:rPr>
              <a:t>HDP'den</a:t>
            </a:r>
            <a:r>
              <a:rPr lang="tr-TR" sz="1600" dirty="0" smtClean="0">
                <a:latin typeface="Futura Md BT" panose="020B0602020204020303" pitchFamily="34" charset="0"/>
              </a:rPr>
              <a:t>, yüzde </a:t>
            </a:r>
            <a:r>
              <a:rPr lang="tr-TR" sz="1600" dirty="0">
                <a:latin typeface="Futura Md BT" panose="020B0602020204020303" pitchFamily="34" charset="0"/>
              </a:rPr>
              <a:t>0,31'ise Diğer partilerden gelmektedir.</a:t>
            </a:r>
            <a:endParaRPr lang="tr-TR" sz="1600" b="1" dirty="0" smtClean="0">
              <a:latin typeface="Futura Md BT" panose="020B0602020204020303" pitchFamily="34" charset="0"/>
            </a:endParaRPr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655750"/>
              </p:ext>
            </p:extLst>
          </p:nvPr>
        </p:nvGraphicFramePr>
        <p:xfrm>
          <a:off x="911424" y="1650786"/>
          <a:ext cx="3744415" cy="3176971"/>
        </p:xfrm>
        <a:graphic>
          <a:graphicData uri="http://schemas.openxmlformats.org/drawingml/2006/table">
            <a:tbl>
              <a:tblPr/>
              <a:tblGrid>
                <a:gridCol w="1224136"/>
                <a:gridCol w="720080"/>
                <a:gridCol w="1098598"/>
                <a:gridCol w="701601"/>
              </a:tblGrid>
              <a:tr h="64327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Futura Md BT" panose="020B0602020204020303" pitchFamily="34" charset="0"/>
                        </a:rPr>
                        <a:t>Bugün Milletvekili Genel Seçimi yapılacak olsa  hangi partiye oy verirdiniz?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9526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1" i="0" u="none" strike="noStrike" dirty="0">
                          <a:solidFill>
                            <a:srgbClr val="0066CC"/>
                          </a:solidFill>
                          <a:effectLst/>
                          <a:latin typeface="Futura Md BT" panose="020B0602020204020303" pitchFamily="34" charset="0"/>
                        </a:rPr>
                        <a:t>Partiler</a:t>
                      </a:r>
                    </a:p>
                  </a:txBody>
                  <a:tcPr marL="857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 dirty="0">
                          <a:solidFill>
                            <a:srgbClr val="0066CC"/>
                          </a:solidFill>
                          <a:effectLst/>
                          <a:latin typeface="Futura Md BT" panose="020B0602020204020303" pitchFamily="34" charset="0"/>
                        </a:rPr>
                        <a:t>Yüzde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 dirty="0">
                          <a:solidFill>
                            <a:srgbClr val="0066CC"/>
                          </a:solidFill>
                          <a:effectLst/>
                          <a:latin typeface="Futura Md BT" panose="020B0602020204020303" pitchFamily="34" charset="0"/>
                        </a:rPr>
                        <a:t>7 Haziran</a:t>
                      </a:r>
                      <a:br>
                        <a:rPr lang="tr-TR" sz="1300" b="1" i="0" u="none" strike="noStrike" dirty="0">
                          <a:solidFill>
                            <a:srgbClr val="0066CC"/>
                          </a:solidFill>
                          <a:effectLst/>
                          <a:latin typeface="Futura Md BT" panose="020B0602020204020303" pitchFamily="34" charset="0"/>
                        </a:rPr>
                      </a:br>
                      <a:r>
                        <a:rPr lang="tr-TR" sz="1300" b="1" i="0" u="none" strike="noStrike" dirty="0">
                          <a:solidFill>
                            <a:srgbClr val="0066CC"/>
                          </a:solidFill>
                          <a:effectLst/>
                          <a:latin typeface="Futura Md BT" panose="020B0602020204020303" pitchFamily="34" charset="0"/>
                        </a:rPr>
                        <a:t>2015 Seçim Sonucu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066CC"/>
                          </a:solidFill>
                          <a:effectLst/>
                          <a:latin typeface="Futura Md BT" panose="020B0602020204020303" pitchFamily="34" charset="0"/>
                        </a:rPr>
                        <a:t>Oy İniş</a:t>
                      </a:r>
                      <a:br>
                        <a:rPr lang="tr-TR" sz="1300" b="1" i="0" u="none" strike="noStrike">
                          <a:solidFill>
                            <a:srgbClr val="0066CC"/>
                          </a:solidFill>
                          <a:effectLst/>
                          <a:latin typeface="Futura Md BT" panose="020B0602020204020303" pitchFamily="34" charset="0"/>
                        </a:rPr>
                      </a:br>
                      <a:r>
                        <a:rPr lang="tr-TR" sz="1300" b="1" i="0" u="none" strike="noStrike">
                          <a:solidFill>
                            <a:srgbClr val="0066CC"/>
                          </a:solidFill>
                          <a:effectLst/>
                          <a:latin typeface="Futura Md BT" panose="020B0602020204020303" pitchFamily="34" charset="0"/>
                        </a:rPr>
                        <a:t>Çıkışları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26883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AKP</a:t>
                      </a:r>
                    </a:p>
                  </a:txBody>
                  <a:tcPr marL="857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42,95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40,66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2,29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26883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CHP</a:t>
                      </a:r>
                    </a:p>
                  </a:txBody>
                  <a:tcPr marL="857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26,40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25,13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1,27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26883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MHP</a:t>
                      </a:r>
                    </a:p>
                  </a:txBody>
                  <a:tcPr marL="857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14,60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16,45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-1,85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26883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HDP</a:t>
                      </a:r>
                    </a:p>
                  </a:txBody>
                  <a:tcPr marL="857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12,09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12,96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-0,87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26883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Diğer</a:t>
                      </a:r>
                    </a:p>
                  </a:txBody>
                  <a:tcPr marL="857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3,96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4,80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-0,84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268830"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b="1" i="0" u="none" strike="noStrike">
                          <a:solidFill>
                            <a:srgbClr val="CC0099"/>
                          </a:solidFill>
                          <a:effectLst/>
                          <a:latin typeface="Futura Md BT" panose="020B0602020204020303" pitchFamily="34" charset="0"/>
                        </a:rPr>
                        <a:t>Total</a:t>
                      </a:r>
                    </a:p>
                  </a:txBody>
                  <a:tcPr marL="9525" marR="857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>
                          <a:solidFill>
                            <a:srgbClr val="CC0099"/>
                          </a:solidFill>
                          <a:effectLst/>
                          <a:latin typeface="Futura Md BT" panose="020B0602020204020303" pitchFamily="34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Futura Md BT" panose="020B06020202040203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1683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 dirty="0">
                          <a:solidFill>
                            <a:srgbClr val="0D0D0D"/>
                          </a:solidFill>
                          <a:effectLst/>
                          <a:latin typeface="Futura Md BT" panose="020B0602020204020303" pitchFamily="34" charset="0"/>
                        </a:rPr>
                        <a:t>Kararsızlar Orantısal Olarak Dağıtılmıştır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9 Başlık"/>
          <p:cNvSpPr txBox="1">
            <a:spLocks/>
          </p:cNvSpPr>
          <p:nvPr/>
        </p:nvSpPr>
        <p:spPr bwMode="auto">
          <a:xfrm>
            <a:off x="814736" y="35282"/>
            <a:ext cx="11377264" cy="3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2400" b="1" dirty="0" smtClean="0">
                <a:solidFill>
                  <a:srgbClr val="CC0099"/>
                </a:solidFill>
                <a:latin typeface="Futura Md BT" panose="020B0602020204020303" pitchFamily="34" charset="0"/>
                <a:ea typeface="Times New Roman"/>
              </a:rPr>
              <a:t>7 </a:t>
            </a:r>
            <a:r>
              <a:rPr lang="tr-TR" sz="2400" b="1" dirty="0">
                <a:solidFill>
                  <a:srgbClr val="CC0099"/>
                </a:solidFill>
                <a:latin typeface="Futura Md BT" panose="020B0602020204020303" pitchFamily="34" charset="0"/>
                <a:ea typeface="Times New Roman"/>
              </a:rPr>
              <a:t>Haziran Seçimlerine göre Partilerin oy geçişleri</a:t>
            </a:r>
          </a:p>
        </p:txBody>
      </p:sp>
    </p:spTree>
    <p:extLst>
      <p:ext uri="{BB962C8B-B14F-4D97-AF65-F5344CB8AC3E}">
        <p14:creationId xmlns:p14="http://schemas.microsoft.com/office/powerpoint/2010/main" val="369568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9818550-8BDC-4032-94B6-8D2B9B3D65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843</Words>
  <Application>Microsoft Office PowerPoint</Application>
  <PresentationFormat>Geniş ekran</PresentationFormat>
  <Paragraphs>205</Paragraphs>
  <Slides>12</Slides>
  <Notes>4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20" baseType="lpstr">
      <vt:lpstr>Arial</vt:lpstr>
      <vt:lpstr>Calibri</vt:lpstr>
      <vt:lpstr>Futura Md BT</vt:lpstr>
      <vt:lpstr>Georgia</vt:lpstr>
      <vt:lpstr>Times New Roman</vt:lpstr>
      <vt:lpstr>Trebuchet MS</vt:lpstr>
      <vt:lpstr>Training</vt:lpstr>
      <vt:lpstr>CorelDRAW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2015-03-12T13:10:10Z</dcterms:created>
  <dcterms:modified xsi:type="dcterms:W3CDTF">2015-10-16T05:42:27Z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