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5"/>
  </p:notesMasterIdLst>
  <p:sldIdLst>
    <p:sldId id="258" r:id="rId2"/>
    <p:sldId id="291" r:id="rId3"/>
    <p:sldId id="1147" r:id="rId4"/>
    <p:sldId id="1169" r:id="rId5"/>
    <p:sldId id="288" r:id="rId6"/>
    <p:sldId id="571" r:id="rId7"/>
    <p:sldId id="1122" r:id="rId8"/>
    <p:sldId id="1123" r:id="rId9"/>
    <p:sldId id="1137" r:id="rId10"/>
    <p:sldId id="1177" r:id="rId11"/>
    <p:sldId id="1178" r:id="rId12"/>
    <p:sldId id="1151" r:id="rId13"/>
    <p:sldId id="919" r:id="rId14"/>
  </p:sldIdLst>
  <p:sldSz cx="9144000" cy="6858000" type="letter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A614A73C-FE55-4F40-BB1D-7F1C238D1A85}">
          <p14:sldIdLst>
            <p14:sldId id="258"/>
            <p14:sldId id="291"/>
            <p14:sldId id="1147"/>
            <p14:sldId id="1169"/>
            <p14:sldId id="288"/>
            <p14:sldId id="571"/>
            <p14:sldId id="1122"/>
          </p14:sldIdLst>
        </p14:section>
        <p14:section name="Başlıksız Bölüm" id="{96957320-B716-4484-87B2-07ECA3A22A78}">
          <p14:sldIdLst>
            <p14:sldId id="1123"/>
            <p14:sldId id="1137"/>
            <p14:sldId id="1177"/>
            <p14:sldId id="1178"/>
            <p14:sldId id="1151"/>
            <p14:sldId id="9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3333FF"/>
    <a:srgbClr val="990033"/>
    <a:srgbClr val="FF00FF"/>
    <a:srgbClr val="FF66CC"/>
    <a:srgbClr val="33CCFF"/>
    <a:srgbClr val="00FF00"/>
    <a:srgbClr val="FFFFCC"/>
    <a:srgbClr val="A5002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7815" autoAdjust="0"/>
  </p:normalViewPr>
  <p:slideViewPr>
    <p:cSldViewPr>
      <p:cViewPr>
        <p:scale>
          <a:sx n="66" d="100"/>
          <a:sy n="66" d="100"/>
        </p:scale>
        <p:origin x="-1404" y="-150"/>
      </p:cViewPr>
      <p:guideLst>
        <p:guide orient="horz" pos="1027"/>
        <p:guide pos="204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'cumhur baskanı_secimi2014'!$A$3:$B$3</c:f>
              <c:strCache>
                <c:ptCount val="1"/>
                <c:pt idx="0">
                  <c:v>Deneklerin Cinsiyete 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3.7029802517814583E-2"/>
                  <c:y val="-0.2226761604856213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916136902554515E-2"/>
                  <c:y val="-3.04722617299491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baskanı_secimi2014'!$A$5:$A$6</c:f>
              <c:strCache>
                <c:ptCount val="2"/>
                <c:pt idx="0">
                  <c:v>Erkek</c:v>
                </c:pt>
                <c:pt idx="1">
                  <c:v>Bayan</c:v>
                </c:pt>
              </c:strCache>
            </c:strRef>
          </c:cat>
          <c:val>
            <c:numRef>
              <c:f>'cumhur baskanı_secimi2014'!$B$5:$B$6</c:f>
              <c:numCache>
                <c:formatCode>0.0</c:formatCode>
                <c:ptCount val="2"/>
                <c:pt idx="0">
                  <c:v>51.2</c:v>
                </c:pt>
                <c:pt idx="1">
                  <c:v>48.8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4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50"/>
      <c:rotY val="2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621120901043294E-2"/>
          <c:y val="0.16918172286412622"/>
          <c:w val="0.92261970892123102"/>
          <c:h val="0.80654850767264075"/>
        </c:manualLayout>
      </c:layout>
      <c:pie3DChart>
        <c:varyColors val="1"/>
        <c:ser>
          <c:idx val="0"/>
          <c:order val="0"/>
          <c:tx>
            <c:strRef>
              <c:f>'cumhur baskanı_secimi2014'!$A$11:$B$11</c:f>
              <c:strCache>
                <c:ptCount val="1"/>
                <c:pt idx="0">
                  <c:v>Deneklerin yaş grubuna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5.3626616935834516E-2"/>
                  <c:y val="-9.29371562881902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265767262649726E-2"/>
                  <c:y val="-3.886720919897789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549789942482597"/>
                  <c:y val="2.9250222197533605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280106676669536E-2"/>
                  <c:y val="-0.14186704949450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7411384242374017"/>
                  <c:y val="-4.08266269025663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981516683186595E-5"/>
                  <c:y val="2.48162530552160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baskanı_secimi2014'!$A$13:$A$18</c:f>
              <c:strCache>
                <c:ptCount val="6"/>
                <c:pt idx="0">
                  <c:v>25-34 arası</c:v>
                </c:pt>
                <c:pt idx="1">
                  <c:v>35-44 arası</c:v>
                </c:pt>
                <c:pt idx="2">
                  <c:v>45-54 arası</c:v>
                </c:pt>
                <c:pt idx="3">
                  <c:v>18-24 arası</c:v>
                </c:pt>
                <c:pt idx="4">
                  <c:v>55 - 64 arası</c:v>
                </c:pt>
                <c:pt idx="5">
                  <c:v>65  ve üstü</c:v>
                </c:pt>
              </c:strCache>
            </c:strRef>
          </c:cat>
          <c:val>
            <c:numRef>
              <c:f>'cumhur baskanı_secimi2014'!$B$13:$B$18</c:f>
              <c:numCache>
                <c:formatCode>0.0</c:formatCode>
                <c:ptCount val="6"/>
                <c:pt idx="0">
                  <c:v>22.6</c:v>
                </c:pt>
                <c:pt idx="1">
                  <c:v>21.7</c:v>
                </c:pt>
                <c:pt idx="2">
                  <c:v>16.100000000000001</c:v>
                </c:pt>
                <c:pt idx="3">
                  <c:v>17.399999999999999</c:v>
                </c:pt>
                <c:pt idx="4">
                  <c:v>11.2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4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5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469776185484339E-2"/>
          <c:y val="0.13386539334094785"/>
          <c:w val="0.83658306392799042"/>
          <c:h val="0.73398965096538704"/>
        </c:manualLayout>
      </c:layout>
      <c:pie3DChart>
        <c:varyColors val="1"/>
        <c:ser>
          <c:idx val="0"/>
          <c:order val="0"/>
          <c:tx>
            <c:strRef>
              <c:f>'cumhur baskanı_secimi2014'!$A$23:$B$23</c:f>
              <c:strCache>
                <c:ptCount val="1"/>
                <c:pt idx="0">
                  <c:v>Deneklerin öğrenimine 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5"/>
            <c:bubble3D val="0"/>
            <c:spPr>
              <a:gradFill rotWithShape="1">
                <a:gsLst>
                  <a:gs pos="0">
                    <a:srgbClr val="FF9933">
                      <a:tint val="50000"/>
                      <a:satMod val="300000"/>
                    </a:srgbClr>
                  </a:gs>
                  <a:gs pos="35000">
                    <a:srgbClr val="FF9933">
                      <a:tint val="37000"/>
                      <a:satMod val="300000"/>
                    </a:srgbClr>
                  </a:gs>
                  <a:gs pos="100000">
                    <a:srgbClr val="FF9933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F993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0980229369453999E-2"/>
                  <c:y val="-0.122310663639983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9610928818690113E-2"/>
                  <c:y val="-5.407642640718117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8750853865522098E-2"/>
                  <c:y val="-8.020581506558813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6759276472031159"/>
                  <c:y val="-4.68609241188420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2881178768915664E-2"/>
                  <c:y val="5.71350581117257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298148665549813E-2"/>
                  <c:y val="-2.135236825971254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baskanı_secimi2014'!$A$25:$A$30</c:f>
              <c:strCache>
                <c:ptCount val="6"/>
                <c:pt idx="0">
                  <c:v>Üniversite</c:v>
                </c:pt>
                <c:pt idx="1">
                  <c:v>Lise</c:v>
                </c:pt>
                <c:pt idx="2">
                  <c:v>İlkokul</c:v>
                </c:pt>
                <c:pt idx="3">
                  <c:v>İlköğretim/Ortookul</c:v>
                </c:pt>
                <c:pt idx="4">
                  <c:v>Üniversite üzeri</c:v>
                </c:pt>
                <c:pt idx="5">
                  <c:v>Okul Bitirmemiş</c:v>
                </c:pt>
              </c:strCache>
            </c:strRef>
          </c:cat>
          <c:val>
            <c:numRef>
              <c:f>'cumhur baskanı_secimi2014'!$B$25:$B$30</c:f>
              <c:numCache>
                <c:formatCode>0.0</c:formatCode>
                <c:ptCount val="6"/>
                <c:pt idx="0">
                  <c:v>13.3</c:v>
                </c:pt>
                <c:pt idx="1">
                  <c:v>22.7</c:v>
                </c:pt>
                <c:pt idx="2">
                  <c:v>28.6</c:v>
                </c:pt>
                <c:pt idx="3">
                  <c:v>22.7</c:v>
                </c:pt>
                <c:pt idx="4">
                  <c:v>1.2</c:v>
                </c:pt>
                <c:pt idx="5">
                  <c:v>11.5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5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3704083247390333"/>
          <c:y val="0"/>
        </c:manualLayout>
      </c:layout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454970259790345E-2"/>
          <c:y val="0.20044462652297892"/>
          <c:w val="0.83866298785876348"/>
          <c:h val="0.67609594304336551"/>
        </c:manualLayout>
      </c:layout>
      <c:pie3DChart>
        <c:varyColors val="1"/>
        <c:ser>
          <c:idx val="0"/>
          <c:order val="0"/>
          <c:tx>
            <c:strRef>
              <c:f>'cumhur baskanı_secimi2014'!$A$34:$B$34</c:f>
              <c:strCache>
                <c:ptCount val="1"/>
                <c:pt idx="0">
                  <c:v>Bugün Milletvekili Genel Seçimi yapılacak olsa  hangi partiye oy verirdiniz?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CC33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7.9222040073688868E-2"/>
                  <c:y val="-0.1708990667703588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640134034153607E-2"/>
                  <c:y val="-0.139118570158871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22158098135214E-2"/>
                  <c:y val="-0.1731094693182239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437892805190735"/>
                  <c:y val="-4.556206717771991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8216289714575313E-3"/>
                  <c:y val="7.766775913787367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baskanı_secimi2014'!$A$36:$A$40</c:f>
              <c:strCache>
                <c:ptCount val="5"/>
                <c:pt idx="0">
                  <c:v>AKP</c:v>
                </c:pt>
                <c:pt idx="1">
                  <c:v>CHP</c:v>
                </c:pt>
                <c:pt idx="2">
                  <c:v>MHP</c:v>
                </c:pt>
                <c:pt idx="3">
                  <c:v>HDP</c:v>
                </c:pt>
                <c:pt idx="4">
                  <c:v>Diğer</c:v>
                </c:pt>
              </c:strCache>
            </c:strRef>
          </c:cat>
          <c:val>
            <c:numRef>
              <c:f>'cumhur baskanı_secimi2014'!$B$36:$B$40</c:f>
              <c:numCache>
                <c:formatCode>0.0</c:formatCode>
                <c:ptCount val="5"/>
                <c:pt idx="0">
                  <c:v>50.1</c:v>
                </c:pt>
                <c:pt idx="1">
                  <c:v>27.3</c:v>
                </c:pt>
                <c:pt idx="2">
                  <c:v>14.2</c:v>
                </c:pt>
                <c:pt idx="3">
                  <c:v>6.1</c:v>
                </c:pt>
                <c:pt idx="4">
                  <c:v>2.2999999999999998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5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445141939212352E-2"/>
          <c:y val="0.19039185704512365"/>
          <c:w val="0.83793196958335525"/>
          <c:h val="0.72799294230465617"/>
        </c:manualLayout>
      </c:layout>
      <c:pie3DChart>
        <c:varyColors val="1"/>
        <c:ser>
          <c:idx val="0"/>
          <c:order val="0"/>
          <c:tx>
            <c:strRef>
              <c:f>'cumhur baskanı_secimi2014'!$A$45:$B$45</c:f>
              <c:strCache>
                <c:ptCount val="1"/>
                <c:pt idx="0">
                  <c:v>Size göre Cumhur Başkanlığı Seçimini Kim kazanır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4.0438068461331494E-2"/>
                  <c:y val="-0.1417578846015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7167859908096266E-2"/>
                  <c:y val="-0.1786967627378634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739318804285586"/>
                  <c:y val="2.33417047228670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baskanı_secimi2014'!$A$47:$A$49</c:f>
              <c:strCache>
                <c:ptCount val="3"/>
                <c:pt idx="0">
                  <c:v>Recep Tayyip ERDOĞAN</c:v>
                </c:pt>
                <c:pt idx="1">
                  <c:v>Ekmeleddin İHSANOĞLU</c:v>
                </c:pt>
                <c:pt idx="2">
                  <c:v>Selehattin DEMİRTAŞ</c:v>
                </c:pt>
              </c:strCache>
            </c:strRef>
          </c:cat>
          <c:val>
            <c:numRef>
              <c:f>'cumhur baskanı_secimi2014'!$B$47:$B$49</c:f>
              <c:numCache>
                <c:formatCode>0.0</c:formatCode>
                <c:ptCount val="3"/>
                <c:pt idx="0">
                  <c:v>69.099999999999994</c:v>
                </c:pt>
                <c:pt idx="1">
                  <c:v>27.3</c:v>
                </c:pt>
                <c:pt idx="2">
                  <c:v>3.6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4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300">
              <a:solidFill>
                <a:srgbClr val="CC0099"/>
              </a:solidFill>
            </a:defRPr>
          </a:pPr>
          <a:endParaRPr lang="tr-TR"/>
        </a:p>
      </c:txPr>
    </c:title>
    <c:autoTitleDeleted val="0"/>
    <c:view3D>
      <c:rotX val="40"/>
      <c:rotY val="1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114477701711303"/>
          <c:w val="0.98980668681030815"/>
          <c:h val="0.82885522298288705"/>
        </c:manualLayout>
      </c:layout>
      <c:pie3DChart>
        <c:varyColors val="1"/>
        <c:ser>
          <c:idx val="0"/>
          <c:order val="0"/>
          <c:tx>
            <c:strRef>
              <c:f>'cumhur baskanı_secimi2014'!$A$53:$B$53</c:f>
              <c:strCache>
                <c:ptCount val="1"/>
                <c:pt idx="0">
                  <c:v>10 AĞUSTOS 2014’TE YAPILACAK CUMHURBAŞKANLIĞI SEÇİMİNDE OYUNUZU HANGİ ADAYA VERECEKSİNİZ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7.04760622085049E-2"/>
                  <c:y val="-0.2025628424798678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0132608448721689E-2"/>
                  <c:y val="-7.557023233977586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037380809545902E-2"/>
                  <c:y val="3.354757177517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'cumhur baskanı_secimi2014'!$A$55:$A$57</c:f>
              <c:strCache>
                <c:ptCount val="3"/>
                <c:pt idx="0">
                  <c:v>Recep Tayyip ERDOĞAN</c:v>
                </c:pt>
                <c:pt idx="1">
                  <c:v>Ekmeleddin İHSANOĞLU</c:v>
                </c:pt>
                <c:pt idx="2">
                  <c:v>Selehattin DEMİRTAŞ</c:v>
                </c:pt>
              </c:strCache>
            </c:strRef>
          </c:cat>
          <c:val>
            <c:numRef>
              <c:f>'cumhur baskanı_secimi2014'!$B$55:$B$57</c:f>
              <c:numCache>
                <c:formatCode>0.0</c:formatCode>
                <c:ptCount val="3"/>
                <c:pt idx="0">
                  <c:v>54.92</c:v>
                </c:pt>
                <c:pt idx="1">
                  <c:v>38.17</c:v>
                </c:pt>
                <c:pt idx="2">
                  <c:v>6.91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solidFill>
        <a:srgbClr val="FFC000">
          <a:alpha val="97000"/>
        </a:srgbClr>
      </a:solidFill>
    </a:ln>
  </c:spPr>
  <c:txPr>
    <a:bodyPr/>
    <a:lstStyle/>
    <a:p>
      <a:pPr>
        <a:defRPr sz="14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/>
          <a:lstStyle>
            <a:lvl1pPr algn="r">
              <a:defRPr sz="1300"/>
            </a:lvl1pPr>
          </a:lstStyle>
          <a:p>
            <a:fld id="{5E1C9078-0654-4B7E-B03E-D29BCAE1CC59}" type="datetimeFigureOut">
              <a:rPr lang="tr-TR" smtClean="0"/>
              <a:pPr/>
              <a:t>24.7.2014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4" tIns="47781" rIns="95564" bIns="47781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64" tIns="47781" rIns="95564" bIns="47781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 anchor="b"/>
          <a:lstStyle>
            <a:lvl1pPr algn="r">
              <a:defRPr sz="1300"/>
            </a:lvl1pPr>
          </a:lstStyle>
          <a:p>
            <a:fld id="{E81E1E1E-09B1-499D-BE00-DF9F5B6838E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34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724400"/>
            <a:ext cx="7772400" cy="704851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Asıl başlık stili için tıklatın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4102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Asıl alt başlık stilini düzenlemek için tıklatın</a:t>
            </a:r>
            <a:endParaRPr lang="en-US" noProof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61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477000" y="1752600"/>
            <a:ext cx="1828800" cy="50292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990600" y="1752600"/>
            <a:ext cx="5334000" cy="50292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51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3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3404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9906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7244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83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07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02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1569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5972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752601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514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chart" Target="../charts/chart4.xml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chart" Target="../charts/chart5.xml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chart" Target="../charts/chart6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chart" Target="../charts/chart1.xm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chart" Target="../charts/chart2.xml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chart" Target="../charts/chart3.x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Slayt Numarası Yer Tutucusu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D85C1C-B0AC-476B-8F5B-078900A895F5}" type="slidenum">
              <a:rPr lang="tr-TR"/>
              <a:pPr>
                <a:defRPr/>
              </a:pPr>
              <a:t>1</a:t>
            </a:fld>
            <a:endParaRPr lang="tr-TR"/>
          </a:p>
        </p:txBody>
      </p:sp>
      <p:grpSp>
        <p:nvGrpSpPr>
          <p:cNvPr id="5" name="Grup 4"/>
          <p:cNvGrpSpPr/>
          <p:nvPr/>
        </p:nvGrpSpPr>
        <p:grpSpPr>
          <a:xfrm>
            <a:off x="89821" y="6286500"/>
            <a:ext cx="9143999" cy="591320"/>
            <a:chOff x="89821" y="6286500"/>
            <a:chExt cx="9143999" cy="591320"/>
          </a:xfrm>
        </p:grpSpPr>
        <p:sp>
          <p:nvSpPr>
            <p:cNvPr id="29" name="28 Dikdörtgen"/>
            <p:cNvSpPr/>
            <p:nvPr/>
          </p:nvSpPr>
          <p:spPr>
            <a:xfrm>
              <a:off x="142875" y="6286500"/>
              <a:ext cx="8786813" cy="285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0" name="9 Başlık"/>
            <p:cNvSpPr txBox="1">
              <a:spLocks/>
            </p:cNvSpPr>
            <p:nvPr/>
          </p:nvSpPr>
          <p:spPr bwMode="auto">
            <a:xfrm>
              <a:off x="89821" y="6520633"/>
              <a:ext cx="9143999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Web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: www.tusiar.com  –  Eposta: bilgi@tusiar.com  –  Adres: Yenişehir Mahallesi Hastane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Caddesi Hisar İş Hanı Kat : 8 No: 35  - Tel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</a:rPr>
                <a:t>+90 332 235 22 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</a:rPr>
                <a:t>58</a:t>
              </a:r>
              <a:endParaRPr lang="tr-TR" sz="900" dirty="0">
                <a:solidFill>
                  <a:schemeClr val="bg1"/>
                </a:solidFill>
                <a:latin typeface="Futura Md BT" pitchFamily="34" charset="0"/>
                <a:ea typeface="+mj-ea"/>
                <a:cs typeface="+mj-cs"/>
              </a:endParaRPr>
            </a:p>
          </p:txBody>
        </p:sp>
        <p:sp>
          <p:nvSpPr>
            <p:cNvPr id="11" name="14 Metin kutusu"/>
            <p:cNvSpPr txBox="1">
              <a:spLocks noChangeArrowheads="1"/>
            </p:cNvSpPr>
            <p:nvPr/>
          </p:nvSpPr>
          <p:spPr bwMode="auto">
            <a:xfrm>
              <a:off x="142875" y="6286501"/>
              <a:ext cx="85335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</p:grp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2875" y="4293096"/>
            <a:ext cx="8786813" cy="1993405"/>
          </a:xfrm>
        </p:spPr>
        <p:txBody>
          <a:bodyPr/>
          <a:lstStyle/>
          <a:p>
            <a:pPr algn="ctr"/>
            <a:r>
              <a:rPr lang="tr-TR" sz="4000" b="1" dirty="0" smtClean="0">
                <a:latin typeface="Trebuchet MS" pitchFamily="34" charset="0"/>
              </a:rPr>
              <a:t>CUMHURBAŞKANLIĞI SEÇİMİNE </a:t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tr-TR" sz="4000" b="1" dirty="0" smtClean="0">
                <a:latin typeface="Trebuchet MS" pitchFamily="34" charset="0"/>
              </a:rPr>
              <a:t>EN SON DURUM</a:t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tr-TR" sz="4000" b="1" dirty="0" smtClean="0">
                <a:latin typeface="Trebuchet MS" pitchFamily="34" charset="0"/>
              </a:rPr>
              <a:t>ARAŞTIRMASI</a:t>
            </a:r>
            <a:endParaRPr lang="tr-TR" sz="4000" dirty="0">
              <a:latin typeface="Trebuchet MS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376778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2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64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99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1 Dikdörtgen"/>
          <p:cNvSpPr>
            <a:spLocks noChangeArrowheads="1"/>
          </p:cNvSpPr>
          <p:nvPr/>
        </p:nvSpPr>
        <p:spPr bwMode="auto">
          <a:xfrm>
            <a:off x="243902" y="1251054"/>
            <a:ext cx="8193142" cy="323165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14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1500" b="1" dirty="0">
                <a:solidFill>
                  <a:schemeClr val="tx1">
                    <a:lumMod val="50000"/>
                  </a:schemeClr>
                </a:solidFill>
              </a:rPr>
              <a:t>BU BÜN SEÇİM OLSA AK PARTİ AÇIK ARA ÖNDE CHP 2. MHP 3. PARTİ</a:t>
            </a:r>
            <a:endParaRPr lang="en-US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10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  <p:graphicFrame>
        <p:nvGraphicFramePr>
          <p:cNvPr id="13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851353"/>
              </p:ext>
            </p:extLst>
          </p:nvPr>
        </p:nvGraphicFramePr>
        <p:xfrm>
          <a:off x="755576" y="1700808"/>
          <a:ext cx="7689085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139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52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 10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11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  <p:sp>
        <p:nvSpPr>
          <p:cNvPr id="8" name="11 Dikdörtgen"/>
          <p:cNvSpPr>
            <a:spLocks noChangeArrowheads="1"/>
          </p:cNvSpPr>
          <p:nvPr/>
        </p:nvSpPr>
        <p:spPr bwMode="auto">
          <a:xfrm>
            <a:off x="243902" y="1263499"/>
            <a:ext cx="8193142" cy="338554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600" b="1" dirty="0">
                <a:latin typeface="Futura Md BT" panose="020B0602020204020303" pitchFamily="34" charset="0"/>
              </a:rPr>
              <a:t>► TAYYİP ERDOĞANIN CUMHURBAŞKANI OLACAĞINA İNANÇ YÜKSELİYOR</a:t>
            </a:r>
            <a:endParaRPr lang="tr-TR" sz="1600" dirty="0">
              <a:latin typeface="Futura Md BT" panose="020B0602020204020303" pitchFamily="34" charset="0"/>
            </a:endParaRPr>
          </a:p>
        </p:txBody>
      </p: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857785"/>
              </p:ext>
            </p:extLst>
          </p:nvPr>
        </p:nvGraphicFramePr>
        <p:xfrm>
          <a:off x="899592" y="1700808"/>
          <a:ext cx="753745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09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91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2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3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12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8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  <p:sp>
        <p:nvSpPr>
          <p:cNvPr id="8" name="11 Dikdörtgen"/>
          <p:cNvSpPr>
            <a:spLocks noChangeArrowheads="1"/>
          </p:cNvSpPr>
          <p:nvPr/>
        </p:nvSpPr>
        <p:spPr bwMode="auto">
          <a:xfrm>
            <a:off x="115020" y="924945"/>
            <a:ext cx="8193142" cy="40011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► </a:t>
            </a:r>
            <a:r>
              <a:rPr lang="tr-TR" sz="2000" b="1" dirty="0">
                <a:solidFill>
                  <a:schemeClr val="bg1"/>
                </a:solidFill>
                <a:latin typeface="Futura Md BT" panose="020B0602020204020303" pitchFamily="34" charset="0"/>
              </a:rPr>
              <a:t>ERDOĞAN AÇIK ARA ÖNDE</a:t>
            </a:r>
            <a:endParaRPr lang="tr-TR" sz="2000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graphicFrame>
        <p:nvGraphicFramePr>
          <p:cNvPr id="9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460524"/>
              </p:ext>
            </p:extLst>
          </p:nvPr>
        </p:nvGraphicFramePr>
        <p:xfrm>
          <a:off x="899592" y="1556792"/>
          <a:ext cx="7632847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11 Dikdörtgen"/>
          <p:cNvSpPr>
            <a:spLocks noChangeArrowheads="1"/>
          </p:cNvSpPr>
          <p:nvPr/>
        </p:nvSpPr>
        <p:spPr bwMode="auto">
          <a:xfrm>
            <a:off x="389956" y="5800716"/>
            <a:ext cx="8193142" cy="276999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200" b="1" dirty="0" smtClean="0">
                <a:solidFill>
                  <a:srgbClr val="CC0099"/>
                </a:solidFill>
                <a:latin typeface="Futura Md BT" panose="020B0602020204020303" pitchFamily="34" charset="0"/>
              </a:rPr>
              <a:t>► Kararsızlar ve Cevap yoklar orantısal dağılım sonucu</a:t>
            </a:r>
            <a:endParaRPr lang="tr-TR" sz="1200" dirty="0">
              <a:solidFill>
                <a:srgbClr val="CC0099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57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5" y="16335375"/>
            <a:ext cx="923925" cy="693739"/>
          </a:xfrm>
          <a:prstGeom prst="rect">
            <a:avLst/>
          </a:prstGeom>
        </p:spPr>
      </p:pic>
      <p:sp>
        <p:nvSpPr>
          <p:cNvPr id="11" name="Metin kutusu 2"/>
          <p:cNvSpPr txBox="1"/>
          <p:nvPr/>
        </p:nvSpPr>
        <p:spPr>
          <a:xfrm>
            <a:off x="4843465" y="16306801"/>
            <a:ext cx="1343025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AK PARTİ</a:t>
            </a:r>
            <a:br>
              <a:rPr lang="tr-TR" sz="1100" b="1">
                <a:latin typeface="Futura Md BT" pitchFamily="34" charset="0"/>
              </a:rPr>
            </a:br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sp>
        <p:nvSpPr>
          <p:cNvPr id="12" name="Metin kutusu 4"/>
          <p:cNvSpPr txBox="1"/>
          <p:nvPr/>
        </p:nvSpPr>
        <p:spPr>
          <a:xfrm>
            <a:off x="7234240" y="16306801"/>
            <a:ext cx="1019175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CHP</a:t>
            </a:r>
          </a:p>
          <a:p>
            <a:pPr algn="ctr"/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sp>
        <p:nvSpPr>
          <p:cNvPr id="13" name="Metin kutusu 6"/>
          <p:cNvSpPr txBox="1"/>
          <p:nvPr/>
        </p:nvSpPr>
        <p:spPr>
          <a:xfrm>
            <a:off x="9320213" y="16306801"/>
            <a:ext cx="952500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MHP</a:t>
            </a:r>
            <a:r>
              <a:rPr lang="tr-TR" sz="1100" b="0" i="0" u="none" strike="noStrik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tr-TR" sz="1100" b="0" i="0" u="none" strike="noStrik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90" y="16316325"/>
            <a:ext cx="828675" cy="68580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63" y="16363949"/>
            <a:ext cx="882650" cy="628651"/>
          </a:xfrm>
          <a:prstGeom prst="rect">
            <a:avLst/>
          </a:prstGeom>
        </p:spPr>
      </p:pic>
      <p:sp>
        <p:nvSpPr>
          <p:cNvPr id="28" name="11 Dikdörtgen"/>
          <p:cNvSpPr/>
          <p:nvPr/>
        </p:nvSpPr>
        <p:spPr>
          <a:xfrm>
            <a:off x="240129" y="701682"/>
            <a:ext cx="857256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solidFill>
                <a:srgbClr val="FF000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solidFill>
                <a:srgbClr val="FF000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TÜSİAR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Bilgi 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Ü</a:t>
            </a: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retiyoruz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tr-TR" sz="2000" b="1">
                <a:solidFill>
                  <a:srgbClr val="0070C0"/>
                </a:solidFill>
                <a:latin typeface="Trebuchet MS" pitchFamily="34" charset="0"/>
              </a:rPr>
              <a:t>D</a:t>
            </a:r>
            <a:r>
              <a:rPr lang="tr-TR" sz="2000" b="1" smtClean="0">
                <a:solidFill>
                  <a:srgbClr val="0070C0"/>
                </a:solidFill>
                <a:latin typeface="Trebuchet MS" pitchFamily="34" charset="0"/>
              </a:rPr>
              <a:t>eğerinize Değer 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K</a:t>
            </a:r>
            <a:r>
              <a:rPr lang="tr-TR" sz="2000" b="1" smtClean="0">
                <a:solidFill>
                  <a:srgbClr val="0070C0"/>
                </a:solidFill>
                <a:latin typeface="Trebuchet MS" pitchFamily="34" charset="0"/>
              </a:rPr>
              <a:t>atıyoruz</a:t>
            </a: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0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0070C0"/>
                </a:solidFill>
                <a:latin typeface="Trebuchet MS" pitchFamily="34" charset="0"/>
              </a:rPr>
              <a:t>TÜSİAR ARAŞTIRMA 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DANIŞMANLIK LTD.ŞTİ.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Türkiye’nin Strateji Araştırma Merkezi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Tel: +90 332 235 22 58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www.</a:t>
            </a:r>
            <a:r>
              <a:rPr lang="tr-TR" sz="2000" b="1" dirty="0" err="1">
                <a:solidFill>
                  <a:srgbClr val="0070C0"/>
                </a:solidFill>
                <a:latin typeface="Trebuchet MS" pitchFamily="34" charset="0"/>
              </a:rPr>
              <a:t>tusiar</a:t>
            </a:r>
            <a:r>
              <a:rPr lang="tr-TR" sz="2000" b="1" dirty="0">
                <a:solidFill>
                  <a:srgbClr val="0070C0"/>
                </a:solidFill>
                <a:latin typeface="Trebuchet MS" pitchFamily="34" charset="0"/>
              </a:rPr>
              <a:t>.com</a:t>
            </a:r>
          </a:p>
        </p:txBody>
      </p:sp>
      <p:grpSp>
        <p:nvGrpSpPr>
          <p:cNvPr id="16" name="Grup 15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13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9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Dikdörtgen"/>
          <p:cNvSpPr>
            <a:spLocks noChangeArrowheads="1"/>
          </p:cNvSpPr>
          <p:nvPr/>
        </p:nvSpPr>
        <p:spPr bwMode="auto">
          <a:xfrm>
            <a:off x="584073" y="2420888"/>
            <a:ext cx="8148620" cy="2554545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İÇİNDEKİLER</a:t>
            </a:r>
          </a:p>
          <a:p>
            <a:pPr lvl="2"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1.ARAŞTIRMANIN KİMLİĞİ			</a:t>
            </a:r>
          </a:p>
          <a:p>
            <a:pPr lvl="2"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2. DEMOĞRAFİK BİLGİLER</a:t>
            </a:r>
          </a:p>
          <a:p>
            <a:pPr lvl="2">
              <a:lnSpc>
                <a:spcPct val="2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3. ARAŞTIRMA SONUÇLARI</a:t>
            </a:r>
            <a:endParaRPr lang="tr-TR" sz="2000" b="1" dirty="0">
              <a:solidFill>
                <a:srgbClr val="CC0066"/>
              </a:solidFill>
              <a:latin typeface="Futura Md BT" pitchFamily="34" charset="0"/>
            </a:endParaRPr>
          </a:p>
        </p:txBody>
      </p:sp>
      <p:grpSp>
        <p:nvGrpSpPr>
          <p:cNvPr id="13" name="Grup 12"/>
          <p:cNvGrpSpPr/>
          <p:nvPr/>
        </p:nvGrpSpPr>
        <p:grpSpPr>
          <a:xfrm>
            <a:off x="77504" y="6165304"/>
            <a:ext cx="9079720" cy="930806"/>
            <a:chOff x="77504" y="6165304"/>
            <a:chExt cx="9079720" cy="930806"/>
          </a:xfrm>
        </p:grpSpPr>
        <p:sp>
          <p:nvSpPr>
            <p:cNvPr id="14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77504" y="6178799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  <p:sp>
          <p:nvSpPr>
            <p:cNvPr id="16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2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7" name="10 Dikdörtgen"/>
            <p:cNvSpPr>
              <a:spLocks noChangeArrowheads="1"/>
            </p:cNvSpPr>
            <p:nvPr/>
          </p:nvSpPr>
          <p:spPr bwMode="auto">
            <a:xfrm>
              <a:off x="2565519" y="6195998"/>
              <a:ext cx="4103687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00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37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1 Dikdörtgen"/>
          <p:cNvSpPr>
            <a:spLocks noChangeArrowheads="1"/>
          </p:cNvSpPr>
          <p:nvPr/>
        </p:nvSpPr>
        <p:spPr bwMode="auto">
          <a:xfrm>
            <a:off x="223379" y="1844824"/>
            <a:ext cx="8643937" cy="3831818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tr-TR" b="1" dirty="0">
                <a:solidFill>
                  <a:srgbClr val="FF00FF"/>
                </a:solidFill>
                <a:latin typeface="Futura Md BT" pitchFamily="34" charset="0"/>
              </a:rPr>
              <a:t>SUNUŞ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	TÜSİAR 2002’den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beri araştırma sektöründe faaliyet gösteren bir kurumdur.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Sosyal sorumluluğunun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bir gereği olarak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 Bölgesel ve Ulusal bazda 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siyasal,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toplumsal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, ekonomik,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kültürel gelişmeleri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ve bu gelişmelere dair algıları araştırarak kamuoyuyla paylaşmaktadır.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	Bu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araştırma </a:t>
            </a:r>
            <a:r>
              <a:rPr lang="tr-TR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TÜSİAR’ın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öz kaynaklarıyla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yapılmıştır. Araştırmanın herhangi bir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sponsoru bulunmamaktadır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Bu Araştırma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, 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Necmettin Erbakan Üniversitesi Öğretim Üyesi </a:t>
            </a:r>
            <a:r>
              <a:rPr lang="tr-TR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Prof.Dr.Adem</a:t>
            </a: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 ŞAHİN tarafından yönetilmiştir.</a:t>
            </a:r>
            <a:endParaRPr lang="tr-TR" sz="1600" dirty="0" smtClean="0">
              <a:solidFill>
                <a:schemeClr val="tx1">
                  <a:lumMod val="50000"/>
                </a:schemeClr>
              </a:solidFill>
              <a:latin typeface="Futura Md BT" pitchFamily="34" charset="0"/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77504" y="6165304"/>
            <a:ext cx="9079720" cy="930806"/>
            <a:chOff x="77504" y="6165304"/>
            <a:chExt cx="9079720" cy="930806"/>
          </a:xfrm>
        </p:grpSpPr>
        <p:sp>
          <p:nvSpPr>
            <p:cNvPr id="13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14 Metin kutusu"/>
            <p:cNvSpPr txBox="1">
              <a:spLocks noChangeArrowheads="1"/>
            </p:cNvSpPr>
            <p:nvPr/>
          </p:nvSpPr>
          <p:spPr bwMode="auto">
            <a:xfrm>
              <a:off x="77504" y="6178799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  <p:sp>
          <p:nvSpPr>
            <p:cNvPr id="1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3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6" name="10 Dikdörtgen"/>
            <p:cNvSpPr>
              <a:spLocks noChangeArrowheads="1"/>
            </p:cNvSpPr>
            <p:nvPr/>
          </p:nvSpPr>
          <p:spPr bwMode="auto">
            <a:xfrm>
              <a:off x="2565519" y="6195998"/>
              <a:ext cx="4103687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00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63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68413" y="4725144"/>
            <a:ext cx="8786813" cy="864096"/>
          </a:xfrm>
        </p:spPr>
        <p:txBody>
          <a:bodyPr/>
          <a:lstStyle/>
          <a:p>
            <a:pPr algn="ctr"/>
            <a:r>
              <a:rPr lang="tr-TR" sz="4500" dirty="0" smtClean="0">
                <a:latin typeface="Futura Md BT" pitchFamily="34" charset="0"/>
              </a:rPr>
              <a:t>GENEL DEĞERLENDİRME</a:t>
            </a:r>
            <a:br>
              <a:rPr lang="tr-TR" sz="4500" dirty="0" smtClean="0">
                <a:latin typeface="Futura Md BT" pitchFamily="34" charset="0"/>
              </a:rPr>
            </a:br>
            <a:endParaRPr lang="tr-TR" sz="4500" dirty="0">
              <a:latin typeface="Futura Md BT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222798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311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8 Slayt Numarası Yer Tutucusu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D85C1C-B0AC-476B-8F5B-078900A895F5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821" y="6286500"/>
            <a:ext cx="9143999" cy="591320"/>
            <a:chOff x="89821" y="6286500"/>
            <a:chExt cx="9143999" cy="591320"/>
          </a:xfrm>
        </p:grpSpPr>
        <p:sp>
          <p:nvSpPr>
            <p:cNvPr id="13" name="28 Dikdörtgen"/>
            <p:cNvSpPr/>
            <p:nvPr/>
          </p:nvSpPr>
          <p:spPr>
            <a:xfrm>
              <a:off x="142875" y="6286500"/>
              <a:ext cx="8786813" cy="285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9 Başlık"/>
            <p:cNvSpPr txBox="1">
              <a:spLocks/>
            </p:cNvSpPr>
            <p:nvPr/>
          </p:nvSpPr>
          <p:spPr bwMode="auto">
            <a:xfrm>
              <a:off x="89821" y="6520633"/>
              <a:ext cx="9143999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Web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: www.tusiar.com  –  Eposta: bilgi@tusiar.com  –  Adres: Yenişehir Mahallesi Hastane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Caddesi Hisar İş Hanı Kat : 8 No: 35  - Tel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</a:rPr>
                <a:t>+90 332 235 22 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</a:rPr>
                <a:t>58</a:t>
              </a:r>
              <a:endParaRPr lang="tr-TR" sz="900" dirty="0">
                <a:solidFill>
                  <a:schemeClr val="bg1"/>
                </a:solidFill>
                <a:latin typeface="Futura Md BT" pitchFamily="34" charset="0"/>
                <a:ea typeface="+mj-ea"/>
                <a:cs typeface="+mj-cs"/>
              </a:endParaRPr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142875" y="6286501"/>
              <a:ext cx="85335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2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 Dikdörtgen"/>
          <p:cNvSpPr>
            <a:spLocks noChangeArrowheads="1"/>
          </p:cNvSpPr>
          <p:nvPr/>
        </p:nvSpPr>
        <p:spPr bwMode="auto">
          <a:xfrm>
            <a:off x="261888" y="941266"/>
            <a:ext cx="8737138" cy="5262979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1600" b="1" dirty="0">
                <a:latin typeface="Futura Md BT" panose="020B0602020204020303" pitchFamily="34" charset="0"/>
                <a:ea typeface="Times New Roman"/>
              </a:rPr>
              <a:t>► </a:t>
            </a:r>
            <a:r>
              <a:rPr lang="tr-TR" sz="1600" b="1" dirty="0" smtClean="0">
                <a:latin typeface="Futura Md BT" panose="020B0602020204020303" pitchFamily="34" charset="0"/>
                <a:ea typeface="Times New Roman"/>
              </a:rPr>
              <a:t>CUMHURBAŞKANLIĞI SEÇİMİNE </a:t>
            </a:r>
            <a:r>
              <a:rPr lang="tr-TR" sz="1600" b="1" dirty="0" smtClean="0">
                <a:latin typeface="Futura Md BT" panose="020B0602020204020303" pitchFamily="34" charset="0"/>
                <a:ea typeface="Times New Roman"/>
              </a:rPr>
              <a:t>EN SON DURUM </a:t>
            </a:r>
            <a:endParaRPr lang="tr-TR" sz="1600" b="1" dirty="0" smtClean="0">
              <a:latin typeface="Futura Md BT" panose="020B0602020204020303" pitchFamily="34" charset="0"/>
              <a:ea typeface="Times New Roman"/>
            </a:endParaRPr>
          </a:p>
          <a:p>
            <a:pPr algn="just" fontAlgn="base"/>
            <a:r>
              <a:rPr lang="tr-TR" sz="1600" dirty="0" smtClean="0"/>
              <a:t>	</a:t>
            </a:r>
            <a:r>
              <a:rPr lang="tr-TR" sz="1600" dirty="0" smtClean="0">
                <a:latin typeface="Futura Md BT" panose="020B0602020204020303" pitchFamily="34" charset="0"/>
              </a:rPr>
              <a:t>Türkiye siyasetinin en önemli gündem maddelerinden biri olan Cumhurbaşkanlığı seçimi  </a:t>
            </a:r>
            <a:r>
              <a:rPr lang="tr-TR" sz="1600" dirty="0">
                <a:latin typeface="Futura Md BT" panose="020B0602020204020303" pitchFamily="34" charset="0"/>
              </a:rPr>
              <a:t>ile ilgili seçmenin algısını belirlemek </a:t>
            </a:r>
            <a:r>
              <a:rPr lang="tr-TR" sz="1600" dirty="0" smtClean="0">
                <a:latin typeface="Futura Md BT" panose="020B0602020204020303" pitchFamily="34" charset="0"/>
              </a:rPr>
              <a:t>üzere,18– 22  Temmuz</a:t>
            </a:r>
            <a:r>
              <a:rPr lang="tr-TR" sz="1600" dirty="0">
                <a:latin typeface="Futura Md BT" panose="020B0602020204020303" pitchFamily="34" charset="0"/>
              </a:rPr>
              <a:t>  2014 tarihlerinde, TÜİK örneklem verileri dikkate alınarak </a:t>
            </a:r>
            <a:r>
              <a:rPr lang="tr-TR" sz="1600" dirty="0" smtClean="0">
                <a:latin typeface="Futura Md BT" panose="020B0602020204020303" pitchFamily="34" charset="0"/>
              </a:rPr>
              <a:t>Türkiye’nin </a:t>
            </a:r>
            <a:r>
              <a:rPr lang="tr-TR" sz="1600" dirty="0">
                <a:latin typeface="Futura Md BT" panose="020B0602020204020303" pitchFamily="34" charset="0"/>
              </a:rPr>
              <a:t>7 coğrafi bölgesinde, </a:t>
            </a:r>
            <a:r>
              <a:rPr lang="tr-TR" sz="1600" dirty="0" smtClean="0">
                <a:latin typeface="Futura Md BT" panose="020B0602020204020303" pitchFamily="34" charset="0"/>
              </a:rPr>
              <a:t>38 il </a:t>
            </a:r>
            <a:r>
              <a:rPr lang="tr-TR" sz="1600" dirty="0">
                <a:latin typeface="Futura Md BT" panose="020B0602020204020303" pitchFamily="34" charset="0"/>
              </a:rPr>
              <a:t>ve </a:t>
            </a:r>
            <a:r>
              <a:rPr lang="tr-TR" sz="1600" dirty="0" smtClean="0">
                <a:latin typeface="Futura Md BT" panose="020B0602020204020303" pitchFamily="34" charset="0"/>
              </a:rPr>
              <a:t>203  ilçede, 18 </a:t>
            </a:r>
            <a:r>
              <a:rPr lang="tr-TR" sz="1600" dirty="0">
                <a:latin typeface="Futura Md BT" panose="020B0602020204020303" pitchFamily="34" charset="0"/>
              </a:rPr>
              <a:t>yaş ve üstü seçmen nüfusunu temsil eden </a:t>
            </a:r>
            <a:r>
              <a:rPr lang="tr-TR" sz="1600" b="1" dirty="0" smtClean="0">
                <a:latin typeface="Futura Md BT" panose="020B0602020204020303" pitchFamily="34" charset="0"/>
              </a:rPr>
              <a:t>2109 ’u Erkek</a:t>
            </a:r>
            <a:r>
              <a:rPr lang="tr-TR" sz="1600" dirty="0" smtClean="0">
                <a:latin typeface="Futura Md BT" panose="020B0602020204020303" pitchFamily="34" charset="0"/>
              </a:rPr>
              <a:t>, </a:t>
            </a:r>
            <a:r>
              <a:rPr lang="tr-TR" sz="1600" b="1" dirty="0" smtClean="0">
                <a:latin typeface="Futura Md BT" panose="020B0602020204020303" pitchFamily="34" charset="0"/>
              </a:rPr>
              <a:t>2014’i  </a:t>
            </a:r>
            <a:r>
              <a:rPr lang="tr-TR" sz="1600" b="1" dirty="0">
                <a:latin typeface="Futura Md BT" panose="020B0602020204020303" pitchFamily="34" charset="0"/>
              </a:rPr>
              <a:t>kadın </a:t>
            </a:r>
            <a:r>
              <a:rPr lang="tr-TR" sz="1600" dirty="0" smtClean="0">
                <a:latin typeface="Futura Md BT" panose="020B0602020204020303" pitchFamily="34" charset="0"/>
              </a:rPr>
              <a:t>olmak üzere toplam </a:t>
            </a:r>
            <a:r>
              <a:rPr lang="tr-TR" sz="1600" b="1" dirty="0" smtClean="0">
                <a:solidFill>
                  <a:srgbClr val="FF0000"/>
                </a:solidFill>
                <a:latin typeface="Futura Md BT" panose="020B0602020204020303" pitchFamily="34" charset="0"/>
              </a:rPr>
              <a:t>4.123 denekle</a:t>
            </a:r>
            <a:r>
              <a:rPr lang="tr-TR" sz="1600" b="1" dirty="0" smtClean="0">
                <a:latin typeface="Futura Md BT" panose="020B0602020204020303" pitchFamily="34" charset="0"/>
              </a:rPr>
              <a:t>, </a:t>
            </a:r>
            <a:r>
              <a:rPr lang="tr-TR" sz="1600" dirty="0" smtClean="0">
                <a:latin typeface="Futura Md BT" panose="020B0602020204020303" pitchFamily="34" charset="0"/>
              </a:rPr>
              <a:t>hanelerde </a:t>
            </a:r>
            <a:r>
              <a:rPr lang="tr-TR" sz="1600" dirty="0">
                <a:latin typeface="Futura Md BT" panose="020B0602020204020303" pitchFamily="34" charset="0"/>
              </a:rPr>
              <a:t>yüz yüze görüşme metoduyla </a:t>
            </a:r>
            <a:r>
              <a:rPr lang="tr-TR" sz="1600" dirty="0" smtClean="0">
                <a:latin typeface="Futura Md BT" panose="020B0602020204020303" pitchFamily="34" charset="0"/>
              </a:rPr>
              <a:t>yaptığımız Cumhurbaşkanlığı seçimi ile ilgili Türkiye geneli son durum tespit anketini kamuoyu ile paylaşıyoruz.</a:t>
            </a: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	Örneklemin seçimi, basit tesadüfi anket yöntem ile gerçekleştirilmiş olup, görüşülecek </a:t>
            </a:r>
            <a:r>
              <a:rPr lang="tr-TR" sz="1600" dirty="0">
                <a:latin typeface="Futura Md BT" panose="020B0602020204020303" pitchFamily="34" charset="0"/>
              </a:rPr>
              <a:t>deneklerin belirlenmesinde  </a:t>
            </a:r>
            <a:r>
              <a:rPr lang="tr-TR" sz="1600" dirty="0" smtClean="0">
                <a:latin typeface="Futura Md BT" panose="020B0602020204020303" pitchFamily="34" charset="0"/>
              </a:rPr>
              <a:t>cinsiyet , yaş ve eğitim  kotaları uygulanmıştır.</a:t>
            </a:r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	Araştırma sonuçlarının  saha ve bilgisayar </a:t>
            </a:r>
            <a:r>
              <a:rPr lang="tr-TR" sz="1600" dirty="0">
                <a:latin typeface="Futura Md BT" panose="020B0602020204020303" pitchFamily="34" charset="0"/>
              </a:rPr>
              <a:t>ortamında </a:t>
            </a:r>
            <a:r>
              <a:rPr lang="tr-TR" sz="1600" dirty="0" smtClean="0">
                <a:latin typeface="Futura Md BT" panose="020B0602020204020303" pitchFamily="34" charset="0"/>
              </a:rPr>
              <a:t>gerçekleştirilen kontrollerden sonra analizler ile elde </a:t>
            </a:r>
            <a:r>
              <a:rPr lang="tr-TR" sz="1600" dirty="0">
                <a:latin typeface="Futura Md BT" panose="020B0602020204020303" pitchFamily="34" charset="0"/>
              </a:rPr>
              <a:t>edilen bulguların tutarlılığı </a:t>
            </a:r>
            <a:r>
              <a:rPr lang="tr-TR" sz="1600" dirty="0" smtClean="0">
                <a:latin typeface="Futura Md BT" panose="020B0602020204020303" pitchFamily="34" charset="0"/>
              </a:rPr>
              <a:t>gözlemlenmiştir. Araştırmanın </a:t>
            </a:r>
            <a:r>
              <a:rPr lang="tr-TR" sz="1600" dirty="0">
                <a:latin typeface="Futura Md BT" panose="020B0602020204020303" pitchFamily="34" charset="0"/>
              </a:rPr>
              <a:t>güven aralığı </a:t>
            </a:r>
            <a:r>
              <a:rPr lang="tr-TR" sz="1600" dirty="0" smtClean="0">
                <a:latin typeface="Futura Md BT" panose="020B0602020204020303" pitchFamily="34" charset="0"/>
              </a:rPr>
              <a:t>% 98 hata </a:t>
            </a:r>
            <a:r>
              <a:rPr lang="tr-TR" sz="1600" dirty="0">
                <a:latin typeface="Futura Md BT" panose="020B0602020204020303" pitchFamily="34" charset="0"/>
              </a:rPr>
              <a:t>payı </a:t>
            </a:r>
            <a:r>
              <a:rPr lang="tr-TR" sz="1600" dirty="0" smtClean="0">
                <a:latin typeface="Futura Md BT" panose="020B0602020204020303" pitchFamily="34" charset="0"/>
              </a:rPr>
              <a:t>(+ - ) </a:t>
            </a:r>
            <a:r>
              <a:rPr lang="tr-TR" sz="1600" dirty="0">
                <a:latin typeface="Futura Md BT" panose="020B0602020204020303" pitchFamily="34" charset="0"/>
              </a:rPr>
              <a:t>% 2</a:t>
            </a:r>
            <a:r>
              <a:rPr lang="tr-TR" sz="1600" dirty="0" smtClean="0">
                <a:latin typeface="Futura Md BT" panose="020B0602020204020303" pitchFamily="34" charset="0"/>
              </a:rPr>
              <a:t> </a:t>
            </a:r>
            <a:r>
              <a:rPr lang="tr-TR" sz="1600" dirty="0" err="1" smtClean="0">
                <a:latin typeface="Futura Md BT" panose="020B0602020204020303" pitchFamily="34" charset="0"/>
              </a:rPr>
              <a:t>dir</a:t>
            </a:r>
            <a:r>
              <a:rPr lang="tr-TR" sz="1600" dirty="0" smtClean="0">
                <a:latin typeface="Futura Md BT" panose="020B0602020204020303" pitchFamily="34" charset="0"/>
              </a:rPr>
              <a:t>.</a:t>
            </a:r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b="1" dirty="0" smtClean="0">
                <a:latin typeface="Futura Md BT" panose="020B0602020204020303" pitchFamily="34" charset="0"/>
              </a:rPr>
              <a:t>Araştırmanın saha çalışması  38 il 203 ilçede  gerçekleştirilmiştir.</a:t>
            </a:r>
          </a:p>
          <a:p>
            <a:pPr algn="just" fontAlgn="base"/>
            <a:endParaRPr lang="tr-TR" sz="1600" dirty="0" smtClean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dirty="0">
                <a:latin typeface="Futura Md BT" panose="020B0602020204020303" pitchFamily="34" charset="0"/>
              </a:rPr>
              <a:t>	</a:t>
            </a:r>
            <a:r>
              <a:rPr lang="tr-TR" sz="1600" dirty="0" smtClean="0">
                <a:latin typeface="Futura Md BT" panose="020B0602020204020303" pitchFamily="34" charset="0"/>
              </a:rPr>
              <a:t>Adana</a:t>
            </a:r>
            <a:r>
              <a:rPr lang="tr-TR" sz="1600" dirty="0">
                <a:latin typeface="Futura Md BT" panose="020B0602020204020303" pitchFamily="34" charset="0"/>
              </a:rPr>
              <a:t>, Afyon, Ankara, Antalya, </a:t>
            </a:r>
            <a:r>
              <a:rPr lang="tr-TR" sz="1600" dirty="0" smtClean="0">
                <a:latin typeface="Futura Md BT" panose="020B0602020204020303" pitchFamily="34" charset="0"/>
              </a:rPr>
              <a:t>Muğla, Siirt, </a:t>
            </a:r>
            <a:r>
              <a:rPr lang="tr-TR" sz="1600" dirty="0">
                <a:latin typeface="Futura Md BT" panose="020B0602020204020303" pitchFamily="34" charset="0"/>
              </a:rPr>
              <a:t>Bolu, Bursa, Balıkesir, </a:t>
            </a:r>
            <a:r>
              <a:rPr lang="tr-TR" sz="1600" dirty="0" smtClean="0">
                <a:latin typeface="Futura Md BT" panose="020B0602020204020303" pitchFamily="34" charset="0"/>
              </a:rPr>
              <a:t>Bartın, Bitlis, </a:t>
            </a:r>
            <a:r>
              <a:rPr lang="tr-TR" sz="1600" dirty="0">
                <a:latin typeface="Futura Md BT" panose="020B0602020204020303" pitchFamily="34" charset="0"/>
              </a:rPr>
              <a:t>Çanakkale, Çorum, Denizli, Diyarbakır, Edirne, Eskişehir, Erzurum, Gaziantep, Hatay, İçel, İstanbul, İzmir, Kayseri, Kocaeli, Kahramanmaraş </a:t>
            </a:r>
            <a:r>
              <a:rPr lang="tr-TR" sz="1600" dirty="0" smtClean="0">
                <a:latin typeface="Futura Md BT" panose="020B0602020204020303" pitchFamily="34" charset="0"/>
              </a:rPr>
              <a:t>Konya,Karabük,Kars,Malatya,Manisa,Mardin,Rize, </a:t>
            </a:r>
            <a:r>
              <a:rPr lang="tr-TR" sz="1600" dirty="0">
                <a:latin typeface="Futura Md BT" panose="020B0602020204020303" pitchFamily="34" charset="0"/>
              </a:rPr>
              <a:t>Sakarya, Samsun, </a:t>
            </a:r>
            <a:r>
              <a:rPr lang="tr-TR" sz="1600" dirty="0" smtClean="0">
                <a:latin typeface="Futura Md BT" panose="020B0602020204020303" pitchFamily="34" charset="0"/>
              </a:rPr>
              <a:t>Siirt, Trabzon, ve Yalova</a:t>
            </a:r>
            <a:endParaRPr lang="tr-TR" sz="1600" dirty="0">
              <a:latin typeface="Futura Md BT" panose="020B0602020204020303" pitchFamily="34" charset="0"/>
              <a:ea typeface="Times New Roman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5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 21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23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24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2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5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6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6100" y="3645024"/>
            <a:ext cx="8786813" cy="2432299"/>
          </a:xfrm>
        </p:spPr>
        <p:txBody>
          <a:bodyPr/>
          <a:lstStyle/>
          <a:p>
            <a:pPr algn="ctr"/>
            <a:r>
              <a:rPr lang="tr-TR" sz="4500" dirty="0" smtClean="0">
                <a:latin typeface="Futura Md BT" pitchFamily="34" charset="0"/>
              </a:rPr>
              <a:t>DEMOĞRAFİK BULGULAR</a:t>
            </a:r>
            <a:br>
              <a:rPr lang="tr-TR" sz="4500" dirty="0" smtClean="0">
                <a:latin typeface="Futura Md BT" pitchFamily="34" charset="0"/>
              </a:rPr>
            </a:br>
            <a:endParaRPr lang="tr-TR" sz="4500" dirty="0">
              <a:latin typeface="Futura Md BT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859667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8 Slayt Numarası Yer Tutucusu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D85C1C-B0AC-476B-8F5B-078900A895F5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821" y="6286500"/>
            <a:ext cx="9143999" cy="591320"/>
            <a:chOff x="89821" y="6286500"/>
            <a:chExt cx="9143999" cy="591320"/>
          </a:xfrm>
        </p:grpSpPr>
        <p:sp>
          <p:nvSpPr>
            <p:cNvPr id="13" name="28 Dikdörtgen"/>
            <p:cNvSpPr/>
            <p:nvPr/>
          </p:nvSpPr>
          <p:spPr>
            <a:xfrm>
              <a:off x="142875" y="6286500"/>
              <a:ext cx="8786813" cy="285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9 Başlık"/>
            <p:cNvSpPr txBox="1">
              <a:spLocks/>
            </p:cNvSpPr>
            <p:nvPr/>
          </p:nvSpPr>
          <p:spPr bwMode="auto">
            <a:xfrm>
              <a:off x="89821" y="6520633"/>
              <a:ext cx="9143999" cy="35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Web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: www.tusiar.com  –  Eposta: bilgi@tusiar.com  –  Adres: Yenişehir Mahallesi Hastane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  <a:ea typeface="+mj-ea"/>
                </a:rPr>
                <a:t>Caddesi Hisar İş Hanı Kat : 8 No: 35  - Tel </a:t>
              </a:r>
              <a:r>
                <a:rPr lang="tr-TR" sz="900" b="1" dirty="0">
                  <a:solidFill>
                    <a:schemeClr val="bg1"/>
                  </a:solidFill>
                  <a:latin typeface="Futura Md BT" pitchFamily="34" charset="0"/>
                </a:rPr>
                <a:t>+90 332 235 22 </a:t>
              </a:r>
              <a:r>
                <a:rPr lang="tr-TR" sz="900" b="1" dirty="0" smtClean="0">
                  <a:solidFill>
                    <a:schemeClr val="bg1"/>
                  </a:solidFill>
                  <a:latin typeface="Futura Md BT" pitchFamily="34" charset="0"/>
                </a:rPr>
                <a:t>58</a:t>
              </a:r>
              <a:endParaRPr lang="tr-TR" sz="900" dirty="0">
                <a:solidFill>
                  <a:schemeClr val="bg1"/>
                </a:solidFill>
                <a:latin typeface="Futura Md BT" pitchFamily="34" charset="0"/>
                <a:ea typeface="+mj-ea"/>
                <a:cs typeface="+mj-cs"/>
              </a:endParaRPr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142875" y="6286501"/>
              <a:ext cx="85335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latin typeface="Futura Md BT" panose="020B06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4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413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0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2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3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7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4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  <p:graphicFrame>
        <p:nvGraphicFramePr>
          <p:cNvPr id="15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689905"/>
              </p:ext>
            </p:extLst>
          </p:nvPr>
        </p:nvGraphicFramePr>
        <p:xfrm>
          <a:off x="1043608" y="1340768"/>
          <a:ext cx="7264554" cy="468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730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40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4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8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  <p:graphicFrame>
        <p:nvGraphicFramePr>
          <p:cNvPr id="11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741512"/>
              </p:ext>
            </p:extLst>
          </p:nvPr>
        </p:nvGraphicFramePr>
        <p:xfrm>
          <a:off x="971600" y="1412776"/>
          <a:ext cx="733656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60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29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CUMHURBAŞKANLIĞI SÇİMİNDEN EN SON 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9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  <p:graphicFrame>
        <p:nvGraphicFramePr>
          <p:cNvPr id="12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499571"/>
              </p:ext>
            </p:extLst>
          </p:nvPr>
        </p:nvGraphicFramePr>
        <p:xfrm>
          <a:off x="899592" y="1628800"/>
          <a:ext cx="7272808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79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ÜSİAR-2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35AEE3"/>
        </a:accent1>
        <a:accent2>
          <a:srgbClr val="FCB13C"/>
        </a:accent2>
        <a:accent3>
          <a:srgbClr val="FFFFFF"/>
        </a:accent3>
        <a:accent4>
          <a:srgbClr val="404040"/>
        </a:accent4>
        <a:accent5>
          <a:srgbClr val="AED3EF"/>
        </a:accent5>
        <a:accent6>
          <a:srgbClr val="E4A035"/>
        </a:accent6>
        <a:hlink>
          <a:srgbClr val="F15F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2994CC"/>
        </a:accent1>
        <a:accent2>
          <a:srgbClr val="2E9FD7"/>
        </a:accent2>
        <a:accent3>
          <a:srgbClr val="FFFFFF"/>
        </a:accent3>
        <a:accent4>
          <a:srgbClr val="404040"/>
        </a:accent4>
        <a:accent5>
          <a:srgbClr val="ACC8E2"/>
        </a:accent5>
        <a:accent6>
          <a:srgbClr val="2990C3"/>
        </a:accent6>
        <a:hlink>
          <a:srgbClr val="35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F15F23"/>
        </a:lt2>
        <a:accent1>
          <a:srgbClr val="F47D2B"/>
        </a:accent1>
        <a:accent2>
          <a:srgbClr val="F69230"/>
        </a:accent2>
        <a:accent3>
          <a:srgbClr val="FFFFFF"/>
        </a:accent3>
        <a:accent4>
          <a:srgbClr val="404040"/>
        </a:accent4>
        <a:accent5>
          <a:srgbClr val="F8BFAC"/>
        </a:accent5>
        <a:accent6>
          <a:srgbClr val="DF842A"/>
        </a:accent6>
        <a:hlink>
          <a:srgbClr val="FCB13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TÜSİAR-2</Template>
  <TotalTime>7244</TotalTime>
  <Words>403</Words>
  <Application>Microsoft Office PowerPoint</Application>
  <PresentationFormat>Letter Kağıt (8.5x11 inç)</PresentationFormat>
  <Paragraphs>111</Paragraphs>
  <Slides>13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5" baseType="lpstr">
      <vt:lpstr>TÜSİAR-2</vt:lpstr>
      <vt:lpstr>CorelDRAW</vt:lpstr>
      <vt:lpstr>CUMHURBAŞKANLIĞI SEÇİMİNE  EN SON DURUM ARAŞTIRMASI</vt:lpstr>
      <vt:lpstr>PowerPoint Sunusu</vt:lpstr>
      <vt:lpstr>PowerPoint Sunusu</vt:lpstr>
      <vt:lpstr>GENEL DEĞERLENDİRME </vt:lpstr>
      <vt:lpstr>PowerPoint Sunusu</vt:lpstr>
      <vt:lpstr>DEMOĞRAFİK BULGULAR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By NeC ® 2010 | Katilimsiz.Com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m_badem</dc:creator>
  <cp:lastModifiedBy>mbadem42</cp:lastModifiedBy>
  <cp:revision>453</cp:revision>
  <cp:lastPrinted>2012-10-19T08:42:31Z</cp:lastPrinted>
  <dcterms:created xsi:type="dcterms:W3CDTF">2012-10-03T07:38:05Z</dcterms:created>
  <dcterms:modified xsi:type="dcterms:W3CDTF">2014-07-24T11:24:27Z</dcterms:modified>
</cp:coreProperties>
</file>