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8"/>
  </p:notesMasterIdLst>
  <p:sldIdLst>
    <p:sldId id="258" r:id="rId2"/>
    <p:sldId id="291" r:id="rId3"/>
    <p:sldId id="1147" r:id="rId4"/>
    <p:sldId id="1169" r:id="rId5"/>
    <p:sldId id="288" r:id="rId6"/>
    <p:sldId id="571" r:id="rId7"/>
    <p:sldId id="1122" r:id="rId8"/>
    <p:sldId id="1123" r:id="rId9"/>
    <p:sldId id="1137" r:id="rId10"/>
    <p:sldId id="1177" r:id="rId11"/>
    <p:sldId id="1178" r:id="rId12"/>
    <p:sldId id="1151" r:id="rId13"/>
    <p:sldId id="1152" r:id="rId14"/>
    <p:sldId id="1162" r:id="rId15"/>
    <p:sldId id="1179" r:id="rId16"/>
    <p:sldId id="919" r:id="rId17"/>
  </p:sldIdLst>
  <p:sldSz cx="9144000" cy="6858000" type="letter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A614A73C-FE55-4F40-BB1D-7F1C238D1A85}">
          <p14:sldIdLst>
            <p14:sldId id="258"/>
            <p14:sldId id="291"/>
            <p14:sldId id="1147"/>
            <p14:sldId id="1169"/>
            <p14:sldId id="288"/>
            <p14:sldId id="571"/>
            <p14:sldId id="1122"/>
          </p14:sldIdLst>
        </p14:section>
        <p14:section name="Başlıksız Bölüm" id="{96957320-B716-4484-87B2-07ECA3A22A78}">
          <p14:sldIdLst>
            <p14:sldId id="1123"/>
            <p14:sldId id="1137"/>
            <p14:sldId id="1177"/>
            <p14:sldId id="1178"/>
            <p14:sldId id="1151"/>
            <p14:sldId id="1152"/>
            <p14:sldId id="1162"/>
            <p14:sldId id="1179"/>
            <p14:sldId id="9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3333FF"/>
    <a:srgbClr val="990033"/>
    <a:srgbClr val="FF00FF"/>
    <a:srgbClr val="FF66CC"/>
    <a:srgbClr val="33CCFF"/>
    <a:srgbClr val="00FF00"/>
    <a:srgbClr val="FFFFCC"/>
    <a:srgbClr val="A5002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7815" autoAdjust="0"/>
  </p:normalViewPr>
  <p:slideViewPr>
    <p:cSldViewPr>
      <p:cViewPr>
        <p:scale>
          <a:sx n="66" d="100"/>
          <a:sy n="66" d="100"/>
        </p:scale>
        <p:origin x="-1410" y="-150"/>
      </p:cViewPr>
      <p:guideLst>
        <p:guide orient="horz" pos="1027"/>
        <p:guide pos="204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themeOverride" Target="../theme/themeOverride9.xml"/><Relationship Id="rId6" Type="http://schemas.openxmlformats.org/officeDocument/2006/relationships/package" Target="../embeddings/Microsoft_Excel_Worksheet9.xlsx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205970941500329E-2"/>
          <c:y val="0.13628455978633255"/>
          <c:w val="0.89133049002785703"/>
          <c:h val="0.77404929914785814"/>
        </c:manualLayout>
      </c:layout>
      <c:pie3DChart>
        <c:varyColors val="1"/>
        <c:ser>
          <c:idx val="0"/>
          <c:order val="0"/>
          <c:tx>
            <c:strRef>
              <c:f>'cumhur baskanı_secimi2014'!$A$3:$B$3</c:f>
              <c:strCache>
                <c:ptCount val="1"/>
                <c:pt idx="0">
                  <c:v>Deneklerin Cinsiyete 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1.464195593493727E-2"/>
                  <c:y val="0.145309453683454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477726754640431E-2"/>
                  <c:y val="-9.908270528385389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baskanı_secimi2014'!$A$5:$A$6</c:f>
              <c:strCache>
                <c:ptCount val="2"/>
                <c:pt idx="0">
                  <c:v>Erkek</c:v>
                </c:pt>
                <c:pt idx="1">
                  <c:v>Bayan</c:v>
                </c:pt>
              </c:strCache>
            </c:strRef>
          </c:cat>
          <c:val>
            <c:numRef>
              <c:f>'cumhur baskanı_secimi2014'!$B$5:$B$6</c:f>
              <c:numCache>
                <c:formatCode>0.0</c:formatCode>
                <c:ptCount val="2"/>
                <c:pt idx="0">
                  <c:v>50.7</c:v>
                </c:pt>
                <c:pt idx="1">
                  <c:v>49.3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5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8773531284456385"/>
          <c:y val="0"/>
        </c:manualLayout>
      </c:layout>
      <c:overlay val="0"/>
      <c:txPr>
        <a:bodyPr/>
        <a:lstStyle/>
        <a:p>
          <a:pPr>
            <a:defRPr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2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645582594381375E-2"/>
          <c:y val="0.20075250915465623"/>
          <c:w val="0.87657788890096733"/>
          <c:h val="0.75733037933988323"/>
        </c:manualLayout>
      </c:layout>
      <c:pie3DChart>
        <c:varyColors val="1"/>
        <c:ser>
          <c:idx val="0"/>
          <c:order val="0"/>
          <c:tx>
            <c:strRef>
              <c:f>'cumhur baskanı_secimi2014'!$A$11:$B$11</c:f>
              <c:strCache>
                <c:ptCount val="1"/>
                <c:pt idx="0">
                  <c:v>Deneklerin yaş grubuna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2.9122358020281708E-2"/>
                  <c:y val="-0.161011545247644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564036463590764E-2"/>
                  <c:y val="-5.396623846568864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233767645551535E-2"/>
                  <c:y val="-9.829002756407333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3651577034770858E-2"/>
                  <c:y val="-8.04433952809399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6223036665476066E-2"/>
                  <c:y val="-2.5043519480131719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3272734614010839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baskanı_secimi2014'!$A$13:$A$18</c:f>
              <c:strCache>
                <c:ptCount val="6"/>
                <c:pt idx="0">
                  <c:v>25-34 arası</c:v>
                </c:pt>
                <c:pt idx="1">
                  <c:v>35-44 arası</c:v>
                </c:pt>
                <c:pt idx="2">
                  <c:v>45-54 arası</c:v>
                </c:pt>
                <c:pt idx="3">
                  <c:v>18-24 arası</c:v>
                </c:pt>
                <c:pt idx="4">
                  <c:v>55 - 64 arası</c:v>
                </c:pt>
                <c:pt idx="5">
                  <c:v>65  ve üstü</c:v>
                </c:pt>
              </c:strCache>
            </c:strRef>
          </c:cat>
          <c:val>
            <c:numRef>
              <c:f>'cumhur baskanı_secimi2014'!$B$13:$B$18</c:f>
              <c:numCache>
                <c:formatCode>0.0</c:formatCode>
                <c:ptCount val="6"/>
                <c:pt idx="0">
                  <c:v>23.8</c:v>
                </c:pt>
                <c:pt idx="1">
                  <c:v>20.7</c:v>
                </c:pt>
                <c:pt idx="2">
                  <c:v>16.600000000000001</c:v>
                </c:pt>
                <c:pt idx="3">
                  <c:v>16.2</c:v>
                </c:pt>
                <c:pt idx="4">
                  <c:v>11.7</c:v>
                </c:pt>
                <c:pt idx="5">
                  <c:v>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6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21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817746148605338E-2"/>
          <c:y val="0.14784170921788997"/>
          <c:w val="0.84156316916744489"/>
          <c:h val="0.72793549048612438"/>
        </c:manualLayout>
      </c:layout>
      <c:pie3DChart>
        <c:varyColors val="1"/>
        <c:ser>
          <c:idx val="0"/>
          <c:order val="0"/>
          <c:tx>
            <c:strRef>
              <c:f>'cumhur baskanı_secimi2014'!$A$23:$B$23</c:f>
              <c:strCache>
                <c:ptCount val="1"/>
                <c:pt idx="0">
                  <c:v>Deneklerin öğrenimine 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5"/>
            <c:bubble3D val="0"/>
            <c:spPr>
              <a:gradFill rotWithShape="1">
                <a:gsLst>
                  <a:gs pos="0">
                    <a:srgbClr val="FF9933">
                      <a:tint val="50000"/>
                      <a:satMod val="300000"/>
                    </a:srgbClr>
                  </a:gs>
                  <a:gs pos="35000">
                    <a:srgbClr val="FF9933">
                      <a:tint val="37000"/>
                      <a:satMod val="300000"/>
                    </a:srgbClr>
                  </a:gs>
                  <a:gs pos="100000">
                    <a:srgbClr val="FF9933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F993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4.1189090616214778E-2"/>
                  <c:y val="-1.63805911335294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165995352560478E-2"/>
                  <c:y val="-6.188781382805008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574798177931807E-2"/>
                  <c:y val="-1.979317571037840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1387034632244451E-2"/>
                  <c:y val="-8.325419473164896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5173773955693388E-2"/>
                  <c:y val="2.92453683954950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477504604775564E-2"/>
                  <c:y val="3.95726955275097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baskanı_secimi2014'!$A$25:$A$30</c:f>
              <c:strCache>
                <c:ptCount val="6"/>
                <c:pt idx="0">
                  <c:v>Üniversite</c:v>
                </c:pt>
                <c:pt idx="1">
                  <c:v>Lise</c:v>
                </c:pt>
                <c:pt idx="2">
                  <c:v>İlkokul</c:v>
                </c:pt>
                <c:pt idx="3">
                  <c:v>İlköğretim/Ortookul</c:v>
                </c:pt>
                <c:pt idx="4">
                  <c:v>Üniversite üzeri</c:v>
                </c:pt>
                <c:pt idx="5">
                  <c:v>Okul Bitirmemiş</c:v>
                </c:pt>
              </c:strCache>
            </c:strRef>
          </c:cat>
          <c:val>
            <c:numRef>
              <c:f>'cumhur baskanı_secimi2014'!$B$25:$B$30</c:f>
              <c:numCache>
                <c:formatCode>0.0</c:formatCode>
                <c:ptCount val="6"/>
                <c:pt idx="0">
                  <c:v>12.5</c:v>
                </c:pt>
                <c:pt idx="1">
                  <c:v>23.5</c:v>
                </c:pt>
                <c:pt idx="2">
                  <c:v>29.2</c:v>
                </c:pt>
                <c:pt idx="3">
                  <c:v>22</c:v>
                </c:pt>
                <c:pt idx="4">
                  <c:v>1.2</c:v>
                </c:pt>
                <c:pt idx="5">
                  <c:v>11.6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6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516786013675253E-2"/>
          <c:y val="0.20258625110030509"/>
          <c:w val="0.83972614153982894"/>
          <c:h val="0.68455876697460971"/>
        </c:manualLayout>
      </c:layout>
      <c:pie3DChart>
        <c:varyColors val="1"/>
        <c:ser>
          <c:idx val="0"/>
          <c:order val="0"/>
          <c:tx>
            <c:strRef>
              <c:f>'cumhur baskanı_secimi2014'!$A$34:$B$34</c:f>
              <c:strCache>
                <c:ptCount val="1"/>
                <c:pt idx="0">
                  <c:v>Bugün Milletvekili Genel Seçimi yapılacak olsa  hangi partiye oy verirdiniz?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6.0901692741210572E-2"/>
                  <c:y val="-7.476348781759291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488369979093232E-3"/>
                  <c:y val="-2.637420628477177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6119761945642406E-2"/>
                  <c:y val="-0.1664372762000803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4985386724707356"/>
                  <c:y val="1.69776007794005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249194533940616E-2"/>
                  <c:y val="7.390204507191508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>
                        <a:lumMod val="50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baskanı_secimi2014'!$A$36:$A$40</c:f>
              <c:strCache>
                <c:ptCount val="5"/>
                <c:pt idx="0">
                  <c:v>AKP</c:v>
                </c:pt>
                <c:pt idx="1">
                  <c:v>CHP</c:v>
                </c:pt>
                <c:pt idx="2">
                  <c:v>MHP</c:v>
                </c:pt>
                <c:pt idx="3">
                  <c:v>HDP</c:v>
                </c:pt>
                <c:pt idx="4">
                  <c:v>Diğer</c:v>
                </c:pt>
              </c:strCache>
            </c:strRef>
          </c:cat>
          <c:val>
            <c:numRef>
              <c:f>'cumhur baskanı_secimi2014'!$B$36:$B$40</c:f>
              <c:numCache>
                <c:formatCode>0.0</c:formatCode>
                <c:ptCount val="5"/>
                <c:pt idx="0">
                  <c:v>49.9</c:v>
                </c:pt>
                <c:pt idx="1">
                  <c:v>24.1</c:v>
                </c:pt>
                <c:pt idx="2">
                  <c:v>15.9</c:v>
                </c:pt>
                <c:pt idx="3">
                  <c:v>6.6</c:v>
                </c:pt>
                <c:pt idx="4">
                  <c:v>3.5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6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0175007092015922"/>
          <c:y val="0"/>
        </c:manualLayout>
      </c:layout>
      <c:overlay val="0"/>
      <c:txPr>
        <a:bodyPr/>
        <a:lstStyle/>
        <a:p>
          <a:pPr>
            <a:defRPr sz="1600"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4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723002459701724E-3"/>
          <c:y val="0.21638488255403315"/>
          <c:w val="0.98082182545649288"/>
          <c:h val="0.7178815286461796"/>
        </c:manualLayout>
      </c:layout>
      <c:pie3DChart>
        <c:varyColors val="1"/>
        <c:ser>
          <c:idx val="0"/>
          <c:order val="0"/>
          <c:tx>
            <c:strRef>
              <c:f>'cumhur baskanı_secimi2014'!$A$44:$B$44</c:f>
              <c:strCache>
                <c:ptCount val="1"/>
                <c:pt idx="0">
                  <c:v>7 yıllık görev süresini tamamlayan Cumhurbaşkanı Abdullah GÜL’ü Başarılı buluyor musunuz 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7.3626803287867415E-2"/>
                  <c:y val="2.417991807831916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64734570494007E-2"/>
                  <c:y val="-7.146450940787997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562738175901945E-2"/>
                  <c:y val="8.99608604508425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>
                        <a:lumMod val="50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baskanı_secimi2014'!$A$46:$A$48</c:f>
              <c:strCache>
                <c:ptCount val="3"/>
                <c:pt idx="0">
                  <c:v>Evet başarılı buluyorum</c:v>
                </c:pt>
                <c:pt idx="1">
                  <c:v>Hayır Başarılı bulmuyorum</c:v>
                </c:pt>
                <c:pt idx="2">
                  <c:v>Fikrim yok</c:v>
                </c:pt>
              </c:strCache>
            </c:strRef>
          </c:cat>
          <c:val>
            <c:numRef>
              <c:f>'cumhur baskanı_secimi2014'!$B$46:$B$48</c:f>
              <c:numCache>
                <c:formatCode>0.0</c:formatCode>
                <c:ptCount val="3"/>
                <c:pt idx="0">
                  <c:v>65.3</c:v>
                </c:pt>
                <c:pt idx="1">
                  <c:v>30.1</c:v>
                </c:pt>
                <c:pt idx="2">
                  <c:v>4.5999999999999996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6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1700"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'cumhur baskanı_secimi2014'!$A$53:$B$53</c:f>
              <c:strCache>
                <c:ptCount val="1"/>
                <c:pt idx="0">
                  <c:v>Size göre Ak Partinin Cumhurbaşkanı Adayı kim olmalı 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6.3344603124905308E-2"/>
                  <c:y val="-3.40558699306634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02796658957085E-2"/>
                  <c:y val="-0.1235575373228111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7240609629233115E-2"/>
                  <c:y val="5.72015222352343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>
                        <a:lumMod val="50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baskanı_secimi2014'!$A$55:$A$57</c:f>
              <c:strCache>
                <c:ptCount val="3"/>
                <c:pt idx="0">
                  <c:v>Recep Tayyip ERDOĞAN</c:v>
                </c:pt>
                <c:pt idx="1">
                  <c:v>Abdullah GÜL</c:v>
                </c:pt>
                <c:pt idx="2">
                  <c:v>Diğer</c:v>
                </c:pt>
              </c:strCache>
            </c:strRef>
          </c:cat>
          <c:val>
            <c:numRef>
              <c:f>'cumhur baskanı_secimi2014'!$B$55:$B$57</c:f>
              <c:numCache>
                <c:formatCode>0.0</c:formatCode>
                <c:ptCount val="3"/>
                <c:pt idx="0">
                  <c:v>50.7</c:v>
                </c:pt>
                <c:pt idx="1">
                  <c:v>35.1</c:v>
                </c:pt>
                <c:pt idx="2">
                  <c:v>14.2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6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1700"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'cumhur baskanı_secimi2014'!$A$62:$B$62</c:f>
              <c:strCache>
                <c:ptCount val="1"/>
                <c:pt idx="0">
                  <c:v>Size göre Ekmeleddin İHSANOĞLU Türkiyenin yeni Cumhurbaşkanı olur mu 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5.3572938842631097E-2"/>
                  <c:y val="-0.1881552512683775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967460072004012E-2"/>
                  <c:y val="0.276951635003518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>
                        <a:lumMod val="50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baskanı_secimi2014'!$A$64:$A$65</c:f>
              <c:strCache>
                <c:ptCount val="2"/>
                <c:pt idx="0">
                  <c:v>Evet olur</c:v>
                </c:pt>
                <c:pt idx="1">
                  <c:v>Hayır olmaz</c:v>
                </c:pt>
              </c:strCache>
            </c:strRef>
          </c:cat>
          <c:val>
            <c:numRef>
              <c:f>'cumhur baskanı_secimi2014'!$B$64:$B$65</c:f>
              <c:numCache>
                <c:formatCode>0.0</c:formatCode>
                <c:ptCount val="2"/>
                <c:pt idx="0">
                  <c:v>37.299999999999997</c:v>
                </c:pt>
                <c:pt idx="1">
                  <c:v>59.6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6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1800"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'cumhur baskanı_secimi2014'!$A$71:$B$71</c:f>
              <c:strCache>
                <c:ptCount val="1"/>
                <c:pt idx="0">
                  <c:v>Size göre Türkiyenin yeni Cumhurbaşkanı kim olur 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3.8494744253434014E-2"/>
                  <c:y val="5.504857099211198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9480369865537293E-2"/>
                  <c:y val="-8.684408329630041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8706614789435242E-2"/>
                  <c:y val="8.552847426674824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>
                        <a:lumMod val="50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baskanı_secimi2014'!$A$73:$A$75</c:f>
              <c:strCache>
                <c:ptCount val="3"/>
                <c:pt idx="0">
                  <c:v>Recep Tayyip ERDOĞAN</c:v>
                </c:pt>
                <c:pt idx="1">
                  <c:v>Ekmeleddin İHSANOĞLU</c:v>
                </c:pt>
                <c:pt idx="2">
                  <c:v>HDP nin adayı</c:v>
                </c:pt>
              </c:strCache>
            </c:strRef>
          </c:cat>
          <c:val>
            <c:numRef>
              <c:f>'cumhur baskanı_secimi2014'!$B$73:$B$75</c:f>
              <c:numCache>
                <c:formatCode>0.0</c:formatCode>
                <c:ptCount val="3"/>
                <c:pt idx="0">
                  <c:v>65.3</c:v>
                </c:pt>
                <c:pt idx="1">
                  <c:v>29.7</c:v>
                </c:pt>
                <c:pt idx="2">
                  <c:v>3.9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6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>
                <a:solidFill>
                  <a:srgbClr val="CC0099"/>
                </a:solidFill>
              </a:defRPr>
            </a:pPr>
            <a:r>
              <a:rPr lang="en-US" sz="1100" dirty="0" err="1">
                <a:solidFill>
                  <a:srgbClr val="CC0099"/>
                </a:solidFill>
              </a:rPr>
              <a:t>Cumhurbaşkanlığı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Seçiminde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Ak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Partinin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adayı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Recep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Tayyip</a:t>
            </a:r>
            <a:r>
              <a:rPr lang="en-US" sz="1100" dirty="0">
                <a:solidFill>
                  <a:srgbClr val="CC0099"/>
                </a:solidFill>
              </a:rPr>
              <a:t> ERDOĞAN,CHP-MHP (</a:t>
            </a:r>
            <a:r>
              <a:rPr lang="en-US" sz="1100" dirty="0" err="1">
                <a:solidFill>
                  <a:srgbClr val="CC0099"/>
                </a:solidFill>
              </a:rPr>
              <a:t>Çatı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Aday</a:t>
            </a:r>
            <a:r>
              <a:rPr lang="en-US" sz="1100" dirty="0">
                <a:solidFill>
                  <a:srgbClr val="CC0099"/>
                </a:solidFill>
              </a:rPr>
              <a:t>) </a:t>
            </a:r>
            <a:r>
              <a:rPr lang="en-US" sz="1100" dirty="0" err="1">
                <a:solidFill>
                  <a:srgbClr val="CC0099"/>
                </a:solidFill>
              </a:rPr>
              <a:t>Ekmeleddin</a:t>
            </a:r>
            <a:r>
              <a:rPr lang="en-US" sz="1100" dirty="0">
                <a:solidFill>
                  <a:srgbClr val="CC0099"/>
                </a:solidFill>
              </a:rPr>
              <a:t> İHSANOĞLU </a:t>
            </a:r>
            <a:r>
              <a:rPr lang="en-US" sz="1100" dirty="0" err="1">
                <a:solidFill>
                  <a:srgbClr val="CC0099"/>
                </a:solidFill>
              </a:rPr>
              <a:t>ve</a:t>
            </a:r>
            <a:r>
              <a:rPr lang="en-US" sz="1100" dirty="0">
                <a:solidFill>
                  <a:srgbClr val="CC0099"/>
                </a:solidFill>
              </a:rPr>
              <a:t> HDP </a:t>
            </a:r>
            <a:r>
              <a:rPr lang="en-US" sz="1100" dirty="0" err="1">
                <a:solidFill>
                  <a:srgbClr val="CC0099"/>
                </a:solidFill>
              </a:rPr>
              <a:t>nin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çıkaracağı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aday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şeklindeki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oy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pusulanda</a:t>
            </a:r>
            <a:r>
              <a:rPr lang="en-US" sz="1100" dirty="0">
                <a:solidFill>
                  <a:srgbClr val="CC0099"/>
                </a:solidFill>
              </a:rPr>
              <a:t>  </a:t>
            </a:r>
            <a:r>
              <a:rPr lang="en-US" sz="1100" dirty="0" err="1">
                <a:solidFill>
                  <a:srgbClr val="CC0099"/>
                </a:solidFill>
              </a:rPr>
              <a:t>hangi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isme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>
                <a:solidFill>
                  <a:srgbClr val="CC0099"/>
                </a:solidFill>
              </a:rPr>
              <a:t>oy</a:t>
            </a:r>
            <a:r>
              <a:rPr lang="en-US" sz="1100" dirty="0">
                <a:solidFill>
                  <a:srgbClr val="CC0099"/>
                </a:solidFill>
              </a:rPr>
              <a:t> </a:t>
            </a:r>
            <a:r>
              <a:rPr lang="en-US" sz="1100" dirty="0" err="1" smtClean="0">
                <a:solidFill>
                  <a:srgbClr val="CC0099"/>
                </a:solidFill>
              </a:rPr>
              <a:t>ve</a:t>
            </a:r>
            <a:r>
              <a:rPr lang="tr-TR" sz="1100" dirty="0" smtClean="0">
                <a:solidFill>
                  <a:srgbClr val="CC0099"/>
                </a:solidFill>
              </a:rPr>
              <a:t>r</a:t>
            </a:r>
            <a:r>
              <a:rPr lang="en-US" sz="1100" dirty="0" err="1" smtClean="0">
                <a:solidFill>
                  <a:srgbClr val="CC0099"/>
                </a:solidFill>
              </a:rPr>
              <a:t>irsiniz</a:t>
            </a:r>
            <a:r>
              <a:rPr lang="en-US" sz="1100" dirty="0" smtClean="0">
                <a:solidFill>
                  <a:srgbClr val="CC0099"/>
                </a:solidFill>
              </a:rPr>
              <a:t> </a:t>
            </a:r>
            <a:r>
              <a:rPr lang="en-US" sz="1100" dirty="0">
                <a:solidFill>
                  <a:srgbClr val="CC0099"/>
                </a:solidFill>
              </a:rPr>
              <a:t>?</a:t>
            </a:r>
          </a:p>
        </c:rich>
      </c:tx>
      <c:layout>
        <c:manualLayout>
          <c:xMode val="edge"/>
          <c:yMode val="edge"/>
          <c:x val="0.10134722462938509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550819343987778E-2"/>
          <c:y val="6.7684235801756795E-2"/>
          <c:w val="0.90600160622179027"/>
          <c:h val="0.8242941644476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'cumhur baskanı_secimi2014'!$A$80:$B$80</c:f>
              <c:strCache>
                <c:ptCount val="1"/>
                <c:pt idx="0">
                  <c:v>Cumhurbaşkanlığı Seçiminde Ak Partinin adayı Recep Tayyip ERDOĞAN,CHP-MHP (Çatı Aday) Ekmeleddin İHSANOĞLU ve HDP nin çıkaracağı aday şeklindeki oy pusulanda  hangi isme oy veirisiniz ?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  <c:pictureOptions>
              <c:pictureFormat val="stackScale"/>
              <c:pictureStackUnit val="15"/>
            </c:pictureOptions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</c:spPr>
          </c:dPt>
          <c:dLbls>
            <c:dLbl>
              <c:idx val="0"/>
              <c:layout>
                <c:manualLayout>
                  <c:x val="1.5500772597563327E-3"/>
                  <c:y val="-7.3961316126165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3004635585380527E-3"/>
                  <c:y val="-0.102407976174690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500772597563327E-3"/>
                  <c:y val="-0.11663130619895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2400618078050662E-2"/>
                  <c:y val="-0.1137866401941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CC0099"/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'cumhur baskanı_secimi2014'!$A$82:$A$85</c:f>
              <c:strCache>
                <c:ptCount val="4"/>
                <c:pt idx="0">
                  <c:v>Recep Tayyip ERDOĞAN</c:v>
                </c:pt>
                <c:pt idx="1">
                  <c:v>Ekmeleddin İHSANOĞLU</c:v>
                </c:pt>
                <c:pt idx="2">
                  <c:v>HDP nin adayı</c:v>
                </c:pt>
                <c:pt idx="3">
                  <c:v>Kararsız</c:v>
                </c:pt>
              </c:strCache>
            </c:strRef>
          </c:cat>
          <c:val>
            <c:numRef>
              <c:f>'cumhur baskanı_secimi2014'!$B$82:$B$85</c:f>
              <c:numCache>
                <c:formatCode>0.0</c:formatCode>
                <c:ptCount val="4"/>
                <c:pt idx="0">
                  <c:v>53.3</c:v>
                </c:pt>
                <c:pt idx="1">
                  <c:v>38.1</c:v>
                </c:pt>
                <c:pt idx="2">
                  <c:v>5.2</c:v>
                </c:pt>
                <c:pt idx="3">
                  <c:v>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82063744"/>
        <c:axId val="82065280"/>
        <c:axId val="0"/>
      </c:bar3DChart>
      <c:catAx>
        <c:axId val="820637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CC0099"/>
                </a:solidFill>
              </a:defRPr>
            </a:pPr>
            <a:endParaRPr lang="tr-TR"/>
          </a:p>
        </c:txPr>
        <c:crossAx val="82065280"/>
        <c:crosses val="autoZero"/>
        <c:auto val="1"/>
        <c:lblAlgn val="ctr"/>
        <c:lblOffset val="100"/>
        <c:noMultiLvlLbl val="0"/>
      </c:catAx>
      <c:valAx>
        <c:axId val="82065280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82063744"/>
        <c:crosses val="autoZero"/>
        <c:crossBetween val="between"/>
      </c:valAx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600">
          <a:latin typeface="Futura Md BT" pitchFamily="34" charset="0"/>
        </a:defRPr>
      </a:pPr>
      <a:endParaRPr lang="tr-TR"/>
    </a:p>
  </c:txPr>
  <c:externalData r:id="rId6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/>
          <a:lstStyle>
            <a:lvl1pPr algn="r">
              <a:defRPr sz="1300"/>
            </a:lvl1pPr>
          </a:lstStyle>
          <a:p>
            <a:fld id="{5E1C9078-0654-4B7E-B03E-D29BCAE1CC59}" type="datetimeFigureOut">
              <a:rPr lang="tr-TR" smtClean="0"/>
              <a:pPr/>
              <a:t>25.6.2014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4" tIns="47781" rIns="95564" bIns="47781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64" tIns="47781" rIns="95564" bIns="47781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 anchor="b"/>
          <a:lstStyle>
            <a:lvl1pPr algn="r">
              <a:defRPr sz="1300"/>
            </a:lvl1pPr>
          </a:lstStyle>
          <a:p>
            <a:fld id="{E81E1E1E-09B1-499D-BE00-DF9F5B6838E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734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724400"/>
            <a:ext cx="7772400" cy="704851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tr-TR" noProof="0" smtClean="0"/>
              <a:t>Asıl başlık stili için tıklatın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41020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r-TR" noProof="0" smtClean="0"/>
              <a:t>Asıl alt başlık stilini düzenlemek için tıklatın</a:t>
            </a:r>
            <a:endParaRPr lang="en-US" noProof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61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477000" y="1752600"/>
            <a:ext cx="1828800" cy="50292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990600" y="1752600"/>
            <a:ext cx="5334000" cy="50292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51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33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13404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990600" y="2514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724400" y="2514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831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07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025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2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11569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5972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752601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5146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chart" Target="../charts/chart4.xml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chart" Target="../charts/chart5.xml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chart" Target="../charts/chart6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chart" Target="../charts/chart7.xml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chart" Target="../charts/chart8.xml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chart" Target="../charts/chart9.xml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chart" Target="../charts/chart1.xml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chart" Target="../charts/chart2.xml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chart" Target="../charts/chart3.xml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Slayt Numarası Yer Tutucusu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D85C1C-B0AC-476B-8F5B-078900A895F5}" type="slidenum">
              <a:rPr lang="tr-TR"/>
              <a:pPr>
                <a:defRPr/>
              </a:pPr>
              <a:t>1</a:t>
            </a:fld>
            <a:endParaRPr lang="tr-TR"/>
          </a:p>
        </p:txBody>
      </p:sp>
      <p:grpSp>
        <p:nvGrpSpPr>
          <p:cNvPr id="5" name="Grup 4"/>
          <p:cNvGrpSpPr/>
          <p:nvPr/>
        </p:nvGrpSpPr>
        <p:grpSpPr>
          <a:xfrm>
            <a:off x="89821" y="6286500"/>
            <a:ext cx="9143999" cy="591320"/>
            <a:chOff x="89821" y="6286500"/>
            <a:chExt cx="9143999" cy="591320"/>
          </a:xfrm>
        </p:grpSpPr>
        <p:sp>
          <p:nvSpPr>
            <p:cNvPr id="29" name="28 Dikdörtgen"/>
            <p:cNvSpPr/>
            <p:nvPr/>
          </p:nvSpPr>
          <p:spPr>
            <a:xfrm>
              <a:off x="142875" y="6286500"/>
              <a:ext cx="8786813" cy="28575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0" name="9 Başlık"/>
            <p:cNvSpPr txBox="1">
              <a:spLocks/>
            </p:cNvSpPr>
            <p:nvPr/>
          </p:nvSpPr>
          <p:spPr bwMode="auto">
            <a:xfrm>
              <a:off x="89821" y="6520633"/>
              <a:ext cx="9143999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Web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: www.tusiar.com  –  Eposta: bilgi@tusiar.com  –  Adres: Yenişehir Mahallesi Hastane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Caddesi Hisar İş Hanı Kat : 8 No: 35  - Tel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</a:rPr>
                <a:t>+90 332 235 22 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</a:rPr>
                <a:t>58</a:t>
              </a:r>
              <a:endParaRPr lang="tr-TR" sz="900" dirty="0">
                <a:solidFill>
                  <a:schemeClr val="bg1"/>
                </a:solidFill>
                <a:latin typeface="Futura Md BT" pitchFamily="34" charset="0"/>
                <a:ea typeface="+mj-ea"/>
                <a:cs typeface="+mj-cs"/>
              </a:endParaRPr>
            </a:p>
          </p:txBody>
        </p:sp>
        <p:sp>
          <p:nvSpPr>
            <p:cNvPr id="11" name="14 Metin kutusu"/>
            <p:cNvSpPr txBox="1">
              <a:spLocks noChangeArrowheads="1"/>
            </p:cNvSpPr>
            <p:nvPr/>
          </p:nvSpPr>
          <p:spPr bwMode="auto">
            <a:xfrm>
              <a:off x="142875" y="6286501"/>
              <a:ext cx="853358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</p:grp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42875" y="3926210"/>
            <a:ext cx="8786813" cy="2360291"/>
          </a:xfrm>
        </p:spPr>
        <p:txBody>
          <a:bodyPr/>
          <a:lstStyle/>
          <a:p>
            <a:pPr algn="ctr"/>
            <a:r>
              <a:rPr lang="tr-TR" sz="4000" b="1" dirty="0" smtClean="0">
                <a:latin typeface="Trebuchet MS" pitchFamily="34" charset="0"/>
              </a:rPr>
              <a:t>CUMHURBAŞKANLIĞI </a:t>
            </a:r>
            <a:r>
              <a:rPr lang="tr-TR" sz="4000" b="1" dirty="0">
                <a:latin typeface="Trebuchet MS" pitchFamily="34" charset="0"/>
              </a:rPr>
              <a:t>SEÇİMİNE </a:t>
            </a:r>
            <a:r>
              <a:rPr lang="tr-TR" sz="4000" b="1" dirty="0" smtClean="0">
                <a:latin typeface="Trebuchet MS" pitchFamily="34" charset="0"/>
              </a:rPr>
              <a:t/>
            </a:r>
            <a:br>
              <a:rPr lang="tr-TR" sz="4000" b="1" dirty="0" smtClean="0">
                <a:latin typeface="Trebuchet MS" pitchFamily="34" charset="0"/>
              </a:rPr>
            </a:br>
            <a:r>
              <a:rPr lang="tr-TR" sz="4000" b="1" dirty="0" smtClean="0">
                <a:latin typeface="Trebuchet MS" pitchFamily="34" charset="0"/>
              </a:rPr>
              <a:t>50 GÜN KALA </a:t>
            </a:r>
            <a:br>
              <a:rPr lang="tr-TR" sz="4000" b="1" dirty="0" smtClean="0">
                <a:latin typeface="Trebuchet MS" pitchFamily="34" charset="0"/>
              </a:rPr>
            </a:br>
            <a:r>
              <a:rPr lang="tr-TR" sz="4000" b="1" dirty="0" smtClean="0">
                <a:latin typeface="Trebuchet MS" pitchFamily="34" charset="0"/>
              </a:rPr>
              <a:t>TÜRKİYE’DE </a:t>
            </a:r>
            <a:r>
              <a:rPr lang="tr-TR" sz="4000" b="1" dirty="0">
                <a:latin typeface="Trebuchet MS" pitchFamily="34" charset="0"/>
              </a:rPr>
              <a:t>SON </a:t>
            </a:r>
            <a:r>
              <a:rPr lang="tr-TR" sz="4000" b="1" dirty="0" smtClean="0">
                <a:latin typeface="Trebuchet MS" pitchFamily="34" charset="0"/>
              </a:rPr>
              <a:t>SİYASİ DURUM</a:t>
            </a:r>
            <a:endParaRPr lang="tr-TR" sz="4000" dirty="0">
              <a:latin typeface="Trebuchet MS" pitchFamily="34" charset="0"/>
            </a:endParaRPr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376778"/>
              </p:ext>
            </p:extLst>
          </p:nvPr>
        </p:nvGraphicFramePr>
        <p:xfrm>
          <a:off x="3053423" y="116633"/>
          <a:ext cx="2965716" cy="20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2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3423" y="116633"/>
                        <a:ext cx="2965716" cy="20341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64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88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753801"/>
              </p:ext>
            </p:extLst>
          </p:nvPr>
        </p:nvGraphicFramePr>
        <p:xfrm>
          <a:off x="539551" y="1452846"/>
          <a:ext cx="792088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11 Dikdörtgen"/>
          <p:cNvSpPr>
            <a:spLocks noChangeArrowheads="1"/>
          </p:cNvSpPr>
          <p:nvPr/>
        </p:nvSpPr>
        <p:spPr bwMode="auto">
          <a:xfrm>
            <a:off x="251520" y="1089472"/>
            <a:ext cx="8193142" cy="400110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1400" b="1" i="0" u="none" strike="noStrike" kern="1200" baseline="0">
                <a:solidFill>
                  <a:srgbClr val="CC0099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</a:rPr>
              <a:t>BU GÜN GENEL SEÇİM OLSA AK PARTİNİN OYU % 50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2" name="Grup 11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7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8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9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10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0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9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511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8526640"/>
              </p:ext>
            </p:extLst>
          </p:nvPr>
        </p:nvGraphicFramePr>
        <p:xfrm>
          <a:off x="526087" y="1628800"/>
          <a:ext cx="7920879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11 Dikdörtgen"/>
          <p:cNvSpPr>
            <a:spLocks noChangeArrowheads="1"/>
          </p:cNvSpPr>
          <p:nvPr/>
        </p:nvSpPr>
        <p:spPr bwMode="auto">
          <a:xfrm>
            <a:off x="28894" y="1183552"/>
            <a:ext cx="8958992" cy="323165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1400" b="1" i="0" u="none" strike="noStrike" kern="1200" baseline="0">
                <a:solidFill>
                  <a:srgbClr val="CC0099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1500" dirty="0" smtClean="0">
                <a:solidFill>
                  <a:schemeClr val="tx1">
                    <a:lumMod val="50000"/>
                  </a:schemeClr>
                </a:solidFill>
              </a:rPr>
              <a:t>TÜRKİYE CUMHURBAŞKANI ABDULLAH GÜL’ÜN ÇALIŞMALARINI BAŞARILI BULUYOR</a:t>
            </a:r>
            <a:endParaRPr lang="en-US" sz="15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1" name="Grup 10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7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8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9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11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0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901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563698"/>
              </p:ext>
            </p:extLst>
          </p:nvPr>
        </p:nvGraphicFramePr>
        <p:xfrm>
          <a:off x="683568" y="1628800"/>
          <a:ext cx="792088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11 Dikdörtgen"/>
          <p:cNvSpPr>
            <a:spLocks noChangeArrowheads="1"/>
          </p:cNvSpPr>
          <p:nvPr/>
        </p:nvSpPr>
        <p:spPr bwMode="auto">
          <a:xfrm>
            <a:off x="539551" y="1052736"/>
            <a:ext cx="8193142" cy="400110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1400" b="1" i="0" u="none" strike="noStrike" kern="1200" baseline="0">
                <a:solidFill>
                  <a:srgbClr val="CC0099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</a:rPr>
              <a:t>SEÇMEN AK PARTİNİN ADAYI TAYYİP OLMALI DİYOR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1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2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3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12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8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0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25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359299"/>
              </p:ext>
            </p:extLst>
          </p:nvPr>
        </p:nvGraphicFramePr>
        <p:xfrm>
          <a:off x="611560" y="1628800"/>
          <a:ext cx="799288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11 Dikdörtgen"/>
          <p:cNvSpPr>
            <a:spLocks noChangeArrowheads="1"/>
          </p:cNvSpPr>
          <p:nvPr/>
        </p:nvSpPr>
        <p:spPr bwMode="auto">
          <a:xfrm>
            <a:off x="389956" y="1052736"/>
            <a:ext cx="8193142" cy="400110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1400" b="1" i="0" u="none" strike="noStrike" kern="1200" baseline="0">
                <a:solidFill>
                  <a:srgbClr val="CC0099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</a:rPr>
              <a:t>ÇATI ADAYI İHSANOĞLUNUN OY ORANI DÜŞÜK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3" name="Grup 12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4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5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6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13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7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3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136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520556"/>
              </p:ext>
            </p:extLst>
          </p:nvPr>
        </p:nvGraphicFramePr>
        <p:xfrm>
          <a:off x="418075" y="1412776"/>
          <a:ext cx="8136903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11 Dikdörtgen"/>
          <p:cNvSpPr>
            <a:spLocks noChangeArrowheads="1"/>
          </p:cNvSpPr>
          <p:nvPr/>
        </p:nvSpPr>
        <p:spPr bwMode="auto">
          <a:xfrm>
            <a:off x="356126" y="1052736"/>
            <a:ext cx="8193142" cy="338554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1400" b="1" i="0" u="none" strike="noStrike" kern="1200" baseline="0">
                <a:solidFill>
                  <a:srgbClr val="CC0099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1600" dirty="0" smtClean="0">
                <a:solidFill>
                  <a:schemeClr val="tx1">
                    <a:lumMod val="50000"/>
                  </a:schemeClr>
                </a:solidFill>
              </a:rPr>
              <a:t>TÜRKİYE TAYYİP ERDOĞANIN CUMHURBAŞKANI OLACAĞINA İNANIYOR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1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2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3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14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4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500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11 Dikdörtgen"/>
          <p:cNvSpPr>
            <a:spLocks noChangeArrowheads="1"/>
          </p:cNvSpPr>
          <p:nvPr/>
        </p:nvSpPr>
        <p:spPr bwMode="auto">
          <a:xfrm>
            <a:off x="539551" y="1052736"/>
            <a:ext cx="8193142" cy="400110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1400" b="1" i="0" u="none" strike="noStrike" kern="1200" baseline="0">
                <a:solidFill>
                  <a:srgbClr val="CC0099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</a:rPr>
              <a:t>ERDOĞAN 1. TURDA CUMHUR BAŞKANLIĞINI KAZANIR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20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551543"/>
              </p:ext>
            </p:extLst>
          </p:nvPr>
        </p:nvGraphicFramePr>
        <p:xfrm>
          <a:off x="539553" y="1556792"/>
          <a:ext cx="819314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1" name="Grup 20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22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23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24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15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5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12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946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5" y="16335375"/>
            <a:ext cx="923925" cy="693739"/>
          </a:xfrm>
          <a:prstGeom prst="rect">
            <a:avLst/>
          </a:prstGeom>
        </p:spPr>
      </p:pic>
      <p:sp>
        <p:nvSpPr>
          <p:cNvPr id="11" name="Metin kutusu 2"/>
          <p:cNvSpPr txBox="1"/>
          <p:nvPr/>
        </p:nvSpPr>
        <p:spPr>
          <a:xfrm>
            <a:off x="4843465" y="16306801"/>
            <a:ext cx="1343025" cy="723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100" b="1">
                <a:latin typeface="Futura Md BT" pitchFamily="34" charset="0"/>
              </a:rPr>
              <a:t>AK PARTİ</a:t>
            </a:r>
            <a:br>
              <a:rPr lang="tr-TR" sz="1100" b="1">
                <a:latin typeface="Futura Md BT" pitchFamily="34" charset="0"/>
              </a:rPr>
            </a:br>
            <a:r>
              <a:rPr lang="tr-TR" sz="1100" b="1">
                <a:latin typeface="Futura Md BT" pitchFamily="34" charset="0"/>
              </a:rPr>
              <a:t>Anket</a:t>
            </a:r>
            <a:r>
              <a:rPr lang="tr-TR" sz="1100" b="1" baseline="0">
                <a:latin typeface="Futura Md BT" pitchFamily="34" charset="0"/>
              </a:rPr>
              <a:t> İle</a:t>
            </a:r>
            <a:br>
              <a:rPr lang="tr-TR" sz="1100" b="1" baseline="0">
                <a:latin typeface="Futura Md BT" pitchFamily="34" charset="0"/>
              </a:rPr>
            </a:br>
            <a:r>
              <a:rPr lang="tr-TR" sz="1100" b="1" baseline="0">
                <a:latin typeface="Futura Md BT" pitchFamily="34" charset="0"/>
              </a:rPr>
              <a:t>Seçim Kıyası</a:t>
            </a:r>
          </a:p>
        </p:txBody>
      </p:sp>
      <p:sp>
        <p:nvSpPr>
          <p:cNvPr id="12" name="Metin kutusu 4"/>
          <p:cNvSpPr txBox="1"/>
          <p:nvPr/>
        </p:nvSpPr>
        <p:spPr>
          <a:xfrm>
            <a:off x="7234240" y="16306801"/>
            <a:ext cx="1019175" cy="723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100" b="1">
                <a:latin typeface="Futura Md BT" pitchFamily="34" charset="0"/>
              </a:rPr>
              <a:t>CHP</a:t>
            </a:r>
          </a:p>
          <a:p>
            <a:pPr algn="ctr"/>
            <a:r>
              <a:rPr lang="tr-TR" sz="1100" b="1">
                <a:latin typeface="Futura Md BT" pitchFamily="34" charset="0"/>
              </a:rPr>
              <a:t>Anket</a:t>
            </a:r>
            <a:r>
              <a:rPr lang="tr-TR" sz="1100" b="1" baseline="0">
                <a:latin typeface="Futura Md BT" pitchFamily="34" charset="0"/>
              </a:rPr>
              <a:t> İle</a:t>
            </a:r>
            <a:br>
              <a:rPr lang="tr-TR" sz="1100" b="1" baseline="0">
                <a:latin typeface="Futura Md BT" pitchFamily="34" charset="0"/>
              </a:rPr>
            </a:br>
            <a:r>
              <a:rPr lang="tr-TR" sz="1100" b="1" baseline="0">
                <a:latin typeface="Futura Md BT" pitchFamily="34" charset="0"/>
              </a:rPr>
              <a:t>Seçim Kıyası</a:t>
            </a:r>
          </a:p>
        </p:txBody>
      </p:sp>
      <p:sp>
        <p:nvSpPr>
          <p:cNvPr id="13" name="Metin kutusu 6"/>
          <p:cNvSpPr txBox="1"/>
          <p:nvPr/>
        </p:nvSpPr>
        <p:spPr>
          <a:xfrm>
            <a:off x="9320213" y="16306801"/>
            <a:ext cx="952500" cy="723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100" b="1">
                <a:latin typeface="Futura Md BT" pitchFamily="34" charset="0"/>
              </a:rPr>
              <a:t>MHP</a:t>
            </a:r>
            <a:r>
              <a:rPr lang="tr-TR" sz="1100" b="0" i="0" u="none" strike="noStrik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tr-TR" sz="1100" b="0" i="0" u="none" strike="noStrik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tr-TR" sz="1100" b="1">
                <a:latin typeface="Futura Md BT" pitchFamily="34" charset="0"/>
              </a:rPr>
              <a:t>Anket</a:t>
            </a:r>
            <a:r>
              <a:rPr lang="tr-TR" sz="1100" b="1" baseline="0">
                <a:latin typeface="Futura Md BT" pitchFamily="34" charset="0"/>
              </a:rPr>
              <a:t> İle</a:t>
            </a:r>
            <a:br>
              <a:rPr lang="tr-TR" sz="1100" b="1" baseline="0">
                <a:latin typeface="Futura Md BT" pitchFamily="34" charset="0"/>
              </a:rPr>
            </a:br>
            <a:r>
              <a:rPr lang="tr-TR" sz="1100" b="1" baseline="0">
                <a:latin typeface="Futura Md BT" pitchFamily="34" charset="0"/>
              </a:rPr>
              <a:t>Seçim Kıyası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90" y="16316325"/>
            <a:ext cx="828675" cy="685800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63" y="16363949"/>
            <a:ext cx="882650" cy="628651"/>
          </a:xfrm>
          <a:prstGeom prst="rect">
            <a:avLst/>
          </a:prstGeom>
        </p:spPr>
      </p:pic>
      <p:sp>
        <p:nvSpPr>
          <p:cNvPr id="28" name="11 Dikdörtgen"/>
          <p:cNvSpPr/>
          <p:nvPr/>
        </p:nvSpPr>
        <p:spPr>
          <a:xfrm>
            <a:off x="240129" y="701682"/>
            <a:ext cx="857256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>
              <a:solidFill>
                <a:srgbClr val="FF000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>
              <a:solidFill>
                <a:srgbClr val="FF000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TÜSİAR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Bilgi </a:t>
            </a: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Ü</a:t>
            </a: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retiyoruz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tr-TR" sz="2000" b="1">
                <a:solidFill>
                  <a:srgbClr val="0070C0"/>
                </a:solidFill>
                <a:latin typeface="Trebuchet MS" pitchFamily="34" charset="0"/>
              </a:rPr>
              <a:t>D</a:t>
            </a:r>
            <a:r>
              <a:rPr lang="tr-TR" sz="2000" b="1" smtClean="0">
                <a:solidFill>
                  <a:srgbClr val="0070C0"/>
                </a:solidFill>
                <a:latin typeface="Trebuchet MS" pitchFamily="34" charset="0"/>
              </a:rPr>
              <a:t>eğerinize Değer </a:t>
            </a: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K</a:t>
            </a:r>
            <a:r>
              <a:rPr lang="tr-TR" sz="2000" b="1" smtClean="0">
                <a:solidFill>
                  <a:srgbClr val="0070C0"/>
                </a:solidFill>
                <a:latin typeface="Trebuchet MS" pitchFamily="34" charset="0"/>
              </a:rPr>
              <a:t>atıyoruz</a:t>
            </a: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TÜSİAR ARAŞTIRMA </a:t>
            </a: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DANIŞMANLIK LTD.ŞTİ.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Türkiye’nin Strateji Araştırma Merkezi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Tel: +90 332 235 22 58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www.</a:t>
            </a:r>
            <a:r>
              <a:rPr lang="tr-TR" sz="2000" b="1" dirty="0" err="1">
                <a:solidFill>
                  <a:srgbClr val="0070C0"/>
                </a:solidFill>
                <a:latin typeface="Trebuchet MS" pitchFamily="34" charset="0"/>
              </a:rPr>
              <a:t>tusiar</a:t>
            </a: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.com</a:t>
            </a:r>
          </a:p>
        </p:txBody>
      </p:sp>
      <p:grpSp>
        <p:nvGrpSpPr>
          <p:cNvPr id="16" name="Grup 15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7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8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9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16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0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11 Dikdörtgen"/>
          <p:cNvSpPr>
            <a:spLocks noChangeArrowheads="1"/>
          </p:cNvSpPr>
          <p:nvPr/>
        </p:nvSpPr>
        <p:spPr bwMode="auto">
          <a:xfrm>
            <a:off x="584073" y="2420888"/>
            <a:ext cx="8148620" cy="2554545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İÇİNDEKİLER</a:t>
            </a:r>
          </a:p>
          <a:p>
            <a:pPr lvl="2">
              <a:lnSpc>
                <a:spcPct val="2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► 1.ARAŞTIRMANIN KİMLİĞİ			</a:t>
            </a:r>
          </a:p>
          <a:p>
            <a:pPr lvl="2">
              <a:lnSpc>
                <a:spcPct val="2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► 2. DEMOĞRAFİK BİLGİLER</a:t>
            </a:r>
          </a:p>
          <a:p>
            <a:pPr lvl="2">
              <a:lnSpc>
                <a:spcPct val="2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► 3. ARAŞTIRMA SONUÇLARI</a:t>
            </a:r>
            <a:endParaRPr lang="tr-TR" sz="2000" b="1" dirty="0">
              <a:solidFill>
                <a:srgbClr val="CC0066"/>
              </a:solidFill>
              <a:latin typeface="Futura Md BT" pitchFamily="34" charset="0"/>
            </a:endParaRPr>
          </a:p>
        </p:txBody>
      </p:sp>
      <p:grpSp>
        <p:nvGrpSpPr>
          <p:cNvPr id="13" name="Grup 12"/>
          <p:cNvGrpSpPr/>
          <p:nvPr/>
        </p:nvGrpSpPr>
        <p:grpSpPr>
          <a:xfrm>
            <a:off x="77504" y="6165304"/>
            <a:ext cx="9079720" cy="930806"/>
            <a:chOff x="77504" y="6165304"/>
            <a:chExt cx="9079720" cy="930806"/>
          </a:xfrm>
        </p:grpSpPr>
        <p:sp>
          <p:nvSpPr>
            <p:cNvPr id="14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5" name="14 Metin kutusu"/>
            <p:cNvSpPr txBox="1">
              <a:spLocks noChangeArrowheads="1"/>
            </p:cNvSpPr>
            <p:nvPr/>
          </p:nvSpPr>
          <p:spPr bwMode="auto">
            <a:xfrm>
              <a:off x="77504" y="6178799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  <p:sp>
          <p:nvSpPr>
            <p:cNvPr id="16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2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7" name="10 Dikdörtgen"/>
            <p:cNvSpPr>
              <a:spLocks noChangeArrowheads="1"/>
            </p:cNvSpPr>
            <p:nvPr/>
          </p:nvSpPr>
          <p:spPr bwMode="auto">
            <a:xfrm>
              <a:off x="2565519" y="6195998"/>
              <a:ext cx="4103687" cy="90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00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00009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26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1 Dikdörtgen"/>
          <p:cNvSpPr>
            <a:spLocks noChangeArrowheads="1"/>
          </p:cNvSpPr>
          <p:nvPr/>
        </p:nvSpPr>
        <p:spPr bwMode="auto">
          <a:xfrm>
            <a:off x="223379" y="1844824"/>
            <a:ext cx="8643937" cy="3831818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tr-TR" b="1" dirty="0">
                <a:solidFill>
                  <a:srgbClr val="FF00FF"/>
                </a:solidFill>
                <a:latin typeface="Futura Md BT" pitchFamily="34" charset="0"/>
              </a:rPr>
              <a:t>SUNUŞ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	TÜSİAR 2002’den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beri araştırma sektöründe faaliyet gösteren bir kurumdur.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Sosyal sorumluluğunun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bir gereği olarak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TÜSİAR Bölgesel ve Ulusal bazda 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siyasal,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toplumsal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, ekonomik,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kültürel gelişmeleri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ve bu gelişmelere dair algıları araştırarak kamuoyuyla paylaşmaktadır.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	Bu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araştırma </a:t>
            </a:r>
            <a:r>
              <a:rPr lang="tr-TR" dirty="0" err="1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TÜSİAR’ın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 öz kaynaklarıyla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yapılmıştır. Araştırmanın herhangi bir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sponsoru bulunmamaktadır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Bu Araştırma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,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Necmettin Erbakan Üniversitesi Öğretim Üyesi </a:t>
            </a:r>
            <a:r>
              <a:rPr lang="tr-TR" dirty="0" err="1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Prof.Dr.Adem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 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ŞAHİN tarafından yönetilmiştir.</a:t>
            </a:r>
            <a:endParaRPr lang="tr-TR" sz="1600" dirty="0" smtClean="0">
              <a:solidFill>
                <a:schemeClr val="tx1">
                  <a:lumMod val="50000"/>
                </a:schemeClr>
              </a:solidFill>
              <a:latin typeface="Futura Md BT" pitchFamily="34" charset="0"/>
            </a:endParaRPr>
          </a:p>
        </p:txBody>
      </p:sp>
      <p:grpSp>
        <p:nvGrpSpPr>
          <p:cNvPr id="12" name="Grup 11"/>
          <p:cNvGrpSpPr/>
          <p:nvPr/>
        </p:nvGrpSpPr>
        <p:grpSpPr>
          <a:xfrm>
            <a:off x="77504" y="6165304"/>
            <a:ext cx="9079720" cy="930806"/>
            <a:chOff x="77504" y="6165304"/>
            <a:chExt cx="9079720" cy="930806"/>
          </a:xfrm>
        </p:grpSpPr>
        <p:sp>
          <p:nvSpPr>
            <p:cNvPr id="13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4" name="14 Metin kutusu"/>
            <p:cNvSpPr txBox="1">
              <a:spLocks noChangeArrowheads="1"/>
            </p:cNvSpPr>
            <p:nvPr/>
          </p:nvSpPr>
          <p:spPr bwMode="auto">
            <a:xfrm>
              <a:off x="77504" y="6178799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  <p:sp>
          <p:nvSpPr>
            <p:cNvPr id="15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3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6" name="10 Dikdörtgen"/>
            <p:cNvSpPr>
              <a:spLocks noChangeArrowheads="1"/>
            </p:cNvSpPr>
            <p:nvPr/>
          </p:nvSpPr>
          <p:spPr bwMode="auto">
            <a:xfrm>
              <a:off x="2565519" y="6195998"/>
              <a:ext cx="4103687" cy="90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00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63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68413" y="4725144"/>
            <a:ext cx="8786813" cy="864096"/>
          </a:xfrm>
        </p:spPr>
        <p:txBody>
          <a:bodyPr/>
          <a:lstStyle/>
          <a:p>
            <a:pPr algn="ctr"/>
            <a:r>
              <a:rPr lang="tr-TR" sz="4500" dirty="0" smtClean="0">
                <a:latin typeface="Futura Md BT" pitchFamily="34" charset="0"/>
              </a:rPr>
              <a:t>GENEL DEĞERLENDİRME</a:t>
            </a:r>
            <a:br>
              <a:rPr lang="tr-TR" sz="4500" dirty="0" smtClean="0">
                <a:latin typeface="Futura Md BT" pitchFamily="34" charset="0"/>
              </a:rPr>
            </a:br>
            <a:endParaRPr lang="tr-TR" sz="4500" dirty="0">
              <a:latin typeface="Futura Md BT" pitchFamily="34" charset="0"/>
            </a:endParaRPr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222798"/>
              </p:ext>
            </p:extLst>
          </p:nvPr>
        </p:nvGraphicFramePr>
        <p:xfrm>
          <a:off x="3053423" y="116633"/>
          <a:ext cx="2965716" cy="20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300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3423" y="116633"/>
                        <a:ext cx="2965716" cy="20341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18 Slayt Numarası Yer Tutucusu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D85C1C-B0AC-476B-8F5B-078900A895F5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  <p:grpSp>
        <p:nvGrpSpPr>
          <p:cNvPr id="12" name="Grup 11"/>
          <p:cNvGrpSpPr/>
          <p:nvPr/>
        </p:nvGrpSpPr>
        <p:grpSpPr>
          <a:xfrm>
            <a:off x="89821" y="6286500"/>
            <a:ext cx="9143999" cy="591320"/>
            <a:chOff x="89821" y="6286500"/>
            <a:chExt cx="9143999" cy="591320"/>
          </a:xfrm>
        </p:grpSpPr>
        <p:sp>
          <p:nvSpPr>
            <p:cNvPr id="13" name="28 Dikdörtgen"/>
            <p:cNvSpPr/>
            <p:nvPr/>
          </p:nvSpPr>
          <p:spPr>
            <a:xfrm>
              <a:off x="142875" y="6286500"/>
              <a:ext cx="8786813" cy="28575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4" name="9 Başlık"/>
            <p:cNvSpPr txBox="1">
              <a:spLocks/>
            </p:cNvSpPr>
            <p:nvPr/>
          </p:nvSpPr>
          <p:spPr bwMode="auto">
            <a:xfrm>
              <a:off x="89821" y="6520633"/>
              <a:ext cx="9143999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Web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: www.tusiar.com  –  Eposta: bilgi@tusiar.com  –  Adres: Yenişehir Mahallesi Hastane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Caddesi Hisar İş Hanı Kat : 8 No: 35  - Tel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</a:rPr>
                <a:t>+90 332 235 22 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</a:rPr>
                <a:t>58</a:t>
              </a:r>
              <a:endParaRPr lang="tr-TR" sz="900" dirty="0">
                <a:solidFill>
                  <a:schemeClr val="bg1"/>
                </a:solidFill>
                <a:latin typeface="Futura Md BT" pitchFamily="34" charset="0"/>
                <a:ea typeface="+mj-ea"/>
                <a:cs typeface="+mj-cs"/>
              </a:endParaRPr>
            </a:p>
          </p:txBody>
        </p:sp>
        <p:sp>
          <p:nvSpPr>
            <p:cNvPr id="15" name="14 Metin kutusu"/>
            <p:cNvSpPr txBox="1">
              <a:spLocks noChangeArrowheads="1"/>
            </p:cNvSpPr>
            <p:nvPr/>
          </p:nvSpPr>
          <p:spPr bwMode="auto">
            <a:xfrm>
              <a:off x="142875" y="6286501"/>
              <a:ext cx="853358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2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1 Dikdörtgen"/>
          <p:cNvSpPr>
            <a:spLocks noChangeArrowheads="1"/>
          </p:cNvSpPr>
          <p:nvPr/>
        </p:nvSpPr>
        <p:spPr bwMode="auto">
          <a:xfrm>
            <a:off x="251746" y="1196752"/>
            <a:ext cx="8737138" cy="4770537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1600" b="1" dirty="0">
                <a:latin typeface="Futura Md BT" panose="020B0602020204020303" pitchFamily="34" charset="0"/>
                <a:ea typeface="Times New Roman"/>
              </a:rPr>
              <a:t>► </a:t>
            </a:r>
            <a:r>
              <a:rPr lang="tr-TR" sz="1600" b="1" dirty="0" smtClean="0">
                <a:latin typeface="Futura Md BT" panose="020B0602020204020303" pitchFamily="34" charset="0"/>
                <a:ea typeface="Times New Roman"/>
              </a:rPr>
              <a:t>CUMHURBAŞKANLIĞI SEÇİMİNE 50 GÜN KALA TÜRKİYE’DE SON SİYASİ DURUM</a:t>
            </a:r>
          </a:p>
          <a:p>
            <a:pPr algn="just" fontAlgn="base"/>
            <a:r>
              <a:rPr lang="tr-TR" sz="1600" dirty="0" smtClean="0"/>
              <a:t>	</a:t>
            </a:r>
            <a:r>
              <a:rPr lang="tr-TR" sz="1600" dirty="0" smtClean="0">
                <a:latin typeface="Futura Md BT" panose="020B0602020204020303" pitchFamily="34" charset="0"/>
              </a:rPr>
              <a:t>Türkiye siyasetinin en önemli gündem maddelerinden biri olan Cumhurbaşkanlığı seçimi  </a:t>
            </a:r>
            <a:r>
              <a:rPr lang="tr-TR" sz="1600" dirty="0">
                <a:latin typeface="Futura Md BT" panose="020B0602020204020303" pitchFamily="34" charset="0"/>
              </a:rPr>
              <a:t>ile ilgili seçmenin algısını belirlemek </a:t>
            </a:r>
            <a:r>
              <a:rPr lang="tr-TR" sz="1600" dirty="0" smtClean="0">
                <a:latin typeface="Futura Md BT" panose="020B0602020204020303" pitchFamily="34" charset="0"/>
              </a:rPr>
              <a:t>üzere, 21 </a:t>
            </a:r>
            <a:r>
              <a:rPr lang="tr-TR" sz="1600" dirty="0">
                <a:latin typeface="Futura Md BT" panose="020B0602020204020303" pitchFamily="34" charset="0"/>
              </a:rPr>
              <a:t>– </a:t>
            </a:r>
            <a:r>
              <a:rPr lang="tr-TR" sz="1600" dirty="0" smtClean="0">
                <a:latin typeface="Futura Md BT" panose="020B0602020204020303" pitchFamily="34" charset="0"/>
              </a:rPr>
              <a:t>25  Haziran</a:t>
            </a:r>
            <a:r>
              <a:rPr lang="tr-TR" sz="1600" dirty="0">
                <a:latin typeface="Futura Md BT" panose="020B0602020204020303" pitchFamily="34" charset="0"/>
              </a:rPr>
              <a:t>  2014 tarihlerinde, TÜİK örneklem verileri dikkate alınarak </a:t>
            </a:r>
            <a:r>
              <a:rPr lang="tr-TR" sz="1600" dirty="0" smtClean="0">
                <a:latin typeface="Futura Md BT" panose="020B0602020204020303" pitchFamily="34" charset="0"/>
              </a:rPr>
              <a:t>Türkiye’nin </a:t>
            </a:r>
            <a:r>
              <a:rPr lang="tr-TR" sz="1600" dirty="0">
                <a:latin typeface="Futura Md BT" panose="020B0602020204020303" pitchFamily="34" charset="0"/>
              </a:rPr>
              <a:t>7 coğrafi bölgesinde, </a:t>
            </a:r>
            <a:r>
              <a:rPr lang="tr-TR" sz="1600" dirty="0" smtClean="0">
                <a:latin typeface="Futura Md BT" panose="020B0602020204020303" pitchFamily="34" charset="0"/>
              </a:rPr>
              <a:t>40 </a:t>
            </a:r>
            <a:r>
              <a:rPr lang="tr-TR" sz="1600" dirty="0">
                <a:latin typeface="Futura Md BT" panose="020B0602020204020303" pitchFamily="34" charset="0"/>
              </a:rPr>
              <a:t>il ve </a:t>
            </a:r>
            <a:r>
              <a:rPr lang="tr-TR" sz="1600" dirty="0" smtClean="0">
                <a:latin typeface="Futura Md BT" panose="020B0602020204020303" pitchFamily="34" charset="0"/>
              </a:rPr>
              <a:t>223  ilçede, 18 </a:t>
            </a:r>
            <a:r>
              <a:rPr lang="tr-TR" sz="1600" dirty="0">
                <a:latin typeface="Futura Md BT" panose="020B0602020204020303" pitchFamily="34" charset="0"/>
              </a:rPr>
              <a:t>yaş ve üstü seçmen nüfusunu temsil eden </a:t>
            </a:r>
            <a:r>
              <a:rPr lang="tr-TR" sz="1600" b="1" dirty="0" smtClean="0">
                <a:latin typeface="Futura Md BT" panose="020B0602020204020303" pitchFamily="34" charset="0"/>
              </a:rPr>
              <a:t>2208 ’i Erkek</a:t>
            </a:r>
            <a:r>
              <a:rPr lang="tr-TR" sz="1600" dirty="0" smtClean="0">
                <a:latin typeface="Futura Md BT" panose="020B0602020204020303" pitchFamily="34" charset="0"/>
              </a:rPr>
              <a:t>, </a:t>
            </a:r>
            <a:r>
              <a:rPr lang="tr-TR" sz="1600" b="1" dirty="0" smtClean="0">
                <a:latin typeface="Futura Md BT" panose="020B0602020204020303" pitchFamily="34" charset="0"/>
              </a:rPr>
              <a:t>2148’i  </a:t>
            </a:r>
            <a:r>
              <a:rPr lang="tr-TR" sz="1600" b="1" dirty="0">
                <a:latin typeface="Futura Md BT" panose="020B0602020204020303" pitchFamily="34" charset="0"/>
              </a:rPr>
              <a:t>kadın </a:t>
            </a:r>
            <a:r>
              <a:rPr lang="tr-TR" sz="1600" dirty="0" smtClean="0">
                <a:latin typeface="Futura Md BT" panose="020B0602020204020303" pitchFamily="34" charset="0"/>
              </a:rPr>
              <a:t>olmak üzere toplam </a:t>
            </a:r>
            <a:r>
              <a:rPr lang="tr-TR" sz="1600" b="1" dirty="0" smtClean="0">
                <a:solidFill>
                  <a:srgbClr val="FF0000"/>
                </a:solidFill>
                <a:latin typeface="Futura Md BT" panose="020B0602020204020303" pitchFamily="34" charset="0"/>
              </a:rPr>
              <a:t>4.356 denekle</a:t>
            </a:r>
            <a:r>
              <a:rPr lang="tr-TR" sz="1600" b="1" dirty="0" smtClean="0">
                <a:latin typeface="Futura Md BT" panose="020B0602020204020303" pitchFamily="34" charset="0"/>
              </a:rPr>
              <a:t>, </a:t>
            </a:r>
            <a:r>
              <a:rPr lang="tr-TR" sz="1600" dirty="0" smtClean="0">
                <a:latin typeface="Futura Md BT" panose="020B0602020204020303" pitchFamily="34" charset="0"/>
              </a:rPr>
              <a:t>hanelerde </a:t>
            </a:r>
            <a:r>
              <a:rPr lang="tr-TR" sz="1600" dirty="0">
                <a:latin typeface="Futura Md BT" panose="020B0602020204020303" pitchFamily="34" charset="0"/>
              </a:rPr>
              <a:t>yüz yüze görüşme metoduyla </a:t>
            </a:r>
            <a:r>
              <a:rPr lang="tr-TR" sz="1600" dirty="0" smtClean="0">
                <a:latin typeface="Futura Md BT" panose="020B0602020204020303" pitchFamily="34" charset="0"/>
              </a:rPr>
              <a:t>yaptığımız Cumhurbaşkanlığı seçimi ile ilgili Türkiye geneli son durum tespit anketini kamuoyu ile paylaşıyoruz.</a:t>
            </a:r>
          </a:p>
          <a:p>
            <a:pPr algn="just" fontAlgn="base"/>
            <a:r>
              <a:rPr lang="tr-TR" sz="1600" dirty="0" smtClean="0">
                <a:latin typeface="Futura Md BT" panose="020B0602020204020303" pitchFamily="34" charset="0"/>
              </a:rPr>
              <a:t>	Örneklemin </a:t>
            </a:r>
            <a:r>
              <a:rPr lang="tr-TR" sz="1600" dirty="0" smtClean="0">
                <a:latin typeface="Futura Md BT" panose="020B0602020204020303" pitchFamily="34" charset="0"/>
              </a:rPr>
              <a:t>seçimi, basit </a:t>
            </a:r>
            <a:r>
              <a:rPr lang="tr-TR" sz="1600" dirty="0" smtClean="0">
                <a:latin typeface="Futura Md BT" panose="020B0602020204020303" pitchFamily="34" charset="0"/>
              </a:rPr>
              <a:t>tesadüfi anket yöntem ile gerçekleştirilmiş olup, görüşülecek </a:t>
            </a:r>
            <a:r>
              <a:rPr lang="tr-TR" sz="1600" dirty="0">
                <a:latin typeface="Futura Md BT" panose="020B0602020204020303" pitchFamily="34" charset="0"/>
              </a:rPr>
              <a:t>deneklerin belirlenmesinde </a:t>
            </a:r>
            <a:r>
              <a:rPr lang="tr-TR" sz="1600" dirty="0">
                <a:latin typeface="Futura Md BT" panose="020B0602020204020303" pitchFamily="34" charset="0"/>
              </a:rPr>
              <a:t> </a:t>
            </a:r>
            <a:r>
              <a:rPr lang="tr-TR" sz="1600" dirty="0" smtClean="0">
                <a:latin typeface="Futura Md BT" panose="020B0602020204020303" pitchFamily="34" charset="0"/>
              </a:rPr>
              <a:t>cinsiyet </a:t>
            </a:r>
            <a:r>
              <a:rPr lang="tr-TR" sz="1600" dirty="0" smtClean="0">
                <a:latin typeface="Futura Md BT" panose="020B0602020204020303" pitchFamily="34" charset="0"/>
              </a:rPr>
              <a:t>, yaş ve eğitim  kotaları uygulanmıştır.</a:t>
            </a:r>
            <a:endParaRPr lang="tr-TR" sz="1600" dirty="0">
              <a:latin typeface="Futura Md BT" panose="020B0602020204020303" pitchFamily="34" charset="0"/>
            </a:endParaRPr>
          </a:p>
          <a:p>
            <a:pPr algn="just" fontAlgn="base"/>
            <a:r>
              <a:rPr lang="tr-TR" sz="1600" dirty="0" smtClean="0">
                <a:latin typeface="Futura Md BT" panose="020B0602020204020303" pitchFamily="34" charset="0"/>
              </a:rPr>
              <a:t>	Araştırma sonuçlarının  </a:t>
            </a:r>
            <a:r>
              <a:rPr lang="tr-TR" sz="1600" dirty="0" smtClean="0">
                <a:latin typeface="Futura Md BT" panose="020B0602020204020303" pitchFamily="34" charset="0"/>
              </a:rPr>
              <a:t>saha ve bilgisayar </a:t>
            </a:r>
            <a:r>
              <a:rPr lang="tr-TR" sz="1600" dirty="0">
                <a:latin typeface="Futura Md BT" panose="020B0602020204020303" pitchFamily="34" charset="0"/>
              </a:rPr>
              <a:t>ortamında </a:t>
            </a:r>
            <a:r>
              <a:rPr lang="tr-TR" sz="1600" dirty="0" smtClean="0">
                <a:latin typeface="Futura Md BT" panose="020B0602020204020303" pitchFamily="34" charset="0"/>
              </a:rPr>
              <a:t>gerçekleştirilen </a:t>
            </a:r>
            <a:r>
              <a:rPr lang="tr-TR" sz="1600" dirty="0" smtClean="0">
                <a:latin typeface="Futura Md BT" panose="020B0602020204020303" pitchFamily="34" charset="0"/>
              </a:rPr>
              <a:t>kontrollerden sonra analizler </a:t>
            </a:r>
            <a:r>
              <a:rPr lang="tr-TR" sz="1600" dirty="0" smtClean="0">
                <a:latin typeface="Futura Md BT" panose="020B0602020204020303" pitchFamily="34" charset="0"/>
              </a:rPr>
              <a:t>ile elde </a:t>
            </a:r>
            <a:r>
              <a:rPr lang="tr-TR" sz="1600" dirty="0">
                <a:latin typeface="Futura Md BT" panose="020B0602020204020303" pitchFamily="34" charset="0"/>
              </a:rPr>
              <a:t>edilen bulguların tutarlılığı </a:t>
            </a:r>
            <a:r>
              <a:rPr lang="tr-TR" sz="1600" dirty="0" smtClean="0">
                <a:latin typeface="Futura Md BT" panose="020B0602020204020303" pitchFamily="34" charset="0"/>
              </a:rPr>
              <a:t>gözlemlenmiştir. 	Araştırmanın </a:t>
            </a:r>
            <a:r>
              <a:rPr lang="tr-TR" sz="1600" dirty="0">
                <a:latin typeface="Futura Md BT" panose="020B0602020204020303" pitchFamily="34" charset="0"/>
              </a:rPr>
              <a:t>güven aralığı </a:t>
            </a:r>
            <a:r>
              <a:rPr lang="tr-TR" sz="1600" dirty="0" smtClean="0">
                <a:latin typeface="Futura Md BT" panose="020B0602020204020303" pitchFamily="34" charset="0"/>
              </a:rPr>
              <a:t>% 98 hata </a:t>
            </a:r>
            <a:r>
              <a:rPr lang="tr-TR" sz="1600" dirty="0">
                <a:latin typeface="Futura Md BT" panose="020B0602020204020303" pitchFamily="34" charset="0"/>
              </a:rPr>
              <a:t>payı </a:t>
            </a:r>
            <a:r>
              <a:rPr lang="tr-TR" sz="1600" dirty="0" smtClean="0">
                <a:latin typeface="Futura Md BT" panose="020B0602020204020303" pitchFamily="34" charset="0"/>
              </a:rPr>
              <a:t>(+ </a:t>
            </a:r>
            <a:r>
              <a:rPr lang="tr-TR" sz="1600" dirty="0" smtClean="0">
                <a:latin typeface="Futura Md BT" panose="020B0602020204020303" pitchFamily="34" charset="0"/>
              </a:rPr>
              <a:t>- ) </a:t>
            </a:r>
            <a:r>
              <a:rPr lang="tr-TR" sz="1600" dirty="0">
                <a:latin typeface="Futura Md BT" panose="020B0602020204020303" pitchFamily="34" charset="0"/>
              </a:rPr>
              <a:t>% </a:t>
            </a:r>
            <a:r>
              <a:rPr lang="tr-TR" sz="1600" dirty="0">
                <a:latin typeface="Futura Md BT" panose="020B0602020204020303" pitchFamily="34" charset="0"/>
              </a:rPr>
              <a:t>2</a:t>
            </a:r>
            <a:r>
              <a:rPr lang="tr-TR" sz="1600" dirty="0" smtClean="0">
                <a:latin typeface="Futura Md BT" panose="020B0602020204020303" pitchFamily="34" charset="0"/>
              </a:rPr>
              <a:t> </a:t>
            </a:r>
            <a:r>
              <a:rPr lang="tr-TR" sz="1600" dirty="0" err="1" smtClean="0">
                <a:latin typeface="Futura Md BT" panose="020B0602020204020303" pitchFamily="34" charset="0"/>
              </a:rPr>
              <a:t>dir</a:t>
            </a:r>
            <a:r>
              <a:rPr lang="tr-TR" sz="1600" dirty="0" smtClean="0">
                <a:latin typeface="Futura Md BT" panose="020B0602020204020303" pitchFamily="34" charset="0"/>
              </a:rPr>
              <a:t>.</a:t>
            </a:r>
            <a:endParaRPr lang="tr-TR" sz="1600" dirty="0">
              <a:latin typeface="Futura Md BT" panose="020B0602020204020303" pitchFamily="34" charset="0"/>
            </a:endParaRPr>
          </a:p>
          <a:p>
            <a:pPr algn="just" fontAlgn="base"/>
            <a:endParaRPr lang="tr-TR" sz="1600" dirty="0">
              <a:latin typeface="Futura Md BT" panose="020B0602020204020303" pitchFamily="34" charset="0"/>
            </a:endParaRPr>
          </a:p>
          <a:p>
            <a:pPr algn="just" fontAlgn="base"/>
            <a:r>
              <a:rPr lang="tr-TR" sz="1600" b="1" dirty="0" smtClean="0">
                <a:latin typeface="Futura Md BT" panose="020B0602020204020303" pitchFamily="34" charset="0"/>
              </a:rPr>
              <a:t>Araştırmanın saha çalışması  40 il 223 ilçede  gerçekleştirilmiştir.</a:t>
            </a:r>
          </a:p>
          <a:p>
            <a:pPr algn="just" fontAlgn="base"/>
            <a:r>
              <a:rPr lang="tr-TR" sz="1600" dirty="0" smtClean="0">
                <a:latin typeface="Futura Md BT" panose="020B0602020204020303" pitchFamily="34" charset="0"/>
              </a:rPr>
              <a:t>Adana</a:t>
            </a:r>
            <a:r>
              <a:rPr lang="tr-TR" sz="1600" dirty="0">
                <a:latin typeface="Futura Md BT" panose="020B0602020204020303" pitchFamily="34" charset="0"/>
              </a:rPr>
              <a:t>, Afyon, Ankara, Antalya, </a:t>
            </a:r>
            <a:r>
              <a:rPr lang="tr-TR" sz="1600" dirty="0" smtClean="0">
                <a:latin typeface="Futura Md BT" panose="020B0602020204020303" pitchFamily="34" charset="0"/>
              </a:rPr>
              <a:t>Muğla, Siirt, </a:t>
            </a:r>
            <a:r>
              <a:rPr lang="tr-TR" sz="1600" dirty="0">
                <a:latin typeface="Futura Md BT" panose="020B0602020204020303" pitchFamily="34" charset="0"/>
              </a:rPr>
              <a:t>Bolu, Bursa, Balıkesir, </a:t>
            </a:r>
            <a:r>
              <a:rPr lang="tr-TR" sz="1600" dirty="0" smtClean="0">
                <a:latin typeface="Futura Md BT" panose="020B0602020204020303" pitchFamily="34" charset="0"/>
              </a:rPr>
              <a:t>Bartın, Bitlis, </a:t>
            </a:r>
            <a:r>
              <a:rPr lang="tr-TR" sz="1600" dirty="0">
                <a:latin typeface="Futura Md BT" panose="020B0602020204020303" pitchFamily="34" charset="0"/>
              </a:rPr>
              <a:t>Çanakkale, Çorum, Denizli, Diyarbakır, Edirne, Eskişehir, Erzurum, Gaziantep, Hatay, İçel, İstanbul, İzmir, Kayseri, Kocaeli, Kahramanmaraş Konya, </a:t>
            </a:r>
            <a:r>
              <a:rPr lang="tr-TR" sz="1600" dirty="0" err="1" smtClean="0">
                <a:latin typeface="Futura Md BT" panose="020B0602020204020303" pitchFamily="34" charset="0"/>
              </a:rPr>
              <a:t>Karabük,Kars,Malatya</a:t>
            </a:r>
            <a:r>
              <a:rPr lang="tr-TR" sz="1600" dirty="0">
                <a:latin typeface="Futura Md BT" panose="020B0602020204020303" pitchFamily="34" charset="0"/>
              </a:rPr>
              <a:t>, Manisa, Mardin, </a:t>
            </a:r>
            <a:r>
              <a:rPr lang="tr-TR" sz="1600" dirty="0" err="1" smtClean="0">
                <a:latin typeface="Futura Md BT" panose="020B0602020204020303" pitchFamily="34" charset="0"/>
              </a:rPr>
              <a:t>Rize,Ordu</a:t>
            </a:r>
            <a:r>
              <a:rPr lang="tr-TR" sz="1600" dirty="0">
                <a:latin typeface="Futura Md BT" panose="020B0602020204020303" pitchFamily="34" charset="0"/>
              </a:rPr>
              <a:t>, Sakarya, Samsun, Siirt </a:t>
            </a:r>
            <a:r>
              <a:rPr lang="tr-TR" sz="1600" dirty="0" smtClean="0">
                <a:latin typeface="Futura Md BT" panose="020B0602020204020303" pitchFamily="34" charset="0"/>
              </a:rPr>
              <a:t> </a:t>
            </a:r>
            <a:r>
              <a:rPr lang="tr-TR" sz="1600" dirty="0" err="1" smtClean="0">
                <a:latin typeface="Futura Md BT" panose="020B0602020204020303" pitchFamily="34" charset="0"/>
              </a:rPr>
              <a:t>Tekirdağ,Trabzon</a:t>
            </a:r>
            <a:r>
              <a:rPr lang="tr-TR" sz="1600" dirty="0">
                <a:latin typeface="Futura Md BT" panose="020B0602020204020303" pitchFamily="34" charset="0"/>
              </a:rPr>
              <a:t>, </a:t>
            </a:r>
            <a:r>
              <a:rPr lang="tr-TR" sz="1600" dirty="0" smtClean="0">
                <a:latin typeface="Futura Md BT" panose="020B0602020204020303" pitchFamily="34" charset="0"/>
              </a:rPr>
              <a:t>ve Yalova</a:t>
            </a:r>
            <a:endParaRPr lang="tr-TR" sz="1600" dirty="0">
              <a:latin typeface="Futura Md BT" panose="020B0602020204020303" pitchFamily="34" charset="0"/>
              <a:ea typeface="Times New Roman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54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up 21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23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24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25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5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6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36100" y="3645024"/>
            <a:ext cx="8786813" cy="2432299"/>
          </a:xfrm>
        </p:spPr>
        <p:txBody>
          <a:bodyPr/>
          <a:lstStyle/>
          <a:p>
            <a:pPr algn="ctr"/>
            <a:r>
              <a:rPr lang="tr-TR" sz="4500" dirty="0" smtClean="0">
                <a:latin typeface="Futura Md BT" pitchFamily="34" charset="0"/>
              </a:rPr>
              <a:t>DEMOĞRAFİK BULGULAR</a:t>
            </a:r>
            <a:br>
              <a:rPr lang="tr-TR" sz="4500" dirty="0" smtClean="0">
                <a:latin typeface="Futura Md BT" pitchFamily="34" charset="0"/>
              </a:rPr>
            </a:br>
            <a:endParaRPr lang="tr-TR" sz="4500" dirty="0">
              <a:latin typeface="Futura Md BT" pitchFamily="34" charset="0"/>
            </a:endParaRPr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859667"/>
              </p:ext>
            </p:extLst>
          </p:nvPr>
        </p:nvGraphicFramePr>
        <p:xfrm>
          <a:off x="3053423" y="116633"/>
          <a:ext cx="2965716" cy="20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1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3423" y="116633"/>
                        <a:ext cx="2965716" cy="20341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18 Slayt Numarası Yer Tutucusu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D85C1C-B0AC-476B-8F5B-078900A895F5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  <p:grpSp>
        <p:nvGrpSpPr>
          <p:cNvPr id="12" name="Grup 11"/>
          <p:cNvGrpSpPr/>
          <p:nvPr/>
        </p:nvGrpSpPr>
        <p:grpSpPr>
          <a:xfrm>
            <a:off x="89821" y="6286500"/>
            <a:ext cx="9143999" cy="591320"/>
            <a:chOff x="89821" y="6286500"/>
            <a:chExt cx="9143999" cy="591320"/>
          </a:xfrm>
        </p:grpSpPr>
        <p:sp>
          <p:nvSpPr>
            <p:cNvPr id="13" name="28 Dikdörtgen"/>
            <p:cNvSpPr/>
            <p:nvPr/>
          </p:nvSpPr>
          <p:spPr>
            <a:xfrm>
              <a:off x="142875" y="6286500"/>
              <a:ext cx="8786813" cy="28575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4" name="9 Başlık"/>
            <p:cNvSpPr txBox="1">
              <a:spLocks/>
            </p:cNvSpPr>
            <p:nvPr/>
          </p:nvSpPr>
          <p:spPr bwMode="auto">
            <a:xfrm>
              <a:off x="89821" y="6520633"/>
              <a:ext cx="9143999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Web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: www.tusiar.com  –  Eposta: bilgi@tusiar.com  –  Adres: Yenişehir Mahallesi Hastane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Caddesi Hisar İş Hanı Kat : 8 No: 35  - Tel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</a:rPr>
                <a:t>+90 332 235 22 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</a:rPr>
                <a:t>58</a:t>
              </a:r>
              <a:endParaRPr lang="tr-TR" sz="900" dirty="0">
                <a:solidFill>
                  <a:schemeClr val="bg1"/>
                </a:solidFill>
                <a:latin typeface="Futura Md BT" pitchFamily="34" charset="0"/>
                <a:ea typeface="+mj-ea"/>
                <a:cs typeface="+mj-cs"/>
              </a:endParaRPr>
            </a:p>
          </p:txBody>
        </p:sp>
        <p:sp>
          <p:nvSpPr>
            <p:cNvPr id="15" name="14 Metin kutusu"/>
            <p:cNvSpPr txBox="1">
              <a:spLocks noChangeArrowheads="1"/>
            </p:cNvSpPr>
            <p:nvPr/>
          </p:nvSpPr>
          <p:spPr bwMode="auto">
            <a:xfrm>
              <a:off x="142875" y="6286501"/>
              <a:ext cx="853358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4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402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118519"/>
              </p:ext>
            </p:extLst>
          </p:nvPr>
        </p:nvGraphicFramePr>
        <p:xfrm>
          <a:off x="755576" y="1772816"/>
          <a:ext cx="7776864" cy="4248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0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2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3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7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4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0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429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741142"/>
              </p:ext>
            </p:extLst>
          </p:nvPr>
        </p:nvGraphicFramePr>
        <p:xfrm>
          <a:off x="683568" y="1700808"/>
          <a:ext cx="8049125" cy="432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4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7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8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8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0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18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087963"/>
              </p:ext>
            </p:extLst>
          </p:nvPr>
        </p:nvGraphicFramePr>
        <p:xfrm>
          <a:off x="539552" y="1700808"/>
          <a:ext cx="8355999" cy="432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1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7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SEÇİMİNE 50 GÜN KALA TÜRKİYE'DE SON SİYASİ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8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9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9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ÜSİAR-2">
  <a:themeElements>
    <a:clrScheme name="powerpoint-template-24 1">
      <a:dk1>
        <a:srgbClr val="4D4D4D"/>
      </a:dk1>
      <a:lt1>
        <a:srgbClr val="FFFFFF"/>
      </a:lt1>
      <a:dk2>
        <a:srgbClr val="4D4D4D"/>
      </a:dk2>
      <a:lt2>
        <a:srgbClr val="CC0000"/>
      </a:lt2>
      <a:accent1>
        <a:srgbClr val="FF9933"/>
      </a:accent1>
      <a:accent2>
        <a:srgbClr val="009900"/>
      </a:accent2>
      <a:accent3>
        <a:srgbClr val="FFFFFF"/>
      </a:accent3>
      <a:accent4>
        <a:srgbClr val="404040"/>
      </a:accent4>
      <a:accent5>
        <a:srgbClr val="FFCAAD"/>
      </a:accent5>
      <a:accent6>
        <a:srgbClr val="008A00"/>
      </a:accent6>
      <a:hlink>
        <a:srgbClr val="3366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35AEE3"/>
        </a:accent1>
        <a:accent2>
          <a:srgbClr val="FCB13C"/>
        </a:accent2>
        <a:accent3>
          <a:srgbClr val="FFFFFF"/>
        </a:accent3>
        <a:accent4>
          <a:srgbClr val="404040"/>
        </a:accent4>
        <a:accent5>
          <a:srgbClr val="AED3EF"/>
        </a:accent5>
        <a:accent6>
          <a:srgbClr val="E4A035"/>
        </a:accent6>
        <a:hlink>
          <a:srgbClr val="F15F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2994CC"/>
        </a:accent1>
        <a:accent2>
          <a:srgbClr val="2E9FD7"/>
        </a:accent2>
        <a:accent3>
          <a:srgbClr val="FFFFFF"/>
        </a:accent3>
        <a:accent4>
          <a:srgbClr val="404040"/>
        </a:accent4>
        <a:accent5>
          <a:srgbClr val="ACC8E2"/>
        </a:accent5>
        <a:accent6>
          <a:srgbClr val="2990C3"/>
        </a:accent6>
        <a:hlink>
          <a:srgbClr val="35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F15F23"/>
        </a:lt2>
        <a:accent1>
          <a:srgbClr val="F47D2B"/>
        </a:accent1>
        <a:accent2>
          <a:srgbClr val="F69230"/>
        </a:accent2>
        <a:accent3>
          <a:srgbClr val="FFFFFF"/>
        </a:accent3>
        <a:accent4>
          <a:srgbClr val="404040"/>
        </a:accent4>
        <a:accent5>
          <a:srgbClr val="F8BFAC"/>
        </a:accent5>
        <a:accent6>
          <a:srgbClr val="DF842A"/>
        </a:accent6>
        <a:hlink>
          <a:srgbClr val="FCB13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TÜSİAR-2</Template>
  <TotalTime>7080</TotalTime>
  <Words>574</Words>
  <Application>Microsoft Office PowerPoint</Application>
  <PresentationFormat>Letter Kağıt (8.5x11 inç)</PresentationFormat>
  <Paragraphs>133</Paragraphs>
  <Slides>16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18" baseType="lpstr">
      <vt:lpstr>TÜSİAR-2</vt:lpstr>
      <vt:lpstr>CorelDRAW</vt:lpstr>
      <vt:lpstr>CUMHURBAŞKANLIĞI SEÇİMİNE  50 GÜN KALA  TÜRKİYE’DE SON SİYASİ DURUM</vt:lpstr>
      <vt:lpstr>PowerPoint Sunusu</vt:lpstr>
      <vt:lpstr>PowerPoint Sunusu</vt:lpstr>
      <vt:lpstr>GENEL DEĞERLENDİRME </vt:lpstr>
      <vt:lpstr>PowerPoint Sunusu</vt:lpstr>
      <vt:lpstr>DEMOĞRAFİK BULGULAR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By NeC ® 2010 | Katilimsiz.Com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m_badem</dc:creator>
  <cp:lastModifiedBy>mbadem42</cp:lastModifiedBy>
  <cp:revision>443</cp:revision>
  <cp:lastPrinted>2012-10-19T08:42:31Z</cp:lastPrinted>
  <dcterms:created xsi:type="dcterms:W3CDTF">2012-10-03T07:38:05Z</dcterms:created>
  <dcterms:modified xsi:type="dcterms:W3CDTF">2014-06-26T05:53:50Z</dcterms:modified>
</cp:coreProperties>
</file>