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18"/>
  </p:notesMasterIdLst>
  <p:sldIdLst>
    <p:sldId id="258" r:id="rId2"/>
    <p:sldId id="291" r:id="rId3"/>
    <p:sldId id="1147" r:id="rId4"/>
    <p:sldId id="1169" r:id="rId5"/>
    <p:sldId id="288" r:id="rId6"/>
    <p:sldId id="571" r:id="rId7"/>
    <p:sldId id="1122" r:id="rId8"/>
    <p:sldId id="1123" r:id="rId9"/>
    <p:sldId id="1137" r:id="rId10"/>
    <p:sldId id="1177" r:id="rId11"/>
    <p:sldId id="1178" r:id="rId12"/>
    <p:sldId id="1151" r:id="rId13"/>
    <p:sldId id="1152" r:id="rId14"/>
    <p:sldId id="1162" r:id="rId15"/>
    <p:sldId id="1179" r:id="rId16"/>
    <p:sldId id="919" r:id="rId17"/>
  </p:sldIdLst>
  <p:sldSz cx="9144000" cy="6858000" type="letter"/>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A614A73C-FE55-4F40-BB1D-7F1C238D1A85}">
          <p14:sldIdLst>
            <p14:sldId id="258"/>
            <p14:sldId id="291"/>
            <p14:sldId id="1147"/>
            <p14:sldId id="1169"/>
            <p14:sldId id="288"/>
            <p14:sldId id="571"/>
            <p14:sldId id="1122"/>
          </p14:sldIdLst>
        </p14:section>
        <p14:section name="Başlıksız Bölüm" id="{96957320-B716-4484-87B2-07ECA3A22A78}">
          <p14:sldIdLst>
            <p14:sldId id="1123"/>
            <p14:sldId id="1137"/>
            <p14:sldId id="1177"/>
            <p14:sldId id="1178"/>
            <p14:sldId id="1151"/>
            <p14:sldId id="1152"/>
            <p14:sldId id="1162"/>
            <p14:sldId id="1179"/>
            <p14:sldId id="91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0099"/>
    <a:srgbClr val="3333FF"/>
    <a:srgbClr val="990033"/>
    <a:srgbClr val="FF66CC"/>
    <a:srgbClr val="33CCFF"/>
    <a:srgbClr val="00FF00"/>
    <a:srgbClr val="FFFFCC"/>
    <a:srgbClr val="A500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7815" autoAdjust="0"/>
  </p:normalViewPr>
  <p:slideViewPr>
    <p:cSldViewPr>
      <p:cViewPr>
        <p:scale>
          <a:sx n="66" d="100"/>
          <a:sy n="66" d="100"/>
        </p:scale>
        <p:origin x="-1380" y="-150"/>
      </p:cViewPr>
      <p:guideLst>
        <p:guide orient="horz" pos="1027"/>
        <p:guide pos="204"/>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themeOverride" Target="../theme/themeOverride5.xml"/><Relationship Id="rId5" Type="http://schemas.openxmlformats.org/officeDocument/2006/relationships/package" Target="../embeddings/Microsoft_Excel_Worksheet5.xlsx"/><Relationship Id="rId4" Type="http://schemas.openxmlformats.org/officeDocument/2006/relationships/image" Target="../media/image6.jp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layout/>
      <c:overlay val="0"/>
      <c:txPr>
        <a:bodyPr/>
        <a:lstStyle/>
        <a:p>
          <a:pPr>
            <a:defRPr>
              <a:solidFill>
                <a:srgbClr val="CC0099"/>
              </a:solidFill>
            </a:defRPr>
          </a:pPr>
          <a:endParaRPr lang="tr-TR"/>
        </a:p>
      </c:txPr>
    </c:title>
    <c:autoTitleDeleted val="0"/>
    <c:view3D>
      <c:rotX val="40"/>
      <c:rotY val="170"/>
      <c:rAngAx val="0"/>
      <c:perspective val="30"/>
    </c:view3D>
    <c:floor>
      <c:thickness val="0"/>
    </c:floor>
    <c:sideWall>
      <c:thickness val="0"/>
    </c:sideWall>
    <c:backWall>
      <c:thickness val="0"/>
    </c:backWall>
    <c:plotArea>
      <c:layout/>
      <c:pie3DChart>
        <c:varyColors val="1"/>
        <c:ser>
          <c:idx val="0"/>
          <c:order val="0"/>
          <c:tx>
            <c:strRef>
              <c:f>'cumhur baskanı_secimi2014'!$A$3:$B$3</c:f>
              <c:strCache>
                <c:ptCount val="1"/>
                <c:pt idx="0">
                  <c:v>Deneklerin Cinsiyete  göre dağılımları</c:v>
                </c:pt>
              </c:strCache>
            </c:strRef>
          </c:tx>
          <c:dPt>
            <c:idx val="0"/>
            <c:bubble3D val="0"/>
            <c:spPr>
              <a:solidFill>
                <a:srgbClr val="FF6600"/>
              </a:solidFill>
            </c:spPr>
          </c:dPt>
          <c:dPt>
            <c:idx val="1"/>
            <c:bubble3D val="0"/>
            <c:spPr>
              <a:solidFill>
                <a:srgbClr val="0070C0"/>
              </a:solidFill>
            </c:spPr>
          </c:dPt>
          <c:dLbls>
            <c:dLbl>
              <c:idx val="0"/>
              <c:layout>
                <c:manualLayout>
                  <c:x val="-4.7150089899308238E-2"/>
                  <c:y val="0.11951944134267578"/>
                </c:manualLayout>
              </c:layout>
              <c:showLegendKey val="0"/>
              <c:showVal val="1"/>
              <c:showCatName val="1"/>
              <c:showSerName val="0"/>
              <c:showPercent val="0"/>
              <c:showBubbleSize val="0"/>
            </c:dLbl>
            <c:dLbl>
              <c:idx val="1"/>
              <c:layout>
                <c:manualLayout>
                  <c:x val="4.255876331201295E-2"/>
                  <c:y val="-0.15460314791490129"/>
                </c:manualLayout>
              </c:layout>
              <c:showLegendKey val="0"/>
              <c:showVal val="1"/>
              <c:showCatName val="1"/>
              <c:showSerName val="0"/>
              <c:showPercent val="0"/>
              <c:showBubbleSize val="0"/>
            </c:dLbl>
            <c:showLegendKey val="0"/>
            <c:showVal val="1"/>
            <c:showCatName val="1"/>
            <c:showSerName val="0"/>
            <c:showPercent val="0"/>
            <c:showBubbleSize val="0"/>
            <c:showLeaderLines val="1"/>
          </c:dLbls>
          <c:cat>
            <c:strRef>
              <c:f>'cumhur baskanı_secimi2014'!$A$5:$A$6</c:f>
              <c:strCache>
                <c:ptCount val="2"/>
                <c:pt idx="0">
                  <c:v>Erkek</c:v>
                </c:pt>
                <c:pt idx="1">
                  <c:v>Bayan</c:v>
                </c:pt>
              </c:strCache>
            </c:strRef>
          </c:cat>
          <c:val>
            <c:numRef>
              <c:f>'cumhur baskanı_secimi2014'!$B$5:$B$6</c:f>
              <c:numCache>
                <c:formatCode>0.0</c:formatCode>
                <c:ptCount val="2"/>
                <c:pt idx="0">
                  <c:v>51.9</c:v>
                </c:pt>
                <c:pt idx="1">
                  <c:v>48.1</c:v>
                </c:pt>
              </c:numCache>
            </c:numRef>
          </c:val>
        </c:ser>
        <c:dLbls>
          <c:showLegendKey val="0"/>
          <c:showVal val="0"/>
          <c:showCatName val="1"/>
          <c:showSerName val="0"/>
          <c:showPercent val="0"/>
          <c:showBubbleSize val="0"/>
          <c:showLeaderLines val="1"/>
        </c:dLbls>
      </c:pie3DChart>
    </c:plotArea>
    <c:plotVisOnly val="1"/>
    <c:dispBlanksAs val="zero"/>
    <c:showDLblsOverMax val="0"/>
  </c:chart>
  <c:spPr>
    <a:ln>
      <a:solidFill>
        <a:srgbClr val="FFC000">
          <a:alpha val="97000"/>
        </a:srgbClr>
      </a:solidFill>
    </a:ln>
  </c:spPr>
  <c:txPr>
    <a:bodyPr/>
    <a:lstStyle/>
    <a:p>
      <a:pPr>
        <a:defRPr sz="1500">
          <a:latin typeface="Futura Md BT" pitchFamily="34" charset="0"/>
        </a:defRPr>
      </a:pPr>
      <a:endParaRPr lang="tr-T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layout>
        <c:manualLayout>
          <c:xMode val="edge"/>
          <c:yMode val="edge"/>
          <c:x val="0.17623183591845804"/>
          <c:y val="0"/>
        </c:manualLayout>
      </c:layout>
      <c:overlay val="0"/>
      <c:txPr>
        <a:bodyPr/>
        <a:lstStyle/>
        <a:p>
          <a:pPr>
            <a:defRPr>
              <a:solidFill>
                <a:srgbClr val="CC0099"/>
              </a:solidFill>
            </a:defRPr>
          </a:pPr>
          <a:endParaRPr lang="tr-TR"/>
        </a:p>
      </c:txPr>
    </c:title>
    <c:autoTitleDeleted val="0"/>
    <c:view3D>
      <c:rotX val="50"/>
      <c:rotY val="210"/>
      <c:rAngAx val="0"/>
      <c:perspective val="30"/>
    </c:view3D>
    <c:floor>
      <c:thickness val="0"/>
    </c:floor>
    <c:sideWall>
      <c:thickness val="0"/>
    </c:sideWall>
    <c:backWall>
      <c:thickness val="0"/>
    </c:backWall>
    <c:plotArea>
      <c:layout>
        <c:manualLayout>
          <c:layoutTarget val="inner"/>
          <c:xMode val="edge"/>
          <c:yMode val="edge"/>
          <c:x val="6.0700313343868821E-2"/>
          <c:y val="0.18539356400065823"/>
          <c:w val="0.83540689356511411"/>
          <c:h val="0.75324472124502861"/>
        </c:manualLayout>
      </c:layout>
      <c:pie3DChart>
        <c:varyColors val="1"/>
        <c:ser>
          <c:idx val="0"/>
          <c:order val="0"/>
          <c:tx>
            <c:strRef>
              <c:f>'cumhur baskanı_secimi2014'!$A$11:$B$11</c:f>
              <c:strCache>
                <c:ptCount val="1"/>
                <c:pt idx="0">
                  <c:v>Deneklerin yaş grubuna göre dağılımları</c:v>
                </c:pt>
              </c:strCache>
            </c:strRef>
          </c:tx>
          <c:dPt>
            <c:idx val="0"/>
            <c:bubble3D val="0"/>
            <c:spPr>
              <a:solidFill>
                <a:srgbClr val="FF6600"/>
              </a:solidFill>
            </c:spPr>
          </c:dPt>
          <c:dPt>
            <c:idx val="1"/>
            <c:bubble3D val="0"/>
            <c:spPr>
              <a:solidFill>
                <a:srgbClr val="0070C0"/>
              </a:solidFill>
            </c:spPr>
          </c:dPt>
          <c:dPt>
            <c:idx val="5"/>
            <c:bubble3D val="0"/>
            <c:spPr>
              <a:gradFill rotWithShape="1">
                <a:gsLst>
                  <a:gs pos="0">
                    <a:srgbClr val="009900">
                      <a:tint val="50000"/>
                      <a:satMod val="300000"/>
                    </a:srgbClr>
                  </a:gs>
                  <a:gs pos="35000">
                    <a:srgbClr val="009900">
                      <a:tint val="37000"/>
                      <a:satMod val="300000"/>
                    </a:srgbClr>
                  </a:gs>
                  <a:gs pos="100000">
                    <a:srgbClr val="009900">
                      <a:tint val="15000"/>
                      <a:satMod val="350000"/>
                    </a:srgbClr>
                  </a:gs>
                </a:gsLst>
                <a:lin ang="16200000" scaled="1"/>
              </a:gradFill>
              <a:ln w="9525" cap="flat" cmpd="sng" algn="ctr">
                <a:solidFill>
                  <a:srgbClr val="009900">
                    <a:shade val="95000"/>
                    <a:satMod val="105000"/>
                  </a:srgbClr>
                </a:solidFill>
                <a:prstDash val="solid"/>
              </a:ln>
              <a:effectLst>
                <a:outerShdw blurRad="40000" dist="20000" dir="5400000" rotWithShape="0">
                  <a:srgbClr val="000000">
                    <a:alpha val="38000"/>
                  </a:srgbClr>
                </a:outerShdw>
              </a:effectLst>
            </c:spPr>
          </c:dPt>
          <c:dLbls>
            <c:dLbl>
              <c:idx val="0"/>
              <c:layout>
                <c:manualLayout>
                  <c:x val="-4.8268162947881076E-2"/>
                  <c:y val="1.0055308536748638E-3"/>
                </c:manualLayout>
              </c:layout>
              <c:showLegendKey val="0"/>
              <c:showVal val="1"/>
              <c:showCatName val="1"/>
              <c:showSerName val="0"/>
              <c:showPercent val="0"/>
              <c:showBubbleSize val="0"/>
            </c:dLbl>
            <c:dLbl>
              <c:idx val="1"/>
              <c:layout>
                <c:manualLayout>
                  <c:x val="-5.5157136735374077E-2"/>
                  <c:y val="-2.4059831906661391E-3"/>
                </c:manualLayout>
              </c:layout>
              <c:showLegendKey val="0"/>
              <c:showVal val="1"/>
              <c:showCatName val="1"/>
              <c:showSerName val="0"/>
              <c:showPercent val="0"/>
              <c:showBubbleSize val="0"/>
            </c:dLbl>
            <c:dLbl>
              <c:idx val="2"/>
              <c:layout>
                <c:manualLayout>
                  <c:x val="8.8414212479792503E-3"/>
                  <c:y val="-5.5284016898299676E-2"/>
                </c:manualLayout>
              </c:layout>
              <c:showLegendKey val="0"/>
              <c:showVal val="1"/>
              <c:showCatName val="1"/>
              <c:showSerName val="0"/>
              <c:showPercent val="0"/>
              <c:showBubbleSize val="0"/>
            </c:dLbl>
            <c:dLbl>
              <c:idx val="3"/>
              <c:layout>
                <c:manualLayout>
                  <c:x val="2.2624328589340412E-2"/>
                  <c:y val="-0.13882358097875866"/>
                </c:manualLayout>
              </c:layout>
              <c:showLegendKey val="0"/>
              <c:showVal val="1"/>
              <c:showCatName val="1"/>
              <c:showSerName val="0"/>
              <c:showPercent val="0"/>
              <c:showBubbleSize val="0"/>
            </c:dLbl>
            <c:dLbl>
              <c:idx val="4"/>
              <c:layout>
                <c:manualLayout>
                  <c:x val="8.8522335386771081E-2"/>
                  <c:y val="1.4161624003935327E-2"/>
                </c:manualLayout>
              </c:layout>
              <c:showLegendKey val="0"/>
              <c:showVal val="1"/>
              <c:showCatName val="1"/>
              <c:showSerName val="0"/>
              <c:showPercent val="0"/>
              <c:showBubbleSize val="0"/>
            </c:dLbl>
            <c:dLbl>
              <c:idx val="5"/>
              <c:layout>
                <c:manualLayout>
                  <c:x val="-8.9180708946171514E-2"/>
                  <c:y val="0"/>
                </c:manualLayout>
              </c:layout>
              <c:showLegendKey val="0"/>
              <c:showVal val="1"/>
              <c:showCatName val="1"/>
              <c:showSerName val="0"/>
              <c:showPercent val="0"/>
              <c:showBubbleSize val="0"/>
            </c:dLbl>
            <c:showLegendKey val="0"/>
            <c:showVal val="1"/>
            <c:showCatName val="1"/>
            <c:showSerName val="0"/>
            <c:showPercent val="0"/>
            <c:showBubbleSize val="0"/>
            <c:showLeaderLines val="1"/>
          </c:dLbls>
          <c:cat>
            <c:strRef>
              <c:f>'cumhur baskanı_secimi2014'!$A$13:$A$18</c:f>
              <c:strCache>
                <c:ptCount val="6"/>
                <c:pt idx="0">
                  <c:v>25-34 arası</c:v>
                </c:pt>
                <c:pt idx="1">
                  <c:v>35-44 arası</c:v>
                </c:pt>
                <c:pt idx="2">
                  <c:v>45-54 arası</c:v>
                </c:pt>
                <c:pt idx="3">
                  <c:v>18-24 arası</c:v>
                </c:pt>
                <c:pt idx="4">
                  <c:v>55 - 64 arası</c:v>
                </c:pt>
                <c:pt idx="5">
                  <c:v>65  ve üstü</c:v>
                </c:pt>
              </c:strCache>
            </c:strRef>
          </c:cat>
          <c:val>
            <c:numRef>
              <c:f>'cumhur baskanı_secimi2014'!$B$13:$B$18</c:f>
              <c:numCache>
                <c:formatCode>0.0</c:formatCode>
                <c:ptCount val="6"/>
                <c:pt idx="0">
                  <c:v>21.7</c:v>
                </c:pt>
                <c:pt idx="1">
                  <c:v>22.8</c:v>
                </c:pt>
                <c:pt idx="2">
                  <c:v>15.9</c:v>
                </c:pt>
                <c:pt idx="3">
                  <c:v>16.600000000000001</c:v>
                </c:pt>
                <c:pt idx="4">
                  <c:v>12.3</c:v>
                </c:pt>
                <c:pt idx="5">
                  <c:v>10.7</c:v>
                </c:pt>
              </c:numCache>
            </c:numRef>
          </c:val>
        </c:ser>
        <c:dLbls>
          <c:showLegendKey val="0"/>
          <c:showVal val="0"/>
          <c:showCatName val="1"/>
          <c:showSerName val="0"/>
          <c:showPercent val="0"/>
          <c:showBubbleSize val="0"/>
          <c:showLeaderLines val="1"/>
        </c:dLbls>
      </c:pie3DChart>
    </c:plotArea>
    <c:plotVisOnly val="1"/>
    <c:dispBlanksAs val="zero"/>
    <c:showDLblsOverMax val="0"/>
  </c:chart>
  <c:spPr>
    <a:ln>
      <a:solidFill>
        <a:srgbClr val="FFC000">
          <a:alpha val="97000"/>
        </a:srgbClr>
      </a:solidFill>
    </a:ln>
  </c:spPr>
  <c:txPr>
    <a:bodyPr/>
    <a:lstStyle/>
    <a:p>
      <a:pPr>
        <a:defRPr sz="1400">
          <a:latin typeface="Futura Md BT" pitchFamily="34" charset="0"/>
        </a:defRPr>
      </a:pPr>
      <a:endParaRPr lang="tr-T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layout/>
      <c:overlay val="0"/>
      <c:txPr>
        <a:bodyPr/>
        <a:lstStyle/>
        <a:p>
          <a:pPr>
            <a:defRPr>
              <a:solidFill>
                <a:srgbClr val="CC0099"/>
              </a:solidFill>
            </a:defRPr>
          </a:pPr>
          <a:endParaRPr lang="tr-TR"/>
        </a:p>
      </c:txPr>
    </c:title>
    <c:autoTitleDeleted val="0"/>
    <c:view3D>
      <c:rotX val="50"/>
      <c:rotY val="220"/>
      <c:rAngAx val="0"/>
      <c:perspective val="30"/>
    </c:view3D>
    <c:floor>
      <c:thickness val="0"/>
    </c:floor>
    <c:sideWall>
      <c:thickness val="0"/>
    </c:sideWall>
    <c:backWall>
      <c:thickness val="0"/>
    </c:backWall>
    <c:plotArea>
      <c:layout>
        <c:manualLayout>
          <c:layoutTarget val="inner"/>
          <c:xMode val="edge"/>
          <c:yMode val="edge"/>
          <c:x val="6.9562850206310811E-2"/>
          <c:y val="0.16929997808113406"/>
          <c:w val="0.83615426303842899"/>
          <c:h val="0.73534300247727158"/>
        </c:manualLayout>
      </c:layout>
      <c:pie3DChart>
        <c:varyColors val="1"/>
        <c:ser>
          <c:idx val="0"/>
          <c:order val="0"/>
          <c:tx>
            <c:strRef>
              <c:f>'cumhur baskanı_secimi2014'!$A$23:$B$23</c:f>
              <c:strCache>
                <c:ptCount val="1"/>
                <c:pt idx="0">
                  <c:v>Deneklerin öğrenimine  göre dağılımları</c:v>
                </c:pt>
              </c:strCache>
            </c:strRef>
          </c:tx>
          <c:spPr>
            <a:ln>
              <a:solidFill>
                <a:srgbClr val="FF9933">
                  <a:lumMod val="40000"/>
                  <a:lumOff val="60000"/>
                </a:srgbClr>
              </a:solidFill>
            </a:ln>
          </c:spPr>
          <c:dPt>
            <c:idx val="0"/>
            <c:bubble3D val="0"/>
            <c:spPr>
              <a:solidFill>
                <a:srgbClr val="FF6600"/>
              </a:solidFill>
              <a:ln>
                <a:solidFill>
                  <a:srgbClr val="FF9933">
                    <a:lumMod val="40000"/>
                    <a:lumOff val="60000"/>
                  </a:srgbClr>
                </a:solidFill>
              </a:ln>
            </c:spPr>
          </c:dPt>
          <c:dPt>
            <c:idx val="1"/>
            <c:bubble3D val="0"/>
            <c:spPr>
              <a:solidFill>
                <a:srgbClr val="0070C0"/>
              </a:solidFill>
              <a:ln>
                <a:solidFill>
                  <a:srgbClr val="FF9933">
                    <a:lumMod val="40000"/>
                    <a:lumOff val="60000"/>
                  </a:srgbClr>
                </a:solidFill>
              </a:ln>
            </c:spPr>
          </c:dPt>
          <c:dPt>
            <c:idx val="5"/>
            <c:bubble3D val="0"/>
            <c:spPr>
              <a:gradFill rotWithShape="1">
                <a:gsLst>
                  <a:gs pos="0">
                    <a:srgbClr val="FFCAAD">
                      <a:tint val="50000"/>
                      <a:satMod val="300000"/>
                    </a:srgbClr>
                  </a:gs>
                  <a:gs pos="35000">
                    <a:srgbClr val="FFCAAD">
                      <a:tint val="37000"/>
                      <a:satMod val="300000"/>
                    </a:srgbClr>
                  </a:gs>
                  <a:gs pos="100000">
                    <a:srgbClr val="FFCAAD">
                      <a:tint val="15000"/>
                      <a:satMod val="350000"/>
                    </a:srgbClr>
                  </a:gs>
                </a:gsLst>
                <a:lin ang="16200000" scaled="1"/>
              </a:gradFill>
              <a:ln w="9525" cap="flat" cmpd="sng" algn="ctr">
                <a:solidFill>
                  <a:srgbClr val="FFCAAD">
                    <a:shade val="95000"/>
                    <a:satMod val="105000"/>
                  </a:srgbClr>
                </a:solidFill>
                <a:prstDash val="solid"/>
              </a:ln>
              <a:effectLst>
                <a:outerShdw blurRad="40000" dist="20000" dir="5400000" rotWithShape="0">
                  <a:srgbClr val="000000">
                    <a:alpha val="38000"/>
                  </a:srgbClr>
                </a:outerShdw>
              </a:effectLst>
            </c:spPr>
          </c:dPt>
          <c:dLbls>
            <c:dLbl>
              <c:idx val="0"/>
              <c:layout>
                <c:manualLayout>
                  <c:x val="-4.7697296617915268E-2"/>
                  <c:y val="-7.6741028020272758E-2"/>
                </c:manualLayout>
              </c:layout>
              <c:showLegendKey val="0"/>
              <c:showVal val="1"/>
              <c:showCatName val="1"/>
              <c:showSerName val="0"/>
              <c:showPercent val="0"/>
              <c:showBubbleSize val="0"/>
            </c:dLbl>
            <c:dLbl>
              <c:idx val="1"/>
              <c:layout>
                <c:manualLayout>
                  <c:x val="-4.2949673175534782E-2"/>
                  <c:y val="-7.1842497093493565E-2"/>
                </c:manualLayout>
              </c:layout>
              <c:showLegendKey val="0"/>
              <c:showVal val="1"/>
              <c:showCatName val="1"/>
              <c:showSerName val="0"/>
              <c:showPercent val="0"/>
              <c:showBubbleSize val="0"/>
            </c:dLbl>
            <c:dLbl>
              <c:idx val="2"/>
              <c:layout>
                <c:manualLayout>
                  <c:x val="1.8131966065979974E-2"/>
                  <c:y val="-5.7068440790940075E-2"/>
                </c:manualLayout>
              </c:layout>
              <c:showLegendKey val="0"/>
              <c:showVal val="1"/>
              <c:showCatName val="1"/>
              <c:showSerName val="0"/>
              <c:showPercent val="0"/>
              <c:showBubbleSize val="0"/>
            </c:dLbl>
            <c:dLbl>
              <c:idx val="3"/>
              <c:layout>
                <c:manualLayout>
                  <c:x val="0.10597818908631242"/>
                  <c:y val="-8.3613877072426457E-2"/>
                </c:manualLayout>
              </c:layout>
              <c:showLegendKey val="0"/>
              <c:showVal val="1"/>
              <c:showCatName val="1"/>
              <c:showSerName val="0"/>
              <c:showPercent val="0"/>
              <c:showBubbleSize val="0"/>
            </c:dLbl>
            <c:dLbl>
              <c:idx val="4"/>
              <c:layout>
                <c:manualLayout>
                  <c:x val="6.1538431592929682E-2"/>
                  <c:y val="6.343278141150553E-3"/>
                </c:manualLayout>
              </c:layout>
              <c:showLegendKey val="0"/>
              <c:showVal val="1"/>
              <c:showCatName val="1"/>
              <c:showSerName val="0"/>
              <c:showPercent val="0"/>
              <c:showBubbleSize val="0"/>
            </c:dLbl>
            <c:dLbl>
              <c:idx val="5"/>
              <c:layout>
                <c:manualLayout>
                  <c:x val="-5.4662980257616706E-2"/>
                  <c:y val="1.4697212971061774E-2"/>
                </c:manualLayout>
              </c:layout>
              <c:showLegendKey val="0"/>
              <c:showVal val="1"/>
              <c:showCatName val="1"/>
              <c:showSerName val="0"/>
              <c:showPercent val="0"/>
              <c:showBubbleSize val="0"/>
            </c:dLbl>
            <c:showLegendKey val="0"/>
            <c:showVal val="1"/>
            <c:showCatName val="1"/>
            <c:showSerName val="0"/>
            <c:showPercent val="0"/>
            <c:showBubbleSize val="0"/>
            <c:showLeaderLines val="1"/>
          </c:dLbls>
          <c:cat>
            <c:strRef>
              <c:f>'cumhur baskanı_secimi2014'!$A$25:$A$30</c:f>
              <c:strCache>
                <c:ptCount val="6"/>
                <c:pt idx="0">
                  <c:v>Üniversite</c:v>
                </c:pt>
                <c:pt idx="1">
                  <c:v>Lise</c:v>
                </c:pt>
                <c:pt idx="2">
                  <c:v>İlkokul</c:v>
                </c:pt>
                <c:pt idx="3">
                  <c:v>İlköğretim/Ortookul</c:v>
                </c:pt>
                <c:pt idx="4">
                  <c:v>Üniversite üzeri</c:v>
                </c:pt>
                <c:pt idx="5">
                  <c:v>Okul Bitirmemiş</c:v>
                </c:pt>
              </c:strCache>
            </c:strRef>
          </c:cat>
          <c:val>
            <c:numRef>
              <c:f>'cumhur baskanı_secimi2014'!$B$25:$B$30</c:f>
              <c:numCache>
                <c:formatCode>0.0</c:formatCode>
                <c:ptCount val="6"/>
                <c:pt idx="0">
                  <c:v>12.9</c:v>
                </c:pt>
                <c:pt idx="1">
                  <c:v>23.1</c:v>
                </c:pt>
                <c:pt idx="2">
                  <c:v>27.4</c:v>
                </c:pt>
                <c:pt idx="3">
                  <c:v>21.9</c:v>
                </c:pt>
                <c:pt idx="4">
                  <c:v>1.9</c:v>
                </c:pt>
                <c:pt idx="5">
                  <c:v>12.8</c:v>
                </c:pt>
              </c:numCache>
            </c:numRef>
          </c:val>
        </c:ser>
        <c:dLbls>
          <c:showLegendKey val="0"/>
          <c:showVal val="0"/>
          <c:showCatName val="1"/>
          <c:showSerName val="0"/>
          <c:showPercent val="0"/>
          <c:showBubbleSize val="0"/>
          <c:showLeaderLines val="1"/>
        </c:dLbls>
      </c:pie3DChart>
    </c:plotArea>
    <c:plotVisOnly val="1"/>
    <c:dispBlanksAs val="zero"/>
    <c:showDLblsOverMax val="0"/>
  </c:chart>
  <c:spPr>
    <a:ln>
      <a:solidFill>
        <a:srgbClr val="FFC000">
          <a:alpha val="97000"/>
        </a:srgbClr>
      </a:solidFill>
    </a:ln>
  </c:spPr>
  <c:txPr>
    <a:bodyPr/>
    <a:lstStyle/>
    <a:p>
      <a:pPr>
        <a:defRPr sz="1400">
          <a:latin typeface="Futura Md BT" pitchFamily="34" charset="0"/>
        </a:defRPr>
      </a:pPr>
      <a:endParaRPr lang="tr-T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sz="1400">
                <a:solidFill>
                  <a:srgbClr val="CC0099"/>
                </a:solidFill>
              </a:defRPr>
            </a:pPr>
            <a:r>
              <a:rPr lang="tr-TR" sz="1400">
                <a:solidFill>
                  <a:srgbClr val="CC0099"/>
                </a:solidFill>
              </a:rPr>
              <a:t>Bugün Milletvekili Genel Seçimi yapılacak olsa  hangi partiye oy verirdiniz?</a:t>
            </a:r>
          </a:p>
        </c:rich>
      </c:tx>
      <c:layout/>
      <c:overlay val="0"/>
    </c:title>
    <c:autoTitleDeleted val="0"/>
    <c:view3D>
      <c:rotX val="10"/>
      <c:rotY val="10"/>
      <c:rAngAx val="0"/>
      <c:perspective val="30"/>
    </c:view3D>
    <c:floor>
      <c:thickness val="0"/>
    </c:floor>
    <c:sideWall>
      <c:thickness val="0"/>
    </c:sideWall>
    <c:backWall>
      <c:thickness val="0"/>
    </c:backWall>
    <c:plotArea>
      <c:layout>
        <c:manualLayout>
          <c:layoutTarget val="inner"/>
          <c:xMode val="edge"/>
          <c:yMode val="edge"/>
          <c:x val="2.166420146559796E-2"/>
          <c:y val="0.14166666666666666"/>
          <c:w val="0.95667159706880411"/>
          <c:h val="0.77129965785345889"/>
        </c:manualLayout>
      </c:layout>
      <c:bar3DChart>
        <c:barDir val="col"/>
        <c:grouping val="clustered"/>
        <c:varyColors val="0"/>
        <c:ser>
          <c:idx val="1"/>
          <c:order val="1"/>
          <c:tx>
            <c:strRef>
              <c:f>'cumhur baskanı_secimi2014'!$E$35</c:f>
              <c:strCache>
                <c:ptCount val="1"/>
                <c:pt idx="0">
                  <c:v>2011
SEÇİM
SONUÇLARI</c:v>
                </c:pt>
              </c:strCache>
            </c:strRef>
          </c:tx>
          <c:spPr>
            <a:solidFill>
              <a:srgbClr val="0070C0"/>
            </a:solidFill>
          </c:spPr>
          <c:invertIfNegative val="0"/>
          <c:dPt>
            <c:idx val="0"/>
            <c:invertIfNegative val="0"/>
            <c:bubble3D val="0"/>
          </c:dPt>
          <c:dPt>
            <c:idx val="1"/>
            <c:invertIfNegative val="0"/>
            <c:bubble3D val="0"/>
          </c:dPt>
          <c:dPt>
            <c:idx val="2"/>
            <c:invertIfNegative val="0"/>
            <c:bubble3D val="0"/>
          </c:dPt>
          <c:dPt>
            <c:idx val="3"/>
            <c:invertIfNegative val="0"/>
            <c:bubble3D val="0"/>
          </c:dPt>
          <c:dLbls>
            <c:dLbl>
              <c:idx val="0"/>
              <c:layout>
                <c:manualLayout>
                  <c:x val="-1.9694728605089058E-3"/>
                  <c:y val="-7.5757575757575586E-3"/>
                </c:manualLayout>
              </c:layout>
              <c:showLegendKey val="0"/>
              <c:showVal val="1"/>
              <c:showCatName val="0"/>
              <c:showSerName val="0"/>
              <c:showPercent val="0"/>
              <c:showBubbleSize val="0"/>
            </c:dLbl>
            <c:dLbl>
              <c:idx val="1"/>
              <c:layout>
                <c:manualLayout>
                  <c:x val="-1.9694728605089058E-3"/>
                  <c:y val="0"/>
                </c:manualLayout>
              </c:layout>
              <c:showLegendKey val="0"/>
              <c:showVal val="1"/>
              <c:showCatName val="0"/>
              <c:showSerName val="0"/>
              <c:showPercent val="0"/>
              <c:showBubbleSize val="0"/>
            </c:dLbl>
            <c:dLbl>
              <c:idx val="2"/>
              <c:layout>
                <c:manualLayout>
                  <c:x val="0"/>
                  <c:y val="-1.8939393939393871E-2"/>
                </c:manualLayout>
              </c:layout>
              <c:showLegendKey val="0"/>
              <c:showVal val="1"/>
              <c:showCatName val="0"/>
              <c:showSerName val="0"/>
              <c:showPercent val="0"/>
              <c:showBubbleSize val="0"/>
            </c:dLbl>
            <c:dLbl>
              <c:idx val="3"/>
              <c:layout>
                <c:manualLayout>
                  <c:x val="0"/>
                  <c:y val="-1.5151515151515152E-2"/>
                </c:manualLayout>
              </c:layout>
              <c:showLegendKey val="0"/>
              <c:showVal val="1"/>
              <c:showCatName val="0"/>
              <c:showSerName val="0"/>
              <c:showPercent val="0"/>
              <c:showBubbleSize val="0"/>
            </c:dLbl>
            <c:dLbl>
              <c:idx val="4"/>
              <c:layout>
                <c:manualLayout>
                  <c:x val="1.9694728605089058E-3"/>
                  <c:y val="-1.5151515151515152E-2"/>
                </c:manualLayout>
              </c:layout>
              <c:showLegendKey val="0"/>
              <c:showVal val="1"/>
              <c:showCatName val="0"/>
              <c:showSerName val="0"/>
              <c:showPercent val="0"/>
              <c:showBubbleSize val="0"/>
            </c:dLbl>
            <c:txPr>
              <a:bodyPr rot="-5400000" vert="horz"/>
              <a:lstStyle/>
              <a:p>
                <a:pPr>
                  <a:defRPr/>
                </a:pPr>
                <a:endParaRPr lang="tr-TR"/>
              </a:p>
            </c:txPr>
            <c:showLegendKey val="0"/>
            <c:showVal val="1"/>
            <c:showCatName val="0"/>
            <c:showSerName val="0"/>
            <c:showPercent val="0"/>
            <c:showBubbleSize val="0"/>
            <c:showLeaderLines val="0"/>
          </c:dLbls>
          <c:cat>
            <c:strRef>
              <c:f>'cumhur baskanı_secimi2014'!$A$36:$A$40</c:f>
              <c:strCache>
                <c:ptCount val="5"/>
                <c:pt idx="0">
                  <c:v>AKP</c:v>
                </c:pt>
                <c:pt idx="1">
                  <c:v>CHP</c:v>
                </c:pt>
                <c:pt idx="2">
                  <c:v>MHP</c:v>
                </c:pt>
                <c:pt idx="3">
                  <c:v>HDP</c:v>
                </c:pt>
                <c:pt idx="4">
                  <c:v>Diğer</c:v>
                </c:pt>
              </c:strCache>
            </c:strRef>
          </c:cat>
          <c:val>
            <c:numRef>
              <c:f>'cumhur baskanı_secimi2014'!$E$36:$E$40</c:f>
              <c:numCache>
                <c:formatCode>0.0</c:formatCode>
                <c:ptCount val="5"/>
                <c:pt idx="0">
                  <c:v>49.9</c:v>
                </c:pt>
                <c:pt idx="1">
                  <c:v>25.9</c:v>
                </c:pt>
                <c:pt idx="2">
                  <c:v>12.9</c:v>
                </c:pt>
                <c:pt idx="3">
                  <c:v>6.58</c:v>
                </c:pt>
                <c:pt idx="4">
                  <c:v>4.7</c:v>
                </c:pt>
              </c:numCache>
            </c:numRef>
          </c:val>
        </c:ser>
        <c:ser>
          <c:idx val="0"/>
          <c:order val="0"/>
          <c:tx>
            <c:strRef>
              <c:f>'cumhur baskanı_secimi2014'!$D$35</c:f>
              <c:strCache>
                <c:ptCount val="1"/>
                <c:pt idx="0">
                  <c:v>09.08.2014
ANKET
Yüzdesi</c:v>
                </c:pt>
              </c:strCache>
            </c:strRef>
          </c:tx>
          <c:spPr>
            <a:solidFill>
              <a:srgbClr val="CC0099"/>
            </a:solidFill>
          </c:spPr>
          <c:invertIfNegative val="0"/>
          <c:dPt>
            <c:idx val="0"/>
            <c:invertIfNegative val="0"/>
            <c:bubble3D val="0"/>
          </c:dPt>
          <c:dPt>
            <c:idx val="1"/>
            <c:invertIfNegative val="0"/>
            <c:bubble3D val="0"/>
          </c:dPt>
          <c:dPt>
            <c:idx val="2"/>
            <c:invertIfNegative val="0"/>
            <c:bubble3D val="0"/>
          </c:dPt>
          <c:dPt>
            <c:idx val="3"/>
            <c:invertIfNegative val="0"/>
            <c:bubble3D val="0"/>
          </c:dPt>
          <c:dLbls>
            <c:dLbl>
              <c:idx val="0"/>
              <c:layout>
                <c:manualLayout>
                  <c:x val="-1.9694728605089058E-3"/>
                  <c:y val="1.7360910556390899E-17"/>
                </c:manualLayout>
              </c:layout>
              <c:showLegendKey val="0"/>
              <c:showVal val="1"/>
              <c:showCatName val="0"/>
              <c:showSerName val="0"/>
              <c:showPercent val="0"/>
              <c:showBubbleSize val="0"/>
            </c:dLbl>
            <c:dLbl>
              <c:idx val="1"/>
              <c:layout>
                <c:manualLayout>
                  <c:x val="3.9389457210178115E-3"/>
                  <c:y val="-1.2389942734430923E-2"/>
                </c:manualLayout>
              </c:layout>
              <c:showLegendKey val="0"/>
              <c:showVal val="1"/>
              <c:showCatName val="0"/>
              <c:showSerName val="0"/>
              <c:showPercent val="0"/>
              <c:showBubbleSize val="0"/>
            </c:dLbl>
            <c:dLbl>
              <c:idx val="2"/>
              <c:layout>
                <c:manualLayout>
                  <c:x val="7.8778914420356231E-3"/>
                  <c:y val="-1.1363636363636364E-2"/>
                </c:manualLayout>
              </c:layout>
              <c:showLegendKey val="0"/>
              <c:showVal val="1"/>
              <c:showCatName val="0"/>
              <c:showSerName val="0"/>
              <c:showPercent val="0"/>
              <c:showBubbleSize val="0"/>
            </c:dLbl>
            <c:dLbl>
              <c:idx val="3"/>
              <c:layout>
                <c:manualLayout>
                  <c:x val="1.9694728605089058E-3"/>
                  <c:y val="-1.893939393939394E-2"/>
                </c:manualLayout>
              </c:layout>
              <c:showLegendKey val="0"/>
              <c:showVal val="1"/>
              <c:showCatName val="0"/>
              <c:showSerName val="0"/>
              <c:showPercent val="0"/>
              <c:showBubbleSize val="0"/>
            </c:dLbl>
            <c:dLbl>
              <c:idx val="4"/>
              <c:layout>
                <c:manualLayout>
                  <c:x val="0"/>
                  <c:y val="-3.4090909090909088E-2"/>
                </c:manualLayout>
              </c:layout>
              <c:showLegendKey val="0"/>
              <c:showVal val="1"/>
              <c:showCatName val="0"/>
              <c:showSerName val="0"/>
              <c:showPercent val="0"/>
              <c:showBubbleSize val="0"/>
            </c:dLbl>
            <c:txPr>
              <a:bodyPr rot="-5400000" vert="horz"/>
              <a:lstStyle/>
              <a:p>
                <a:pPr>
                  <a:defRPr b="1"/>
                </a:pPr>
                <a:endParaRPr lang="tr-TR"/>
              </a:p>
            </c:txPr>
            <c:showLegendKey val="0"/>
            <c:showVal val="1"/>
            <c:showCatName val="0"/>
            <c:showSerName val="0"/>
            <c:showPercent val="0"/>
            <c:showBubbleSize val="0"/>
            <c:showLeaderLines val="0"/>
          </c:dLbls>
          <c:cat>
            <c:strRef>
              <c:f>'cumhur baskanı_secimi2014'!$A$36:$A$40</c:f>
              <c:strCache>
                <c:ptCount val="5"/>
                <c:pt idx="0">
                  <c:v>AKP</c:v>
                </c:pt>
                <c:pt idx="1">
                  <c:v>CHP</c:v>
                </c:pt>
                <c:pt idx="2">
                  <c:v>MHP</c:v>
                </c:pt>
                <c:pt idx="3">
                  <c:v>HDP</c:v>
                </c:pt>
                <c:pt idx="4">
                  <c:v>Diğer</c:v>
                </c:pt>
              </c:strCache>
            </c:strRef>
          </c:cat>
          <c:val>
            <c:numRef>
              <c:f>'cumhur baskanı_secimi2014'!$D$36:$D$40</c:f>
              <c:numCache>
                <c:formatCode>0.0</c:formatCode>
                <c:ptCount val="5"/>
                <c:pt idx="0">
                  <c:v>50.9</c:v>
                </c:pt>
                <c:pt idx="1">
                  <c:v>25.1</c:v>
                </c:pt>
                <c:pt idx="2">
                  <c:v>13.7</c:v>
                </c:pt>
                <c:pt idx="3">
                  <c:v>7.1</c:v>
                </c:pt>
                <c:pt idx="4">
                  <c:v>3.2</c:v>
                </c:pt>
              </c:numCache>
            </c:numRef>
          </c:val>
        </c:ser>
        <c:dLbls>
          <c:showLegendKey val="0"/>
          <c:showVal val="1"/>
          <c:showCatName val="0"/>
          <c:showSerName val="0"/>
          <c:showPercent val="0"/>
          <c:showBubbleSize val="0"/>
        </c:dLbls>
        <c:gapWidth val="150"/>
        <c:shape val="cylinder"/>
        <c:axId val="47188608"/>
        <c:axId val="47194496"/>
        <c:axId val="0"/>
      </c:bar3DChart>
      <c:catAx>
        <c:axId val="47188608"/>
        <c:scaling>
          <c:orientation val="minMax"/>
        </c:scaling>
        <c:delete val="0"/>
        <c:axPos val="b"/>
        <c:majorTickMark val="none"/>
        <c:minorTickMark val="none"/>
        <c:tickLblPos val="nextTo"/>
        <c:crossAx val="47194496"/>
        <c:crosses val="autoZero"/>
        <c:auto val="1"/>
        <c:lblAlgn val="ctr"/>
        <c:lblOffset val="100"/>
        <c:noMultiLvlLbl val="0"/>
      </c:catAx>
      <c:valAx>
        <c:axId val="47194496"/>
        <c:scaling>
          <c:orientation val="minMax"/>
        </c:scaling>
        <c:delete val="1"/>
        <c:axPos val="l"/>
        <c:numFmt formatCode="0.0" sourceLinked="1"/>
        <c:majorTickMark val="none"/>
        <c:minorTickMark val="none"/>
        <c:tickLblPos val="nextTo"/>
        <c:crossAx val="47188608"/>
        <c:crosses val="autoZero"/>
        <c:crossBetween val="between"/>
      </c:valAx>
    </c:plotArea>
    <c:legend>
      <c:legendPos val="t"/>
      <c:layout>
        <c:manualLayout>
          <c:xMode val="edge"/>
          <c:yMode val="edge"/>
          <c:x val="0.59815768794744772"/>
          <c:y val="0.2378409090909091"/>
          <c:w val="0.38733141801127452"/>
          <c:h val="0.15761363636363637"/>
        </c:manualLayout>
      </c:layout>
      <c:overlay val="0"/>
      <c:txPr>
        <a:bodyPr/>
        <a:lstStyle/>
        <a:p>
          <a:pPr>
            <a:defRPr sz="1200"/>
          </a:pPr>
          <a:endParaRPr lang="tr-TR"/>
        </a:p>
      </c:txPr>
    </c:legend>
    <c:plotVisOnly val="1"/>
    <c:dispBlanksAs val="zero"/>
    <c:showDLblsOverMax val="0"/>
  </c:chart>
  <c:spPr>
    <a:ln>
      <a:solidFill>
        <a:srgbClr val="FFC000"/>
      </a:solidFill>
    </a:ln>
  </c:spPr>
  <c:txPr>
    <a:bodyPr/>
    <a:lstStyle/>
    <a:p>
      <a:pPr>
        <a:defRPr sz="1500">
          <a:latin typeface="Futura Md BT" panose="020B0602020204020303" pitchFamily="34" charset="0"/>
        </a:defRPr>
      </a:pPr>
      <a:endParaRPr lang="tr-TR"/>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sz="1400">
                <a:solidFill>
                  <a:srgbClr val="FF00FF"/>
                </a:solidFill>
              </a:defRPr>
            </a:pPr>
            <a:r>
              <a:rPr lang="tr-TR" sz="1400">
                <a:solidFill>
                  <a:srgbClr val="FF00FF"/>
                </a:solidFill>
              </a:rPr>
              <a:t>Bugün Milletvekili Genel Seçimi yapılacak olsa  hangi partiye oy verirdiniz?</a:t>
            </a:r>
          </a:p>
        </c:rich>
      </c:tx>
      <c:layout/>
      <c:overlay val="0"/>
    </c:title>
    <c:autoTitleDeleted val="0"/>
    <c:view3D>
      <c:rotX val="10"/>
      <c:rotY val="10"/>
      <c:rAngAx val="0"/>
      <c:perspective val="30"/>
    </c:view3D>
    <c:floor>
      <c:thickness val="0"/>
    </c:floor>
    <c:sideWall>
      <c:thickness val="0"/>
    </c:sideWall>
    <c:backWall>
      <c:thickness val="0"/>
    </c:backWall>
    <c:plotArea>
      <c:layout>
        <c:manualLayout>
          <c:layoutTarget val="inner"/>
          <c:xMode val="edge"/>
          <c:yMode val="edge"/>
          <c:x val="2.166420146559796E-2"/>
          <c:y val="0.14166666666666666"/>
          <c:w val="0.95667159706880411"/>
          <c:h val="0.76898353614889048"/>
        </c:manualLayout>
      </c:layout>
      <c:bar3DChart>
        <c:barDir val="col"/>
        <c:grouping val="clustered"/>
        <c:varyColors val="0"/>
        <c:ser>
          <c:idx val="2"/>
          <c:order val="2"/>
          <c:tx>
            <c:strRef>
              <c:f>'cumhur baskanı_secimi2014'!$B$47</c:f>
              <c:strCache>
                <c:ptCount val="1"/>
                <c:pt idx="0">
                  <c:v>25.06.2014
ANKET
Yüzdesi</c:v>
                </c:pt>
              </c:strCache>
            </c:strRef>
          </c:tx>
          <c:spPr>
            <a:solidFill>
              <a:srgbClr val="CC00CC"/>
            </a:solidFill>
          </c:spPr>
          <c:invertIfNegative val="0"/>
          <c:dPt>
            <c:idx val="0"/>
            <c:invertIfNegative val="0"/>
            <c:bubble3D val="0"/>
          </c:dPt>
          <c:dLbls>
            <c:txPr>
              <a:bodyPr rot="-5400000" vert="horz"/>
              <a:lstStyle/>
              <a:p>
                <a:pPr>
                  <a:defRPr/>
                </a:pPr>
                <a:endParaRPr lang="tr-TR"/>
              </a:p>
            </c:txPr>
            <c:showLegendKey val="0"/>
            <c:showVal val="1"/>
            <c:showCatName val="0"/>
            <c:showSerName val="0"/>
            <c:showPercent val="0"/>
            <c:showBubbleSize val="0"/>
            <c:showLeaderLines val="0"/>
          </c:dLbls>
          <c:cat>
            <c:strRef>
              <c:f>'cumhur baskanı_secimi2014'!$A$48:$A$50</c:f>
              <c:strCache>
                <c:ptCount val="3"/>
                <c:pt idx="0">
                  <c:v>Recep Tayyip ERDOĞAN</c:v>
                </c:pt>
                <c:pt idx="1">
                  <c:v>Ekmeleddin İHSANOĞLU</c:v>
                </c:pt>
                <c:pt idx="2">
                  <c:v>Selehattin DEMİRTAŞ</c:v>
                </c:pt>
              </c:strCache>
            </c:strRef>
          </c:cat>
          <c:val>
            <c:numRef>
              <c:f>'cumhur baskanı_secimi2014'!$B$48:$B$50</c:f>
              <c:numCache>
                <c:formatCode>0.0</c:formatCode>
                <c:ptCount val="3"/>
                <c:pt idx="0">
                  <c:v>53.3</c:v>
                </c:pt>
                <c:pt idx="1">
                  <c:v>38.1</c:v>
                </c:pt>
                <c:pt idx="2">
                  <c:v>5.2</c:v>
                </c:pt>
              </c:numCache>
            </c:numRef>
          </c:val>
        </c:ser>
        <c:ser>
          <c:idx val="1"/>
          <c:order val="1"/>
          <c:tx>
            <c:strRef>
              <c:f>'cumhur baskanı_secimi2014'!$C$47</c:f>
              <c:strCache>
                <c:ptCount val="1"/>
                <c:pt idx="0">
                  <c:v>25.07.2014
ANKET
Kararsızlar
Dağıtılmış
Yüzdesi
</c:v>
                </c:pt>
              </c:strCache>
            </c:strRef>
          </c:tx>
          <c:spPr>
            <a:solidFill>
              <a:srgbClr val="FFC000"/>
            </a:solidFill>
          </c:spPr>
          <c:invertIfNegative val="0"/>
          <c:dPt>
            <c:idx val="0"/>
            <c:invertIfNegative val="0"/>
            <c:bubble3D val="0"/>
          </c:dPt>
          <c:dPt>
            <c:idx val="1"/>
            <c:invertIfNegative val="0"/>
            <c:bubble3D val="0"/>
          </c:dPt>
          <c:dPt>
            <c:idx val="2"/>
            <c:invertIfNegative val="0"/>
            <c:bubble3D val="0"/>
          </c:dPt>
          <c:dPt>
            <c:idx val="3"/>
            <c:invertIfNegative val="0"/>
            <c:bubble3D val="0"/>
          </c:dPt>
          <c:dLbls>
            <c:dLbl>
              <c:idx val="0"/>
              <c:layout>
                <c:manualLayout>
                  <c:x val="-1.9694728605089058E-3"/>
                  <c:y val="-7.5757575757575586E-3"/>
                </c:manualLayout>
              </c:layout>
              <c:showLegendKey val="0"/>
              <c:showVal val="1"/>
              <c:showCatName val="0"/>
              <c:showSerName val="0"/>
              <c:showPercent val="0"/>
              <c:showBubbleSize val="0"/>
            </c:dLbl>
            <c:dLbl>
              <c:idx val="1"/>
              <c:layout>
                <c:manualLayout>
                  <c:x val="-1.9694728605089058E-3"/>
                  <c:y val="0"/>
                </c:manualLayout>
              </c:layout>
              <c:showLegendKey val="0"/>
              <c:showVal val="1"/>
              <c:showCatName val="0"/>
              <c:showSerName val="0"/>
              <c:showPercent val="0"/>
              <c:showBubbleSize val="0"/>
            </c:dLbl>
            <c:dLbl>
              <c:idx val="2"/>
              <c:layout>
                <c:manualLayout>
                  <c:x val="0"/>
                  <c:y val="-1.8939393939393871E-2"/>
                </c:manualLayout>
              </c:layout>
              <c:showLegendKey val="0"/>
              <c:showVal val="1"/>
              <c:showCatName val="0"/>
              <c:showSerName val="0"/>
              <c:showPercent val="0"/>
              <c:showBubbleSize val="0"/>
            </c:dLbl>
            <c:dLbl>
              <c:idx val="3"/>
              <c:layout>
                <c:manualLayout>
                  <c:x val="0"/>
                  <c:y val="-1.5151515151515152E-2"/>
                </c:manualLayout>
              </c:layout>
              <c:showLegendKey val="0"/>
              <c:showVal val="1"/>
              <c:showCatName val="0"/>
              <c:showSerName val="0"/>
              <c:showPercent val="0"/>
              <c:showBubbleSize val="0"/>
            </c:dLbl>
            <c:dLbl>
              <c:idx val="4"/>
              <c:layout>
                <c:manualLayout>
                  <c:x val="1.9694728605089058E-3"/>
                  <c:y val="-1.5151515151515152E-2"/>
                </c:manualLayout>
              </c:layout>
              <c:showLegendKey val="0"/>
              <c:showVal val="1"/>
              <c:showCatName val="0"/>
              <c:showSerName val="0"/>
              <c:showPercent val="0"/>
              <c:showBubbleSize val="0"/>
            </c:dLbl>
            <c:txPr>
              <a:bodyPr rot="-5400000" vert="horz"/>
              <a:lstStyle/>
              <a:p>
                <a:pPr>
                  <a:defRPr/>
                </a:pPr>
                <a:endParaRPr lang="tr-TR"/>
              </a:p>
            </c:txPr>
            <c:showLegendKey val="0"/>
            <c:showVal val="1"/>
            <c:showCatName val="0"/>
            <c:showSerName val="0"/>
            <c:showPercent val="0"/>
            <c:showBubbleSize val="0"/>
            <c:showLeaderLines val="0"/>
          </c:dLbls>
          <c:cat>
            <c:strRef>
              <c:f>'cumhur baskanı_secimi2014'!$A$48:$A$50</c:f>
              <c:strCache>
                <c:ptCount val="3"/>
                <c:pt idx="0">
                  <c:v>Recep Tayyip ERDOĞAN</c:v>
                </c:pt>
                <c:pt idx="1">
                  <c:v>Ekmeleddin İHSANOĞLU</c:v>
                </c:pt>
                <c:pt idx="2">
                  <c:v>Selehattin DEMİRTAŞ</c:v>
                </c:pt>
              </c:strCache>
            </c:strRef>
          </c:cat>
          <c:val>
            <c:numRef>
              <c:f>'cumhur baskanı_secimi2014'!$C$48:$C$50</c:f>
              <c:numCache>
                <c:formatCode>0.0</c:formatCode>
                <c:ptCount val="3"/>
                <c:pt idx="0">
                  <c:v>54.92</c:v>
                </c:pt>
                <c:pt idx="1">
                  <c:v>38.17</c:v>
                </c:pt>
                <c:pt idx="2">
                  <c:v>6.91</c:v>
                </c:pt>
              </c:numCache>
            </c:numRef>
          </c:val>
        </c:ser>
        <c:ser>
          <c:idx val="0"/>
          <c:order val="0"/>
          <c:tx>
            <c:strRef>
              <c:f>'cumhur baskanı_secimi2014'!$D$47</c:f>
              <c:strCache>
                <c:ptCount val="1"/>
                <c:pt idx="0">
                  <c:v>09.08.2014
ANKET
Kararsızlar
Dağıtılmış
Yüzdesi</c:v>
                </c:pt>
              </c:strCache>
            </c:strRef>
          </c:tx>
          <c:spPr>
            <a:blipFill>
              <a:blip xmlns:r="http://schemas.openxmlformats.org/officeDocument/2006/relationships" r:embed="rId2"/>
              <a:stretch>
                <a:fillRect/>
              </a:stretch>
            </a:blipFill>
          </c:spPr>
          <c:invertIfNegative val="0"/>
          <c:pictureOptions>
            <c:pictureFormat val="stackScale"/>
            <c:pictureStackUnit val="8"/>
          </c:pictureOptions>
          <c:dPt>
            <c:idx val="0"/>
            <c:invertIfNegative val="0"/>
            <c:bubble3D val="0"/>
          </c:dPt>
          <c:dPt>
            <c:idx val="1"/>
            <c:invertIfNegative val="0"/>
            <c:bubble3D val="0"/>
            <c:spPr>
              <a:blipFill>
                <a:blip xmlns:r="http://schemas.openxmlformats.org/officeDocument/2006/relationships" r:embed="rId3"/>
                <a:stretch>
                  <a:fillRect/>
                </a:stretch>
              </a:blipFill>
            </c:spPr>
            <c:pictureOptions>
              <c:pictureFormat val="stackScale"/>
              <c:pictureStackUnit val="8"/>
            </c:pictureOptions>
          </c:dPt>
          <c:dPt>
            <c:idx val="2"/>
            <c:invertIfNegative val="0"/>
            <c:bubble3D val="0"/>
            <c:spPr>
              <a:blipFill>
                <a:blip xmlns:r="http://schemas.openxmlformats.org/officeDocument/2006/relationships" r:embed="rId4"/>
                <a:stretch>
                  <a:fillRect/>
                </a:stretch>
              </a:blipFill>
            </c:spPr>
            <c:pictureOptions>
              <c:pictureFormat val="stackScale"/>
              <c:pictureStackUnit val="5"/>
            </c:pictureOptions>
          </c:dPt>
          <c:dPt>
            <c:idx val="3"/>
            <c:invertIfNegative val="0"/>
            <c:bubble3D val="0"/>
          </c:dPt>
          <c:dLbls>
            <c:dLbl>
              <c:idx val="0"/>
              <c:layout>
                <c:manualLayout>
                  <c:x val="-1.9694728605089058E-3"/>
                  <c:y val="1.7360910556390899E-17"/>
                </c:manualLayout>
              </c:layout>
              <c:showLegendKey val="0"/>
              <c:showVal val="1"/>
              <c:showCatName val="0"/>
              <c:showSerName val="0"/>
              <c:showPercent val="0"/>
              <c:showBubbleSize val="0"/>
            </c:dLbl>
            <c:dLbl>
              <c:idx val="1"/>
              <c:layout>
                <c:manualLayout>
                  <c:x val="3.9389457210178115E-3"/>
                  <c:y val="-1.2389942734430923E-2"/>
                </c:manualLayout>
              </c:layout>
              <c:showLegendKey val="0"/>
              <c:showVal val="1"/>
              <c:showCatName val="0"/>
              <c:showSerName val="0"/>
              <c:showPercent val="0"/>
              <c:showBubbleSize val="0"/>
            </c:dLbl>
            <c:dLbl>
              <c:idx val="2"/>
              <c:layout>
                <c:manualLayout>
                  <c:x val="7.8778914420356231E-3"/>
                  <c:y val="-1.1363636363636364E-2"/>
                </c:manualLayout>
              </c:layout>
              <c:showLegendKey val="0"/>
              <c:showVal val="1"/>
              <c:showCatName val="0"/>
              <c:showSerName val="0"/>
              <c:showPercent val="0"/>
              <c:showBubbleSize val="0"/>
            </c:dLbl>
            <c:dLbl>
              <c:idx val="3"/>
              <c:layout>
                <c:manualLayout>
                  <c:x val="1.9694728605089058E-3"/>
                  <c:y val="-1.893939393939394E-2"/>
                </c:manualLayout>
              </c:layout>
              <c:showLegendKey val="0"/>
              <c:showVal val="1"/>
              <c:showCatName val="0"/>
              <c:showSerName val="0"/>
              <c:showPercent val="0"/>
              <c:showBubbleSize val="0"/>
            </c:dLbl>
            <c:dLbl>
              <c:idx val="4"/>
              <c:layout>
                <c:manualLayout>
                  <c:x val="0"/>
                  <c:y val="-3.4090909090909088E-2"/>
                </c:manualLayout>
              </c:layout>
              <c:showLegendKey val="0"/>
              <c:showVal val="1"/>
              <c:showCatName val="0"/>
              <c:showSerName val="0"/>
              <c:showPercent val="0"/>
              <c:showBubbleSize val="0"/>
            </c:dLbl>
            <c:txPr>
              <a:bodyPr rot="-5400000" vert="horz"/>
              <a:lstStyle/>
              <a:p>
                <a:pPr>
                  <a:defRPr b="1">
                    <a:solidFill>
                      <a:srgbClr val="FF00FF"/>
                    </a:solidFill>
                  </a:defRPr>
                </a:pPr>
                <a:endParaRPr lang="tr-TR"/>
              </a:p>
            </c:txPr>
            <c:showLegendKey val="0"/>
            <c:showVal val="1"/>
            <c:showCatName val="0"/>
            <c:showSerName val="0"/>
            <c:showPercent val="0"/>
            <c:showBubbleSize val="0"/>
            <c:showLeaderLines val="0"/>
          </c:dLbls>
          <c:cat>
            <c:strRef>
              <c:f>'cumhur baskanı_secimi2014'!$A$48:$A$50</c:f>
              <c:strCache>
                <c:ptCount val="3"/>
                <c:pt idx="0">
                  <c:v>Recep Tayyip ERDOĞAN</c:v>
                </c:pt>
                <c:pt idx="1">
                  <c:v>Ekmeleddin İHSANOĞLU</c:v>
                </c:pt>
                <c:pt idx="2">
                  <c:v>Selehattin DEMİRTAŞ</c:v>
                </c:pt>
              </c:strCache>
            </c:strRef>
          </c:cat>
          <c:val>
            <c:numRef>
              <c:f>'cumhur baskanı_secimi2014'!$D$48:$D$50</c:f>
              <c:numCache>
                <c:formatCode>0.0</c:formatCode>
                <c:ptCount val="3"/>
                <c:pt idx="0">
                  <c:v>56.2</c:v>
                </c:pt>
                <c:pt idx="1">
                  <c:v>34.5</c:v>
                </c:pt>
                <c:pt idx="2">
                  <c:v>9.3000000000000007</c:v>
                </c:pt>
              </c:numCache>
            </c:numRef>
          </c:val>
        </c:ser>
        <c:dLbls>
          <c:showLegendKey val="0"/>
          <c:showVal val="1"/>
          <c:showCatName val="0"/>
          <c:showSerName val="0"/>
          <c:showPercent val="0"/>
          <c:showBubbleSize val="0"/>
        </c:dLbls>
        <c:gapWidth val="150"/>
        <c:shape val="cylinder"/>
        <c:axId val="92993408"/>
        <c:axId val="92994944"/>
        <c:axId val="0"/>
      </c:bar3DChart>
      <c:catAx>
        <c:axId val="92993408"/>
        <c:scaling>
          <c:orientation val="minMax"/>
        </c:scaling>
        <c:delete val="0"/>
        <c:axPos val="b"/>
        <c:majorTickMark val="none"/>
        <c:minorTickMark val="none"/>
        <c:tickLblPos val="nextTo"/>
        <c:crossAx val="92994944"/>
        <c:crosses val="autoZero"/>
        <c:auto val="1"/>
        <c:lblAlgn val="ctr"/>
        <c:lblOffset val="100"/>
        <c:noMultiLvlLbl val="0"/>
      </c:catAx>
      <c:valAx>
        <c:axId val="92994944"/>
        <c:scaling>
          <c:orientation val="minMax"/>
        </c:scaling>
        <c:delete val="1"/>
        <c:axPos val="l"/>
        <c:numFmt formatCode="0.0" sourceLinked="1"/>
        <c:majorTickMark val="none"/>
        <c:minorTickMark val="none"/>
        <c:tickLblPos val="nextTo"/>
        <c:crossAx val="92993408"/>
        <c:crosses val="autoZero"/>
        <c:crossBetween val="between"/>
      </c:valAx>
    </c:plotArea>
    <c:legend>
      <c:legendPos val="t"/>
      <c:layout>
        <c:manualLayout>
          <c:xMode val="edge"/>
          <c:yMode val="edge"/>
          <c:x val="0.59807650343405083"/>
          <c:y val="0.13323357589897419"/>
          <c:w val="0.40073966915859072"/>
          <c:h val="0.33207328815316817"/>
        </c:manualLayout>
      </c:layout>
      <c:overlay val="0"/>
      <c:txPr>
        <a:bodyPr/>
        <a:lstStyle/>
        <a:p>
          <a:pPr>
            <a:defRPr sz="1200"/>
          </a:pPr>
          <a:endParaRPr lang="tr-TR"/>
        </a:p>
      </c:txPr>
    </c:legend>
    <c:plotVisOnly val="1"/>
    <c:dispBlanksAs val="zero"/>
    <c:showDLblsOverMax val="0"/>
  </c:chart>
  <c:spPr>
    <a:ln>
      <a:solidFill>
        <a:srgbClr val="FFC000"/>
      </a:solidFill>
    </a:ln>
  </c:spPr>
  <c:txPr>
    <a:bodyPr/>
    <a:lstStyle/>
    <a:p>
      <a:pPr>
        <a:defRPr sz="1400">
          <a:latin typeface="Futura Md BT" panose="020B0602020204020303" pitchFamily="34" charset="0"/>
        </a:defRPr>
      </a:pPr>
      <a:endParaRPr lang="tr-TR"/>
    </a:p>
  </c:txPr>
  <c:externalData r:id="rId5">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sz="1100">
                <a:solidFill>
                  <a:srgbClr val="D60093"/>
                </a:solidFill>
              </a:defRPr>
            </a:pPr>
            <a:r>
              <a:rPr lang="en-US"/>
              <a:t>10 AĞUSTOS 2014’TE YAPILACAK CUMHURBAŞKANLIĞI SEÇİMİNDE OYUNUZU HANGİ ADAYA VERECEKSİNİZ ?
</a:t>
            </a:r>
            <a:r>
              <a:rPr lang="en-US">
                <a:solidFill>
                  <a:srgbClr val="0070C0"/>
                </a:solidFill>
              </a:rPr>
              <a:t>KONYA SONUCU</a:t>
            </a:r>
          </a:p>
        </c:rich>
      </c:tx>
      <c:layout/>
      <c:overlay val="0"/>
    </c:title>
    <c:autoTitleDeleted val="0"/>
    <c:view3D>
      <c:rotX val="50"/>
      <c:rotY val="90"/>
      <c:rAngAx val="0"/>
      <c:perspective val="50"/>
    </c:view3D>
    <c:floor>
      <c:thickness val="0"/>
    </c:floor>
    <c:sideWall>
      <c:thickness val="0"/>
    </c:sideWall>
    <c:backWall>
      <c:thickness val="0"/>
    </c:backWall>
    <c:plotArea>
      <c:layout>
        <c:manualLayout>
          <c:layoutTarget val="inner"/>
          <c:xMode val="edge"/>
          <c:yMode val="edge"/>
          <c:x val="7.5098352863372408E-2"/>
          <c:y val="0.27828136704899203"/>
          <c:w val="0.82880591894517119"/>
          <c:h val="0.69314844101146977"/>
        </c:manualLayout>
      </c:layout>
      <c:pie3DChart>
        <c:varyColors val="1"/>
        <c:ser>
          <c:idx val="0"/>
          <c:order val="0"/>
          <c:tx>
            <c:strRef>
              <c:f>'cumhur baskanı_secimi2014'!$A$56</c:f>
              <c:strCache>
                <c:ptCount val="1"/>
                <c:pt idx="0">
                  <c:v>10 AĞUSTOS 2014’TE YAPILACAK CUMHURBAŞKANLIĞI SEÇİMİNDE OYUNUZU HANGİ ADAYA VERECEKSİNİZ ?
KONYA SONUCU</c:v>
                </c:pt>
              </c:strCache>
            </c:strRef>
          </c:tx>
          <c:dPt>
            <c:idx val="0"/>
            <c:bubble3D val="0"/>
            <c:spPr>
              <a:solidFill>
                <a:srgbClr val="FF6600"/>
              </a:solidFill>
            </c:spPr>
          </c:dPt>
          <c:dPt>
            <c:idx val="1"/>
            <c:bubble3D val="0"/>
            <c:spPr>
              <a:solidFill>
                <a:srgbClr val="0070C0"/>
              </a:solidFill>
            </c:spPr>
          </c:dPt>
          <c:dPt>
            <c:idx val="2"/>
            <c:bubble3D val="0"/>
            <c:spPr>
              <a:solidFill>
                <a:srgbClr val="FFFF00"/>
              </a:solidFill>
            </c:spPr>
          </c:dPt>
          <c:dLbls>
            <c:dLbl>
              <c:idx val="0"/>
              <c:layout>
                <c:manualLayout>
                  <c:x val="-7.7061149188551711E-2"/>
                  <c:y val="-7.3144650594377325E-3"/>
                </c:manualLayout>
              </c:layout>
              <c:showLegendKey val="0"/>
              <c:showVal val="1"/>
              <c:showCatName val="1"/>
              <c:showSerName val="0"/>
              <c:showPercent val="0"/>
              <c:showBubbleSize val="0"/>
            </c:dLbl>
            <c:dLbl>
              <c:idx val="1"/>
              <c:layout>
                <c:manualLayout>
                  <c:x val="2.6205421619820021E-2"/>
                  <c:y val="-0.12701621116172276"/>
                </c:manualLayout>
              </c:layout>
              <c:showLegendKey val="0"/>
              <c:showVal val="1"/>
              <c:showCatName val="1"/>
              <c:showSerName val="0"/>
              <c:showPercent val="0"/>
              <c:showBubbleSize val="0"/>
            </c:dLbl>
            <c:dLbl>
              <c:idx val="2"/>
              <c:layout>
                <c:manualLayout>
                  <c:x val="7.4217314529154879E-2"/>
                  <c:y val="-7.2850701773876925E-2"/>
                </c:manualLayout>
              </c:layout>
              <c:showLegendKey val="0"/>
              <c:showVal val="1"/>
              <c:showCatName val="1"/>
              <c:showSerName val="0"/>
              <c:showPercent val="0"/>
              <c:showBubbleSize val="0"/>
            </c:dLbl>
            <c:txPr>
              <a:bodyPr/>
              <a:lstStyle/>
              <a:p>
                <a:pPr>
                  <a:defRPr b="1"/>
                </a:pPr>
                <a:endParaRPr lang="tr-TR"/>
              </a:p>
            </c:txPr>
            <c:showLegendKey val="0"/>
            <c:showVal val="1"/>
            <c:showCatName val="1"/>
            <c:showSerName val="0"/>
            <c:showPercent val="0"/>
            <c:showBubbleSize val="0"/>
            <c:showLeaderLines val="1"/>
          </c:dLbls>
          <c:cat>
            <c:strRef>
              <c:f>'cumhur baskanı_secimi2014'!$A$58:$A$60</c:f>
              <c:strCache>
                <c:ptCount val="3"/>
                <c:pt idx="0">
                  <c:v>Recep Tayyip ERDOĞAN</c:v>
                </c:pt>
                <c:pt idx="1">
                  <c:v>Ekmeleddin İHSANOĞLU</c:v>
                </c:pt>
                <c:pt idx="2">
                  <c:v>Selehattin DEMİRTAŞ</c:v>
                </c:pt>
              </c:strCache>
            </c:strRef>
          </c:cat>
          <c:val>
            <c:numRef>
              <c:f>'cumhur baskanı_secimi2014'!$B$58:$B$60</c:f>
              <c:numCache>
                <c:formatCode>General</c:formatCode>
                <c:ptCount val="3"/>
                <c:pt idx="0">
                  <c:v>79.5</c:v>
                </c:pt>
                <c:pt idx="1">
                  <c:v>16.899999999999999</c:v>
                </c:pt>
                <c:pt idx="2">
                  <c:v>3.6</c:v>
                </c:pt>
              </c:numCache>
            </c:numRef>
          </c:val>
        </c:ser>
        <c:dLbls>
          <c:showLegendKey val="0"/>
          <c:showVal val="0"/>
          <c:showCatName val="1"/>
          <c:showSerName val="0"/>
          <c:showPercent val="0"/>
          <c:showBubbleSize val="0"/>
          <c:showLeaderLines val="1"/>
        </c:dLbls>
      </c:pie3DChart>
    </c:plotArea>
    <c:plotVisOnly val="1"/>
    <c:dispBlanksAs val="zero"/>
    <c:showDLblsOverMax val="0"/>
  </c:chart>
  <c:spPr>
    <a:ln>
      <a:solidFill>
        <a:srgbClr val="FFC000">
          <a:alpha val="97000"/>
        </a:srgbClr>
      </a:solidFill>
    </a:ln>
  </c:spPr>
  <c:txPr>
    <a:bodyPr/>
    <a:lstStyle/>
    <a:p>
      <a:pPr>
        <a:defRPr sz="1100">
          <a:latin typeface="Futura Md BT" pitchFamily="34" charset="0"/>
        </a:defRPr>
      </a:pPr>
      <a:endParaRPr lang="tr-TR"/>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45659" cy="496411"/>
          </a:xfrm>
          <a:prstGeom prst="rect">
            <a:avLst/>
          </a:prstGeom>
        </p:spPr>
        <p:txBody>
          <a:bodyPr vert="horz" lIns="95564" tIns="47781" rIns="95564" bIns="47781" rtlCol="0"/>
          <a:lstStyle>
            <a:lvl1pPr algn="l">
              <a:defRPr sz="1300"/>
            </a:lvl1pPr>
          </a:lstStyle>
          <a:p>
            <a:endParaRPr lang="tr-TR"/>
          </a:p>
        </p:txBody>
      </p:sp>
      <p:sp>
        <p:nvSpPr>
          <p:cNvPr id="3" name="Veri Yer Tutucusu 2"/>
          <p:cNvSpPr>
            <a:spLocks noGrp="1"/>
          </p:cNvSpPr>
          <p:nvPr>
            <p:ph type="dt" idx="1"/>
          </p:nvPr>
        </p:nvSpPr>
        <p:spPr>
          <a:xfrm>
            <a:off x="3850444" y="0"/>
            <a:ext cx="2945659" cy="496411"/>
          </a:xfrm>
          <a:prstGeom prst="rect">
            <a:avLst/>
          </a:prstGeom>
        </p:spPr>
        <p:txBody>
          <a:bodyPr vert="horz" lIns="95564" tIns="47781" rIns="95564" bIns="47781" rtlCol="0"/>
          <a:lstStyle>
            <a:lvl1pPr algn="r">
              <a:defRPr sz="1300"/>
            </a:lvl1pPr>
          </a:lstStyle>
          <a:p>
            <a:fld id="{5E1C9078-0654-4B7E-B03E-D29BCAE1CC59}" type="datetimeFigureOut">
              <a:rPr lang="tr-TR" smtClean="0"/>
              <a:pPr/>
              <a:t>8.8.2014</a:t>
            </a:fld>
            <a:endParaRPr lang="tr-TR"/>
          </a:p>
        </p:txBody>
      </p:sp>
      <p:sp>
        <p:nvSpPr>
          <p:cNvPr id="4" name="Slayt Görüntüsü Yer Tutucus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4" tIns="47781" rIns="95564" bIns="47781" rtlCol="0" anchor="ctr"/>
          <a:lstStyle/>
          <a:p>
            <a:endParaRPr lang="tr-TR"/>
          </a:p>
        </p:txBody>
      </p:sp>
      <p:sp>
        <p:nvSpPr>
          <p:cNvPr id="5" name="Not Yer Tutucusu 4"/>
          <p:cNvSpPr>
            <a:spLocks noGrp="1"/>
          </p:cNvSpPr>
          <p:nvPr>
            <p:ph type="body" sz="quarter" idx="3"/>
          </p:nvPr>
        </p:nvSpPr>
        <p:spPr>
          <a:xfrm>
            <a:off x="679768" y="4715907"/>
            <a:ext cx="5438140" cy="4467701"/>
          </a:xfrm>
          <a:prstGeom prst="rect">
            <a:avLst/>
          </a:prstGeom>
        </p:spPr>
        <p:txBody>
          <a:bodyPr vert="horz" lIns="95564" tIns="47781" rIns="95564" bIns="47781"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1" y="9430091"/>
            <a:ext cx="2945659" cy="496411"/>
          </a:xfrm>
          <a:prstGeom prst="rect">
            <a:avLst/>
          </a:prstGeom>
        </p:spPr>
        <p:txBody>
          <a:bodyPr vert="horz" lIns="95564" tIns="47781" rIns="95564" bIns="47781" rtlCol="0" anchor="b"/>
          <a:lstStyle>
            <a:lvl1pPr algn="l">
              <a:defRPr sz="1300"/>
            </a:lvl1pPr>
          </a:lstStyle>
          <a:p>
            <a:endParaRPr lang="tr-TR"/>
          </a:p>
        </p:txBody>
      </p:sp>
      <p:sp>
        <p:nvSpPr>
          <p:cNvPr id="7" name="Slayt Numarası Yer Tutucusu 6"/>
          <p:cNvSpPr>
            <a:spLocks noGrp="1"/>
          </p:cNvSpPr>
          <p:nvPr>
            <p:ph type="sldNum" sz="quarter" idx="5"/>
          </p:nvPr>
        </p:nvSpPr>
        <p:spPr>
          <a:xfrm>
            <a:off x="3850444" y="9430091"/>
            <a:ext cx="2945659" cy="496411"/>
          </a:xfrm>
          <a:prstGeom prst="rect">
            <a:avLst/>
          </a:prstGeom>
        </p:spPr>
        <p:txBody>
          <a:bodyPr vert="horz" lIns="95564" tIns="47781" rIns="95564" bIns="47781" rtlCol="0" anchor="b"/>
          <a:lstStyle>
            <a:lvl1pPr algn="r">
              <a:defRPr sz="1300"/>
            </a:lvl1pPr>
          </a:lstStyle>
          <a:p>
            <a:fld id="{E81E1E1E-09B1-499D-BE00-DF9F5B6838E2}" type="slidenum">
              <a:rPr lang="tr-TR" smtClean="0"/>
              <a:pPr/>
              <a:t>‹#›</a:t>
            </a:fld>
            <a:endParaRPr lang="tr-TR"/>
          </a:p>
        </p:txBody>
      </p:sp>
    </p:spTree>
    <p:extLst>
      <p:ext uri="{BB962C8B-B14F-4D97-AF65-F5344CB8AC3E}">
        <p14:creationId xmlns:p14="http://schemas.microsoft.com/office/powerpoint/2010/main" val="3257347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4724400"/>
            <a:ext cx="7772400" cy="704851"/>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defRPr sz="3600">
                <a:solidFill>
                  <a:schemeClr val="bg1"/>
                </a:solidFill>
              </a:defRPr>
            </a:lvl1pPr>
          </a:lstStyle>
          <a:p>
            <a:pPr lvl="0"/>
            <a:r>
              <a:rPr lang="tr-TR" noProof="0" smtClean="0"/>
              <a:t>Asıl başlık stili için tıklatın</a:t>
            </a:r>
            <a:endParaRPr lang="en-US" noProof="0" smtClean="0"/>
          </a:p>
        </p:txBody>
      </p:sp>
      <p:sp>
        <p:nvSpPr>
          <p:cNvPr id="3075" name="Rectangle 3"/>
          <p:cNvSpPr>
            <a:spLocks noGrp="1" noChangeArrowheads="1"/>
          </p:cNvSpPr>
          <p:nvPr>
            <p:ph type="subTitle" idx="1"/>
          </p:nvPr>
        </p:nvSpPr>
        <p:spPr>
          <a:xfrm>
            <a:off x="609600" y="5410200"/>
            <a:ext cx="77724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buFontTx/>
              <a:buNone/>
              <a:defRPr sz="2400">
                <a:solidFill>
                  <a:schemeClr val="bg1"/>
                </a:solidFill>
              </a:defRPr>
            </a:lvl1pPr>
          </a:lstStyle>
          <a:p>
            <a:pPr lvl="0"/>
            <a:r>
              <a:rPr lang="tr-TR" noProof="0" smtClean="0"/>
              <a:t>Asıl alt başlık stilini düzenlemek için tıklatın</a:t>
            </a:r>
            <a:endParaRPr lang="en-US" noProof="0" smtClean="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extLst>
      <p:ext uri="{BB962C8B-B14F-4D97-AF65-F5344CB8AC3E}">
        <p14:creationId xmlns:p14="http://schemas.microsoft.com/office/powerpoint/2010/main" val="2666127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477000" y="1752600"/>
            <a:ext cx="1828800" cy="50292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990600" y="1752600"/>
            <a:ext cx="5334000" cy="50292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extLst>
      <p:ext uri="{BB962C8B-B14F-4D97-AF65-F5344CB8AC3E}">
        <p14:creationId xmlns:p14="http://schemas.microsoft.com/office/powerpoint/2010/main" val="23351871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extLst>
      <p:ext uri="{BB962C8B-B14F-4D97-AF65-F5344CB8AC3E}">
        <p14:creationId xmlns:p14="http://schemas.microsoft.com/office/powerpoint/2010/main" val="2783316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1"/>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Tree>
    <p:extLst>
      <p:ext uri="{BB962C8B-B14F-4D97-AF65-F5344CB8AC3E}">
        <p14:creationId xmlns:p14="http://schemas.microsoft.com/office/powerpoint/2010/main" val="1340437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990600" y="2514600"/>
            <a:ext cx="3581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724400" y="2514600"/>
            <a:ext cx="3581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extLst>
      <p:ext uri="{BB962C8B-B14F-4D97-AF65-F5344CB8AC3E}">
        <p14:creationId xmlns:p14="http://schemas.microsoft.com/office/powerpoint/2010/main" val="2288310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7"/>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extLst>
      <p:ext uri="{BB962C8B-B14F-4D97-AF65-F5344CB8AC3E}">
        <p14:creationId xmlns:p14="http://schemas.microsoft.com/office/powerpoint/2010/main" val="38907840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12802539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2192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49"/>
            <a:ext cx="3008313" cy="1162051"/>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extLst>
      <p:ext uri="{BB962C8B-B14F-4D97-AF65-F5344CB8AC3E}">
        <p14:creationId xmlns:p14="http://schemas.microsoft.com/office/powerpoint/2010/main" val="1156907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9"/>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extLst>
      <p:ext uri="{BB962C8B-B14F-4D97-AF65-F5344CB8AC3E}">
        <p14:creationId xmlns:p14="http://schemas.microsoft.com/office/powerpoint/2010/main" val="597267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1752601"/>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endParaRPr lang="en-US" smtClean="0"/>
          </a:p>
        </p:txBody>
      </p:sp>
      <p:sp>
        <p:nvSpPr>
          <p:cNvPr id="1027" name="Rectangle 3"/>
          <p:cNvSpPr>
            <a:spLocks noGrp="1" noChangeArrowheads="1"/>
          </p:cNvSpPr>
          <p:nvPr>
            <p:ph type="body" idx="1"/>
          </p:nvPr>
        </p:nvSpPr>
        <p:spPr bwMode="auto">
          <a:xfrm>
            <a:off x="990600" y="2514600"/>
            <a:ext cx="7315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chart" Target="../charts/chart4.xml"/><Relationship Id="rId4" Type="http://schemas.openxmlformats.org/officeDocument/2006/relationships/image" Target="../media/image3.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3.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chart" Target="../charts/chart5.xml"/><Relationship Id="rId4" Type="http://schemas.openxmlformats.org/officeDocument/2006/relationships/image" Target="../media/image3.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3.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chart" Target="../charts/chart6.xml"/><Relationship Id="rId4" Type="http://schemas.openxmlformats.org/officeDocument/2006/relationships/image" Target="../media/image3.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3.w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chart" Target="../charts/chart1.xml"/><Relationship Id="rId4" Type="http://schemas.openxmlformats.org/officeDocument/2006/relationships/image" Target="../media/image3.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chart" Target="../charts/chart2.xml"/><Relationship Id="rId4" Type="http://schemas.openxmlformats.org/officeDocument/2006/relationships/image" Target="../media/image3.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chart" Target="../charts/chart3.xml"/><Relationship Id="rId4"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Slayt Numarası Yer Tutucusu"/>
          <p:cNvSpPr>
            <a:spLocks noGrp="1"/>
          </p:cNvSpPr>
          <p:nvPr>
            <p:ph type="sldNum" sz="quarter" idx="4294967295"/>
          </p:nvPr>
        </p:nvSpPr>
        <p:spPr>
          <a:xfrm>
            <a:off x="6553200" y="6356351"/>
            <a:ext cx="2133600" cy="365125"/>
          </a:xfrm>
          <a:prstGeom prst="rect">
            <a:avLst/>
          </a:prstGeom>
        </p:spPr>
        <p:txBody>
          <a:bodyPr/>
          <a:lstStyle/>
          <a:p>
            <a:pPr>
              <a:defRPr/>
            </a:pPr>
            <a:fld id="{3AD85C1C-B0AC-476B-8F5B-078900A895F5}" type="slidenum">
              <a:rPr lang="tr-TR"/>
              <a:pPr>
                <a:defRPr/>
              </a:pPr>
              <a:t>1</a:t>
            </a:fld>
            <a:endParaRPr lang="tr-TR"/>
          </a:p>
        </p:txBody>
      </p:sp>
      <p:grpSp>
        <p:nvGrpSpPr>
          <p:cNvPr id="5" name="Grup 4"/>
          <p:cNvGrpSpPr/>
          <p:nvPr/>
        </p:nvGrpSpPr>
        <p:grpSpPr>
          <a:xfrm>
            <a:off x="89821" y="6286500"/>
            <a:ext cx="9143999" cy="591320"/>
            <a:chOff x="89821" y="6286500"/>
            <a:chExt cx="9143999" cy="591320"/>
          </a:xfrm>
        </p:grpSpPr>
        <p:sp>
          <p:nvSpPr>
            <p:cNvPr id="29" name="28 Dikdörtgen"/>
            <p:cNvSpPr/>
            <p:nvPr/>
          </p:nvSpPr>
          <p:spPr>
            <a:xfrm>
              <a:off x="142875" y="6286500"/>
              <a:ext cx="8786813" cy="28575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0" name="9 Başlık"/>
            <p:cNvSpPr txBox="1">
              <a:spLocks/>
            </p:cNvSpPr>
            <p:nvPr/>
          </p:nvSpPr>
          <p:spPr bwMode="auto">
            <a:xfrm>
              <a:off x="89821" y="6520633"/>
              <a:ext cx="9143999" cy="357187"/>
            </a:xfrm>
            <a:prstGeom prst="rect">
              <a:avLst/>
            </a:prstGeom>
            <a:noFill/>
            <a:ln w="9525">
              <a:noFill/>
              <a:miter lim="800000"/>
              <a:headEnd/>
              <a:tailEnd/>
            </a:ln>
          </p:spPr>
          <p:txBody>
            <a:bodyPr anchor="ctr"/>
            <a:lstStyle/>
            <a:p>
              <a:pPr eaLnBrk="0" hangingPunct="0">
                <a:defRPr/>
              </a:pPr>
              <a:r>
                <a:rPr lang="tr-TR" sz="900" b="1" dirty="0">
                  <a:solidFill>
                    <a:schemeClr val="bg1"/>
                  </a:solidFill>
                  <a:latin typeface="Futura Md BT" pitchFamily="34" charset="0"/>
                  <a:ea typeface="+mj-ea"/>
                </a:rPr>
                <a:t>Web</a:t>
              </a:r>
              <a:r>
                <a:rPr lang="tr-TR" sz="900" b="1" dirty="0" smtClean="0">
                  <a:solidFill>
                    <a:schemeClr val="bg1"/>
                  </a:solidFill>
                  <a:latin typeface="Futura Md BT" pitchFamily="34" charset="0"/>
                  <a:ea typeface="+mj-ea"/>
                </a:rPr>
                <a:t>: www.tusiar.com  –  Eposta: bilgi@tusiar.com  –  Adres: Yenişehir Mahallesi Hastane </a:t>
              </a:r>
              <a:r>
                <a:rPr lang="tr-TR" sz="900" b="1" dirty="0">
                  <a:solidFill>
                    <a:schemeClr val="bg1"/>
                  </a:solidFill>
                  <a:latin typeface="Futura Md BT" pitchFamily="34" charset="0"/>
                  <a:ea typeface="+mj-ea"/>
                </a:rPr>
                <a:t>Caddesi Hisar İş Hanı Kat : 8 No: 35  - Tel </a:t>
              </a:r>
              <a:r>
                <a:rPr lang="tr-TR" sz="900" b="1" dirty="0">
                  <a:solidFill>
                    <a:schemeClr val="bg1"/>
                  </a:solidFill>
                  <a:latin typeface="Futura Md BT" pitchFamily="34" charset="0"/>
                </a:rPr>
                <a:t>+90 332 235 22 </a:t>
              </a:r>
              <a:r>
                <a:rPr lang="tr-TR" sz="900" b="1" dirty="0" smtClean="0">
                  <a:solidFill>
                    <a:schemeClr val="bg1"/>
                  </a:solidFill>
                  <a:latin typeface="Futura Md BT" pitchFamily="34" charset="0"/>
                </a:rPr>
                <a:t>58</a:t>
              </a:r>
              <a:endParaRPr lang="tr-TR" sz="900" dirty="0">
                <a:solidFill>
                  <a:schemeClr val="bg1"/>
                </a:solidFill>
                <a:latin typeface="Futura Md BT" pitchFamily="34" charset="0"/>
                <a:ea typeface="+mj-ea"/>
                <a:cs typeface="+mj-cs"/>
              </a:endParaRPr>
            </a:p>
          </p:txBody>
        </p:sp>
        <p:sp>
          <p:nvSpPr>
            <p:cNvPr id="11" name="14 Metin kutusu"/>
            <p:cNvSpPr txBox="1">
              <a:spLocks noChangeArrowheads="1"/>
            </p:cNvSpPr>
            <p:nvPr/>
          </p:nvSpPr>
          <p:spPr bwMode="auto">
            <a:xfrm>
              <a:off x="142875" y="6286501"/>
              <a:ext cx="8533582" cy="338554"/>
            </a:xfrm>
            <a:prstGeom prst="rect">
              <a:avLst/>
            </a:prstGeom>
            <a:noFill/>
            <a:ln w="9525">
              <a:noFill/>
              <a:miter lim="800000"/>
              <a:headEnd/>
              <a:tailEnd/>
            </a:ln>
          </p:spPr>
          <p:txBody>
            <a:bodyPr wrap="square">
              <a:spAutoFit/>
            </a:bodyPr>
            <a:lstStyle/>
            <a:p>
              <a:r>
                <a:rPr lang="tr-TR" sz="1600" b="1" dirty="0" smtClean="0">
                  <a:latin typeface="Futura Md BT" panose="020B0602020204020303" pitchFamily="34" charset="0"/>
                </a:rPr>
                <a:t>CUMHURBAŞKANLIĞI SEÇİMİNE 2 GÜN KALA TÜRKİYE'DE SON SİYASİ DURUM</a:t>
              </a:r>
              <a:endParaRPr lang="tr-TR" sz="1600" dirty="0">
                <a:latin typeface="Futura Md BT" panose="020B0602020204020303" pitchFamily="34" charset="0"/>
              </a:endParaRPr>
            </a:p>
          </p:txBody>
        </p:sp>
      </p:grpSp>
      <p:sp>
        <p:nvSpPr>
          <p:cNvPr id="2" name="Başlık 1"/>
          <p:cNvSpPr>
            <a:spLocks noGrp="1"/>
          </p:cNvSpPr>
          <p:nvPr>
            <p:ph type="ctrTitle"/>
          </p:nvPr>
        </p:nvSpPr>
        <p:spPr>
          <a:xfrm>
            <a:off x="142875" y="3926210"/>
            <a:ext cx="8786813" cy="2360291"/>
          </a:xfrm>
        </p:spPr>
        <p:txBody>
          <a:bodyPr/>
          <a:lstStyle/>
          <a:p>
            <a:pPr algn="ctr"/>
            <a:r>
              <a:rPr lang="tr-TR" sz="4000" b="1" dirty="0" smtClean="0">
                <a:latin typeface="Trebuchet MS" pitchFamily="34" charset="0"/>
              </a:rPr>
              <a:t>CUMHURBAŞKANLIĞI </a:t>
            </a:r>
            <a:r>
              <a:rPr lang="tr-TR" sz="4000" b="1" dirty="0">
                <a:latin typeface="Trebuchet MS" pitchFamily="34" charset="0"/>
              </a:rPr>
              <a:t>SEÇİMİNE </a:t>
            </a:r>
            <a:r>
              <a:rPr lang="tr-TR" sz="4000" b="1" dirty="0" smtClean="0">
                <a:latin typeface="Trebuchet MS" pitchFamily="34" charset="0"/>
              </a:rPr>
              <a:t/>
            </a:r>
            <a:br>
              <a:rPr lang="tr-TR" sz="4000" b="1" dirty="0" smtClean="0">
                <a:latin typeface="Trebuchet MS" pitchFamily="34" charset="0"/>
              </a:rPr>
            </a:br>
            <a:r>
              <a:rPr lang="tr-TR" sz="4000" b="1" dirty="0">
                <a:latin typeface="Trebuchet MS" pitchFamily="34" charset="0"/>
              </a:rPr>
              <a:t>2</a:t>
            </a:r>
            <a:r>
              <a:rPr lang="tr-TR" sz="4000" b="1" dirty="0" smtClean="0">
                <a:latin typeface="Trebuchet MS" pitchFamily="34" charset="0"/>
              </a:rPr>
              <a:t> GÜN KALA </a:t>
            </a:r>
            <a:br>
              <a:rPr lang="tr-TR" sz="4000" b="1" dirty="0" smtClean="0">
                <a:latin typeface="Trebuchet MS" pitchFamily="34" charset="0"/>
              </a:rPr>
            </a:br>
            <a:r>
              <a:rPr lang="tr-TR" sz="4000" b="1" dirty="0" smtClean="0">
                <a:latin typeface="Trebuchet MS" pitchFamily="34" charset="0"/>
              </a:rPr>
              <a:t>TÜRKİYE’DE </a:t>
            </a:r>
            <a:r>
              <a:rPr lang="tr-TR" sz="4000" b="1" dirty="0">
                <a:latin typeface="Trebuchet MS" pitchFamily="34" charset="0"/>
              </a:rPr>
              <a:t>SON </a:t>
            </a:r>
            <a:r>
              <a:rPr lang="tr-TR" sz="4000" b="1" dirty="0" smtClean="0">
                <a:latin typeface="Trebuchet MS" pitchFamily="34" charset="0"/>
              </a:rPr>
              <a:t>SİYASİ DURUM</a:t>
            </a:r>
            <a:endParaRPr lang="tr-TR" sz="4000" dirty="0">
              <a:latin typeface="Trebuchet MS" pitchFamily="34" charset="0"/>
            </a:endParaRPr>
          </a:p>
        </p:txBody>
      </p:sp>
      <p:graphicFrame>
        <p:nvGraphicFramePr>
          <p:cNvPr id="3" name="Nesne 2"/>
          <p:cNvGraphicFramePr>
            <a:graphicFrameLocks noChangeAspect="1"/>
          </p:cNvGraphicFramePr>
          <p:nvPr>
            <p:extLst>
              <p:ext uri="{D42A27DB-BD31-4B8C-83A1-F6EECF244321}">
                <p14:modId xmlns:p14="http://schemas.microsoft.com/office/powerpoint/2010/main" val="3724376778"/>
              </p:ext>
            </p:extLst>
          </p:nvPr>
        </p:nvGraphicFramePr>
        <p:xfrm>
          <a:off x="3053423" y="116633"/>
          <a:ext cx="2965716" cy="2034151"/>
        </p:xfrm>
        <a:graphic>
          <a:graphicData uri="http://schemas.openxmlformats.org/presentationml/2006/ole">
            <mc:AlternateContent xmlns:mc="http://schemas.openxmlformats.org/markup-compatibility/2006">
              <mc:Choice xmlns:v="urn:schemas-microsoft-com:vml" Requires="v">
                <p:oleObj spid="_x0000_s1370" name="CorelDRAW" r:id="rId3" imgW="8510016" imgH="6132576" progId="">
                  <p:embed/>
                </p:oleObj>
              </mc:Choice>
              <mc:Fallback>
                <p:oleObj name="CorelDRAW" r:id="rId3" imgW="8510016" imgH="6132576" progId="">
                  <p:embed/>
                  <p:pic>
                    <p:nvPicPr>
                      <p:cNvPr id="0" name="Picture 2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423" y="116633"/>
                        <a:ext cx="2965716" cy="20341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264361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957501"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11 Dikdörtgen"/>
          <p:cNvSpPr>
            <a:spLocks noChangeArrowheads="1"/>
          </p:cNvSpPr>
          <p:nvPr/>
        </p:nvSpPr>
        <p:spPr bwMode="auto">
          <a:xfrm>
            <a:off x="94835" y="781695"/>
            <a:ext cx="4968552" cy="615553"/>
          </a:xfrm>
          <a:prstGeom prst="rect">
            <a:avLst/>
          </a:prstGeom>
          <a:noFill/>
          <a:ln w="3175" cap="rnd">
            <a:noFill/>
            <a:miter lim="800000"/>
            <a:headEnd/>
            <a:tailEnd/>
          </a:ln>
        </p:spPr>
        <p:txBody>
          <a:bodyPr wrap="square">
            <a:spAutoFit/>
          </a:bodyPr>
          <a:lstStyle/>
          <a:p>
            <a:pPr marL="342900" indent="-342900">
              <a:buFont typeface="Wingdings" panose="05000000000000000000" pitchFamily="2" charset="2"/>
              <a:buChar char="Ø"/>
              <a:defRPr sz="1400" b="1" i="0" u="none" strike="noStrike" kern="1200" baseline="0">
                <a:solidFill>
                  <a:srgbClr val="CC0099"/>
                </a:solidFill>
                <a:latin typeface="Futura Md BT" pitchFamily="34" charset="0"/>
                <a:ea typeface="+mn-ea"/>
                <a:cs typeface="+mn-cs"/>
              </a:defRPr>
            </a:pPr>
            <a:r>
              <a:rPr lang="tr-TR" sz="1700" b="1" dirty="0" smtClean="0">
                <a:solidFill>
                  <a:schemeClr val="bg1"/>
                </a:solidFill>
              </a:rPr>
              <a:t>MUHALEFETİN </a:t>
            </a:r>
            <a:r>
              <a:rPr lang="tr-TR" sz="1700" b="1" dirty="0">
                <a:solidFill>
                  <a:schemeClr val="bg1"/>
                </a:solidFill>
              </a:rPr>
              <a:t>OYU DÜŞÜYOR </a:t>
            </a:r>
            <a:endParaRPr lang="tr-TR" sz="1700" b="1" dirty="0" smtClean="0">
              <a:solidFill>
                <a:schemeClr val="bg1"/>
              </a:solidFill>
            </a:endParaRPr>
          </a:p>
          <a:p>
            <a:pPr>
              <a:defRPr sz="1400" b="1" i="0" u="none" strike="noStrike" kern="1200" baseline="0">
                <a:solidFill>
                  <a:srgbClr val="CC0099"/>
                </a:solidFill>
                <a:latin typeface="Futura Md BT" pitchFamily="34" charset="0"/>
                <a:ea typeface="+mn-ea"/>
                <a:cs typeface="+mn-cs"/>
              </a:defRPr>
            </a:pPr>
            <a:r>
              <a:rPr lang="tr-TR" sz="1700" b="1" dirty="0" smtClean="0">
                <a:solidFill>
                  <a:schemeClr val="bg1"/>
                </a:solidFill>
              </a:rPr>
              <a:t>     AK PARTİNİN </a:t>
            </a:r>
            <a:r>
              <a:rPr lang="tr-TR" sz="1700" b="1" dirty="0">
                <a:solidFill>
                  <a:schemeClr val="bg1"/>
                </a:solidFill>
              </a:rPr>
              <a:t>OYU </a:t>
            </a:r>
            <a:r>
              <a:rPr lang="tr-TR" sz="1700" b="1" dirty="0" smtClean="0">
                <a:solidFill>
                  <a:schemeClr val="bg1"/>
                </a:solidFill>
              </a:rPr>
              <a:t>YÜKSELİYOR</a:t>
            </a:r>
            <a:endParaRPr lang="tr-TR" sz="1700" b="1" dirty="0">
              <a:solidFill>
                <a:schemeClr val="bg1"/>
              </a:solidFill>
            </a:endParaRPr>
          </a:p>
        </p:txBody>
      </p:sp>
      <p:grpSp>
        <p:nvGrpSpPr>
          <p:cNvPr id="12" name="Grup 11"/>
          <p:cNvGrpSpPr/>
          <p:nvPr/>
        </p:nvGrpSpPr>
        <p:grpSpPr>
          <a:xfrm>
            <a:off x="77504" y="6165304"/>
            <a:ext cx="9079720" cy="881116"/>
            <a:chOff x="77504" y="6165304"/>
            <a:chExt cx="9079720" cy="881116"/>
          </a:xfrm>
        </p:grpSpPr>
        <p:sp>
          <p:nvSpPr>
            <p:cNvPr id="17"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8"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19"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10</a:t>
              </a:fld>
              <a:endParaRPr lang="tr-TR" sz="1600" b="1" dirty="0" smtClean="0">
                <a:solidFill>
                  <a:schemeClr val="bg1"/>
                </a:solidFill>
                <a:latin typeface="Trebuchet MS" pitchFamily="34" charset="0"/>
              </a:endParaRPr>
            </a:p>
          </p:txBody>
        </p:sp>
        <p:sp>
          <p:nvSpPr>
            <p:cNvPr id="20"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graphicFrame>
        <p:nvGraphicFramePr>
          <p:cNvPr id="2" name="Tablo 1"/>
          <p:cNvGraphicFramePr>
            <a:graphicFrameLocks noGrp="1"/>
          </p:cNvGraphicFramePr>
          <p:nvPr>
            <p:extLst>
              <p:ext uri="{D42A27DB-BD31-4B8C-83A1-F6EECF244321}">
                <p14:modId xmlns:p14="http://schemas.microsoft.com/office/powerpoint/2010/main" val="1068045896"/>
              </p:ext>
            </p:extLst>
          </p:nvPr>
        </p:nvGraphicFramePr>
        <p:xfrm>
          <a:off x="969890" y="1700808"/>
          <a:ext cx="7338272" cy="4176465"/>
        </p:xfrm>
        <a:graphic>
          <a:graphicData uri="http://schemas.openxmlformats.org/drawingml/2006/table">
            <a:tbl>
              <a:tblPr/>
              <a:tblGrid>
                <a:gridCol w="2223197"/>
                <a:gridCol w="951321"/>
                <a:gridCol w="1158130"/>
                <a:gridCol w="951321"/>
                <a:gridCol w="1061620"/>
                <a:gridCol w="992683"/>
              </a:tblGrid>
              <a:tr h="955028">
                <a:tc gridSpan="6">
                  <a:txBody>
                    <a:bodyPr/>
                    <a:lstStyle/>
                    <a:p>
                      <a:pPr algn="ctr" fontAlgn="ctr"/>
                      <a:r>
                        <a:rPr lang="tr-TR" sz="1200" b="1" i="0" u="none" strike="noStrike">
                          <a:solidFill>
                            <a:srgbClr val="FFFFFF"/>
                          </a:solidFill>
                          <a:effectLst/>
                          <a:latin typeface="Futura Md BT"/>
                        </a:rPr>
                        <a:t>Bugün Milletvekili Genel Seçimi yapılacak olsa  hangi partiye oy verirdiniz?</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0093"/>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826741">
                <a:tc>
                  <a:txBody>
                    <a:bodyPr/>
                    <a:lstStyle/>
                    <a:p>
                      <a:pPr algn="l" fontAlgn="ctr"/>
                      <a:r>
                        <a:rPr lang="tr-TR" sz="1200" b="1" i="0" u="none" strike="noStrike">
                          <a:solidFill>
                            <a:srgbClr val="0066CC"/>
                          </a:solidFill>
                          <a:effectLst/>
                          <a:latin typeface="Futura Md BT"/>
                        </a:rPr>
                        <a:t> </a:t>
                      </a:r>
                    </a:p>
                  </a:txBody>
                  <a:tcPr marL="857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D0D0D"/>
                          </a:solidFill>
                          <a:effectLst/>
                          <a:latin typeface="Futura Md BT"/>
                        </a:rPr>
                        <a:t>25.06.2014</a:t>
                      </a:r>
                      <a:br>
                        <a:rPr lang="tr-TR" sz="1200" b="0" i="0" u="none" strike="noStrike">
                          <a:solidFill>
                            <a:srgbClr val="0D0D0D"/>
                          </a:solidFill>
                          <a:effectLst/>
                          <a:latin typeface="Futura Md BT"/>
                        </a:rPr>
                      </a:br>
                      <a:r>
                        <a:rPr lang="tr-TR" sz="1200" b="0" i="0" u="none" strike="noStrike">
                          <a:solidFill>
                            <a:srgbClr val="0D0D0D"/>
                          </a:solidFill>
                          <a:effectLst/>
                          <a:latin typeface="Futura Md BT"/>
                        </a:rPr>
                        <a:t>ANKET</a:t>
                      </a:r>
                      <a:br>
                        <a:rPr lang="tr-TR" sz="1200" b="0" i="0" u="none" strike="noStrike">
                          <a:solidFill>
                            <a:srgbClr val="0D0D0D"/>
                          </a:solidFill>
                          <a:effectLst/>
                          <a:latin typeface="Futura Md BT"/>
                        </a:rPr>
                      </a:br>
                      <a:r>
                        <a:rPr lang="tr-TR" sz="1200" b="0" i="0" u="none" strike="noStrike">
                          <a:solidFill>
                            <a:srgbClr val="0D0D0D"/>
                          </a:solidFill>
                          <a:effectLst/>
                          <a:latin typeface="Futura Md BT"/>
                        </a:rPr>
                        <a:t>Yüzdesi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200" b="0" i="0" u="none" strike="noStrike">
                          <a:solidFill>
                            <a:srgbClr val="0D0D0D"/>
                          </a:solidFill>
                          <a:effectLst/>
                          <a:latin typeface="Futura Md BT"/>
                        </a:rPr>
                        <a:t>25.07.2014</a:t>
                      </a:r>
                      <a:br>
                        <a:rPr lang="tr-TR" sz="1200" b="0" i="0" u="none" strike="noStrike">
                          <a:solidFill>
                            <a:srgbClr val="0D0D0D"/>
                          </a:solidFill>
                          <a:effectLst/>
                          <a:latin typeface="Futura Md BT"/>
                        </a:rPr>
                      </a:br>
                      <a:r>
                        <a:rPr lang="tr-TR" sz="1200" b="0" i="0" u="none" strike="noStrike">
                          <a:solidFill>
                            <a:srgbClr val="0D0D0D"/>
                          </a:solidFill>
                          <a:effectLst/>
                          <a:latin typeface="Futura Md BT"/>
                        </a:rPr>
                        <a:t>ANKET</a:t>
                      </a:r>
                      <a:br>
                        <a:rPr lang="tr-TR" sz="1200" b="0" i="0" u="none" strike="noStrike">
                          <a:solidFill>
                            <a:srgbClr val="0D0D0D"/>
                          </a:solidFill>
                          <a:effectLst/>
                          <a:latin typeface="Futura Md BT"/>
                        </a:rPr>
                      </a:br>
                      <a:r>
                        <a:rPr lang="tr-TR" sz="1200" b="0" i="0" u="none" strike="noStrike">
                          <a:solidFill>
                            <a:srgbClr val="0D0D0D"/>
                          </a:solidFill>
                          <a:effectLst/>
                          <a:latin typeface="Futura Md BT"/>
                        </a:rPr>
                        <a:t>Yüzdesi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200" b="1" i="0" u="none" strike="noStrike">
                          <a:solidFill>
                            <a:srgbClr val="0D0D0D"/>
                          </a:solidFill>
                          <a:effectLst/>
                          <a:latin typeface="Futura Md BT"/>
                        </a:rPr>
                        <a:t>09.08.2014</a:t>
                      </a:r>
                      <a:br>
                        <a:rPr lang="tr-TR" sz="1200" b="1" i="0" u="none" strike="noStrike">
                          <a:solidFill>
                            <a:srgbClr val="0D0D0D"/>
                          </a:solidFill>
                          <a:effectLst/>
                          <a:latin typeface="Futura Md BT"/>
                        </a:rPr>
                      </a:br>
                      <a:r>
                        <a:rPr lang="tr-TR" sz="1200" b="1" i="0" u="none" strike="noStrike">
                          <a:solidFill>
                            <a:srgbClr val="0D0D0D"/>
                          </a:solidFill>
                          <a:effectLst/>
                          <a:latin typeface="Futura Md BT"/>
                        </a:rPr>
                        <a:t>ANKET</a:t>
                      </a:r>
                      <a:br>
                        <a:rPr lang="tr-TR" sz="1200" b="1" i="0" u="none" strike="noStrike">
                          <a:solidFill>
                            <a:srgbClr val="0D0D0D"/>
                          </a:solidFill>
                          <a:effectLst/>
                          <a:latin typeface="Futura Md BT"/>
                        </a:rPr>
                      </a:br>
                      <a:r>
                        <a:rPr lang="tr-TR" sz="1200" b="1" i="0" u="none" strike="noStrike">
                          <a:solidFill>
                            <a:srgbClr val="0D0D0D"/>
                          </a:solidFill>
                          <a:effectLst/>
                          <a:latin typeface="Futura Md BT"/>
                        </a:rPr>
                        <a:t>Yüzdesi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tr-TR" sz="1200" b="1" i="0" u="none" strike="noStrike">
                          <a:solidFill>
                            <a:srgbClr val="FF0000"/>
                          </a:solidFill>
                          <a:effectLst/>
                          <a:latin typeface="Futura Md BT"/>
                        </a:rPr>
                        <a:t>2011</a:t>
                      </a:r>
                      <a:br>
                        <a:rPr lang="tr-TR" sz="1200" b="1" i="0" u="none" strike="noStrike">
                          <a:solidFill>
                            <a:srgbClr val="FF0000"/>
                          </a:solidFill>
                          <a:effectLst/>
                          <a:latin typeface="Futura Md BT"/>
                        </a:rPr>
                      </a:br>
                      <a:r>
                        <a:rPr lang="tr-TR" sz="1200" b="1" i="0" u="none" strike="noStrike">
                          <a:solidFill>
                            <a:srgbClr val="FF0000"/>
                          </a:solidFill>
                          <a:effectLst/>
                          <a:latin typeface="Futura Md BT"/>
                        </a:rPr>
                        <a:t>SEÇİM</a:t>
                      </a:r>
                      <a:br>
                        <a:rPr lang="tr-TR" sz="1200" b="1" i="0" u="none" strike="noStrike">
                          <a:solidFill>
                            <a:srgbClr val="FF0000"/>
                          </a:solidFill>
                          <a:effectLst/>
                          <a:latin typeface="Futura Md BT"/>
                        </a:rPr>
                      </a:br>
                      <a:r>
                        <a:rPr lang="tr-TR" sz="1200" b="1" i="0" u="none" strike="noStrike">
                          <a:solidFill>
                            <a:srgbClr val="FF0000"/>
                          </a:solidFill>
                          <a:effectLst/>
                          <a:latin typeface="Futura Md BT"/>
                        </a:rPr>
                        <a:t>SONUÇLARI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00000"/>
                          </a:solidFill>
                          <a:effectLst/>
                          <a:latin typeface="Futura Md BT"/>
                        </a:rPr>
                        <a:t>OY İNİŞ</a:t>
                      </a:r>
                      <a:br>
                        <a:rPr lang="tr-TR" sz="1200" b="0" i="0" u="none" strike="noStrike">
                          <a:solidFill>
                            <a:srgbClr val="000000"/>
                          </a:solidFill>
                          <a:effectLst/>
                          <a:latin typeface="Futura Md BT"/>
                        </a:rPr>
                      </a:br>
                      <a:r>
                        <a:rPr lang="tr-TR" sz="1200" b="0" i="0" u="none" strike="noStrike">
                          <a:solidFill>
                            <a:srgbClr val="000000"/>
                          </a:solidFill>
                          <a:effectLst/>
                          <a:latin typeface="Futura Md BT"/>
                        </a:rPr>
                        <a:t>ÇIKIŞLARI</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399116">
                <a:tc>
                  <a:txBody>
                    <a:bodyPr/>
                    <a:lstStyle/>
                    <a:p>
                      <a:pPr algn="l" fontAlgn="ctr"/>
                      <a:r>
                        <a:rPr lang="tr-TR" sz="1200" b="0" i="0" u="none" strike="noStrike">
                          <a:solidFill>
                            <a:srgbClr val="000000"/>
                          </a:solidFill>
                          <a:effectLst/>
                          <a:latin typeface="Futura Md BT"/>
                        </a:rPr>
                        <a:t>AKP</a:t>
                      </a:r>
                    </a:p>
                  </a:txBody>
                  <a:tcPr marL="857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D0D0D"/>
                          </a:solidFill>
                          <a:effectLst/>
                          <a:latin typeface="Futura Md BT"/>
                        </a:rPr>
                        <a:t>49,9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200" b="0" i="0" u="none" strike="noStrike">
                          <a:solidFill>
                            <a:srgbClr val="0D0D0D"/>
                          </a:solidFill>
                          <a:effectLst/>
                          <a:latin typeface="Futura Md BT"/>
                        </a:rPr>
                        <a:t>50,1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200" b="1" i="0" u="none" strike="noStrike">
                          <a:solidFill>
                            <a:srgbClr val="0D0D0D"/>
                          </a:solidFill>
                          <a:effectLst/>
                          <a:latin typeface="Futura Md BT"/>
                        </a:rPr>
                        <a:t>50,9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tr-TR" sz="1200" b="1" i="0" u="none" strike="noStrike">
                          <a:solidFill>
                            <a:srgbClr val="FF0000"/>
                          </a:solidFill>
                          <a:effectLst/>
                          <a:latin typeface="Futura Md BT"/>
                        </a:rPr>
                        <a:t>49,9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00000"/>
                          </a:solidFill>
                          <a:effectLst/>
                          <a:latin typeface="Futura Md BT"/>
                        </a:rPr>
                        <a:t>1,0</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399116">
                <a:tc>
                  <a:txBody>
                    <a:bodyPr/>
                    <a:lstStyle/>
                    <a:p>
                      <a:pPr algn="l" fontAlgn="ctr"/>
                      <a:r>
                        <a:rPr lang="tr-TR" sz="1200" b="0" i="0" u="none" strike="noStrike">
                          <a:solidFill>
                            <a:srgbClr val="000000"/>
                          </a:solidFill>
                          <a:effectLst/>
                          <a:latin typeface="Futura Md BT"/>
                        </a:rPr>
                        <a:t>CHP</a:t>
                      </a:r>
                    </a:p>
                  </a:txBody>
                  <a:tcPr marL="857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D0D0D"/>
                          </a:solidFill>
                          <a:effectLst/>
                          <a:latin typeface="Futura Md BT"/>
                        </a:rPr>
                        <a:t>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200" b="0" i="0" u="none" strike="noStrike">
                          <a:solidFill>
                            <a:srgbClr val="0D0D0D"/>
                          </a:solidFill>
                          <a:effectLst/>
                          <a:latin typeface="Futura Md BT"/>
                        </a:rPr>
                        <a:t>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200" b="1" i="0" u="none" strike="noStrike">
                          <a:solidFill>
                            <a:srgbClr val="0D0D0D"/>
                          </a:solidFill>
                          <a:effectLst/>
                          <a:latin typeface="Futura Md BT"/>
                        </a:rPr>
                        <a:t>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tr-TR" sz="1200" b="1" i="0" u="none" strike="noStrike">
                          <a:solidFill>
                            <a:srgbClr val="FF0000"/>
                          </a:solidFill>
                          <a:effectLst/>
                          <a:latin typeface="Futura Md BT"/>
                        </a:rPr>
                        <a:t>25,9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00000"/>
                          </a:solidFill>
                          <a:effectLst/>
                          <a:latin typeface="Futura Md BT"/>
                        </a:rPr>
                        <a:t>0,8</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399116">
                <a:tc>
                  <a:txBody>
                    <a:bodyPr/>
                    <a:lstStyle/>
                    <a:p>
                      <a:pPr algn="l" fontAlgn="ctr"/>
                      <a:r>
                        <a:rPr lang="tr-TR" sz="1200" b="0" i="0" u="none" strike="noStrike">
                          <a:solidFill>
                            <a:srgbClr val="000000"/>
                          </a:solidFill>
                          <a:effectLst/>
                          <a:latin typeface="Futura Md BT"/>
                        </a:rPr>
                        <a:t>MHP</a:t>
                      </a:r>
                    </a:p>
                  </a:txBody>
                  <a:tcPr marL="857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D0D0D"/>
                          </a:solidFill>
                          <a:effectLst/>
                          <a:latin typeface="Futura Md BT"/>
                        </a:rPr>
                        <a:t>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200" b="0" i="0" u="none" strike="noStrike">
                          <a:solidFill>
                            <a:srgbClr val="0D0D0D"/>
                          </a:solidFill>
                          <a:effectLst/>
                          <a:latin typeface="Futura Md BT"/>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200" b="1" i="0" u="none" strike="noStrike">
                          <a:solidFill>
                            <a:srgbClr val="0D0D0D"/>
                          </a:solidFill>
                          <a:effectLst/>
                          <a:latin typeface="Futura Md BT"/>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tr-TR" sz="1200" b="1" i="0" u="none" strike="noStrike">
                          <a:solidFill>
                            <a:srgbClr val="FF0000"/>
                          </a:solidFill>
                          <a:effectLst/>
                          <a:latin typeface="Futura Md BT"/>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00000"/>
                          </a:solidFill>
                          <a:effectLst/>
                          <a:latin typeface="Futura Md BT"/>
                        </a:rPr>
                        <a:t>0,8</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399116">
                <a:tc>
                  <a:txBody>
                    <a:bodyPr/>
                    <a:lstStyle/>
                    <a:p>
                      <a:pPr algn="l" fontAlgn="ctr"/>
                      <a:r>
                        <a:rPr lang="tr-TR" sz="1200" b="0" i="0" u="none" strike="noStrike">
                          <a:solidFill>
                            <a:srgbClr val="000000"/>
                          </a:solidFill>
                          <a:effectLst/>
                          <a:latin typeface="Futura Md BT"/>
                        </a:rPr>
                        <a:t>HDP</a:t>
                      </a:r>
                    </a:p>
                  </a:txBody>
                  <a:tcPr marL="857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D0D0D"/>
                          </a:solidFill>
                          <a:effectLst/>
                          <a:latin typeface="Futura Md BT"/>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200" b="0" i="0" u="none" strike="noStrike">
                          <a:solidFill>
                            <a:srgbClr val="0D0D0D"/>
                          </a:solidFill>
                          <a:effectLst/>
                          <a:latin typeface="Futura Md BT"/>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200" b="1" i="0" u="none" strike="noStrike">
                          <a:solidFill>
                            <a:srgbClr val="0D0D0D"/>
                          </a:solidFill>
                          <a:effectLst/>
                          <a:latin typeface="Futura Md BT"/>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tr-TR" sz="1200" b="1" i="0" u="none" strike="noStrike">
                          <a:solidFill>
                            <a:srgbClr val="FF0000"/>
                          </a:solidFill>
                          <a:effectLst/>
                          <a:latin typeface="Futura Md BT"/>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00000"/>
                          </a:solidFill>
                          <a:effectLst/>
                          <a:latin typeface="Futura Md BT"/>
                        </a:rPr>
                        <a:t>0,5</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399116">
                <a:tc>
                  <a:txBody>
                    <a:bodyPr/>
                    <a:lstStyle/>
                    <a:p>
                      <a:pPr algn="l" fontAlgn="ctr"/>
                      <a:r>
                        <a:rPr lang="tr-TR" sz="1200" b="0" i="0" u="none" strike="noStrike">
                          <a:solidFill>
                            <a:srgbClr val="000000"/>
                          </a:solidFill>
                          <a:effectLst/>
                          <a:latin typeface="Futura Md BT"/>
                        </a:rPr>
                        <a:t>Diğer</a:t>
                      </a:r>
                    </a:p>
                  </a:txBody>
                  <a:tcPr marL="857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D0D0D"/>
                          </a:solidFill>
                          <a:effectLst/>
                          <a:latin typeface="Futura Md BT"/>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200" b="0" i="0" u="none" strike="noStrike">
                          <a:solidFill>
                            <a:srgbClr val="0D0D0D"/>
                          </a:solidFill>
                          <a:effectLst/>
                          <a:latin typeface="Futura Md BT"/>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200" b="1" i="0" u="none" strike="noStrike">
                          <a:solidFill>
                            <a:srgbClr val="0D0D0D"/>
                          </a:solidFill>
                          <a:effectLst/>
                          <a:latin typeface="Futura Md BT"/>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tr-TR" sz="1200" b="1" i="0" u="none" strike="noStrike">
                          <a:solidFill>
                            <a:srgbClr val="FF0000"/>
                          </a:solidFill>
                          <a:effectLst/>
                          <a:latin typeface="Futura Md BT"/>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a:solidFill>
                            <a:srgbClr val="000000"/>
                          </a:solidFill>
                          <a:effectLst/>
                          <a:latin typeface="Futura Md BT"/>
                        </a:rPr>
                        <a:t>1,5</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399116">
                <a:tc>
                  <a:txBody>
                    <a:bodyPr/>
                    <a:lstStyle/>
                    <a:p>
                      <a:pPr algn="r" fontAlgn="ctr"/>
                      <a:r>
                        <a:rPr lang="tr-TR" sz="1200" b="1" i="0" u="none" strike="noStrike">
                          <a:solidFill>
                            <a:srgbClr val="CC00CC"/>
                          </a:solidFill>
                          <a:effectLst/>
                          <a:latin typeface="Futura Md BT"/>
                        </a:rPr>
                        <a:t>Total</a:t>
                      </a:r>
                    </a:p>
                  </a:txBody>
                  <a:tcPr marL="9525" marR="857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CC00CC"/>
                          </a:solidFill>
                          <a:effectLst/>
                          <a:latin typeface="Futura Md BT"/>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8E4BC"/>
                    </a:solidFill>
                  </a:tcPr>
                </a:tc>
                <a:tc>
                  <a:txBody>
                    <a:bodyPr/>
                    <a:lstStyle/>
                    <a:p>
                      <a:pPr algn="ctr" fontAlgn="ctr"/>
                      <a:r>
                        <a:rPr lang="tr-TR" sz="1200" b="1" i="0" u="none" strike="noStrike">
                          <a:solidFill>
                            <a:srgbClr val="CC00CC"/>
                          </a:solidFill>
                          <a:effectLst/>
                          <a:latin typeface="Futura Md BT"/>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D5B4"/>
                    </a:solidFill>
                  </a:tcPr>
                </a:tc>
                <a:tc>
                  <a:txBody>
                    <a:bodyPr/>
                    <a:lstStyle/>
                    <a:p>
                      <a:pPr algn="ctr" fontAlgn="ctr"/>
                      <a:r>
                        <a:rPr lang="tr-TR" sz="1200" b="1" i="0" u="none" strike="noStrike">
                          <a:solidFill>
                            <a:srgbClr val="0D0D0D"/>
                          </a:solidFill>
                          <a:effectLst/>
                          <a:latin typeface="Futura Md BT"/>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ctr" fontAlgn="ctr"/>
                      <a:r>
                        <a:rPr lang="tr-TR" sz="1200" b="1" i="0" u="none" strike="noStrike">
                          <a:solidFill>
                            <a:srgbClr val="FF0000"/>
                          </a:solidFill>
                          <a:effectLst/>
                          <a:latin typeface="Futura Md BT"/>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l" fontAlgn="ctr"/>
                      <a:r>
                        <a:rPr lang="tr-TR" sz="1200" b="0" i="0" u="none" strike="noStrike" dirty="0">
                          <a:solidFill>
                            <a:srgbClr val="000000"/>
                          </a:solidFill>
                          <a:effectLst/>
                          <a:latin typeface="Futura Md BT"/>
                        </a:rPr>
                        <a:t> </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CC"/>
                    </a:solidFill>
                  </a:tcPr>
                </a:tc>
              </a:tr>
            </a:tbl>
          </a:graphicData>
        </a:graphic>
      </p:graphicFrame>
    </p:spTree>
    <p:extLst>
      <p:ext uri="{BB962C8B-B14F-4D97-AF65-F5344CB8AC3E}">
        <p14:creationId xmlns:p14="http://schemas.microsoft.com/office/powerpoint/2010/main" val="16139174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958524"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up 10"/>
          <p:cNvGrpSpPr/>
          <p:nvPr/>
        </p:nvGrpSpPr>
        <p:grpSpPr>
          <a:xfrm>
            <a:off x="77504" y="6165304"/>
            <a:ext cx="9079720" cy="881116"/>
            <a:chOff x="77504" y="6165304"/>
            <a:chExt cx="9079720" cy="881116"/>
          </a:xfrm>
        </p:grpSpPr>
        <p:sp>
          <p:nvSpPr>
            <p:cNvPr id="17"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8"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19"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11</a:t>
              </a:fld>
              <a:endParaRPr lang="tr-TR" sz="1600" b="1" dirty="0" smtClean="0">
                <a:solidFill>
                  <a:schemeClr val="bg1"/>
                </a:solidFill>
                <a:latin typeface="Trebuchet MS" pitchFamily="34" charset="0"/>
              </a:endParaRPr>
            </a:p>
          </p:txBody>
        </p:sp>
        <p:sp>
          <p:nvSpPr>
            <p:cNvPr id="20"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graphicFrame>
        <p:nvGraphicFramePr>
          <p:cNvPr id="8" name="1 Grafik"/>
          <p:cNvGraphicFramePr>
            <a:graphicFrameLocks/>
          </p:cNvGraphicFramePr>
          <p:nvPr>
            <p:extLst>
              <p:ext uri="{D42A27DB-BD31-4B8C-83A1-F6EECF244321}">
                <p14:modId xmlns:p14="http://schemas.microsoft.com/office/powerpoint/2010/main" val="2403110279"/>
              </p:ext>
            </p:extLst>
          </p:nvPr>
        </p:nvGraphicFramePr>
        <p:xfrm>
          <a:off x="683567" y="1700808"/>
          <a:ext cx="8049125" cy="4248472"/>
        </p:xfrm>
        <a:graphic>
          <a:graphicData uri="http://schemas.openxmlformats.org/drawingml/2006/chart">
            <c:chart xmlns:c="http://schemas.openxmlformats.org/drawingml/2006/chart" xmlns:r="http://schemas.openxmlformats.org/officeDocument/2006/relationships" r:id="rId5"/>
          </a:graphicData>
        </a:graphic>
      </p:graphicFrame>
      <p:sp>
        <p:nvSpPr>
          <p:cNvPr id="9" name="11 Dikdörtgen"/>
          <p:cNvSpPr>
            <a:spLocks noChangeArrowheads="1"/>
          </p:cNvSpPr>
          <p:nvPr/>
        </p:nvSpPr>
        <p:spPr bwMode="auto">
          <a:xfrm>
            <a:off x="94835" y="781695"/>
            <a:ext cx="4968552" cy="615553"/>
          </a:xfrm>
          <a:prstGeom prst="rect">
            <a:avLst/>
          </a:prstGeom>
          <a:noFill/>
          <a:ln w="3175" cap="rnd">
            <a:noFill/>
            <a:miter lim="800000"/>
            <a:headEnd/>
            <a:tailEnd/>
          </a:ln>
        </p:spPr>
        <p:txBody>
          <a:bodyPr wrap="square">
            <a:spAutoFit/>
          </a:bodyPr>
          <a:lstStyle/>
          <a:p>
            <a:pPr marL="342900" indent="-342900">
              <a:buFont typeface="Wingdings" panose="05000000000000000000" pitchFamily="2" charset="2"/>
              <a:buChar char="Ø"/>
              <a:defRPr sz="1400" b="1" i="0" u="none" strike="noStrike" kern="1200" baseline="0">
                <a:solidFill>
                  <a:srgbClr val="CC0099"/>
                </a:solidFill>
                <a:latin typeface="Futura Md BT" pitchFamily="34" charset="0"/>
                <a:ea typeface="+mn-ea"/>
                <a:cs typeface="+mn-cs"/>
              </a:defRPr>
            </a:pPr>
            <a:r>
              <a:rPr lang="tr-TR" sz="1700" b="1" dirty="0" smtClean="0">
                <a:solidFill>
                  <a:schemeClr val="bg1"/>
                </a:solidFill>
              </a:rPr>
              <a:t>MUHALEFETİN </a:t>
            </a:r>
            <a:r>
              <a:rPr lang="tr-TR" sz="1700" b="1" dirty="0">
                <a:solidFill>
                  <a:schemeClr val="bg1"/>
                </a:solidFill>
              </a:rPr>
              <a:t>OYU DÜŞÜYOR </a:t>
            </a:r>
            <a:endParaRPr lang="tr-TR" sz="1700" b="1" dirty="0" smtClean="0">
              <a:solidFill>
                <a:schemeClr val="bg1"/>
              </a:solidFill>
            </a:endParaRPr>
          </a:p>
          <a:p>
            <a:pPr>
              <a:defRPr sz="1400" b="1" i="0" u="none" strike="noStrike" kern="1200" baseline="0">
                <a:solidFill>
                  <a:srgbClr val="CC0099"/>
                </a:solidFill>
                <a:latin typeface="Futura Md BT" pitchFamily="34" charset="0"/>
                <a:ea typeface="+mn-ea"/>
                <a:cs typeface="+mn-cs"/>
              </a:defRPr>
            </a:pPr>
            <a:r>
              <a:rPr lang="tr-TR" sz="1700" b="1" dirty="0" smtClean="0">
                <a:solidFill>
                  <a:schemeClr val="bg1"/>
                </a:solidFill>
              </a:rPr>
              <a:t>     AK PARTİNİN </a:t>
            </a:r>
            <a:r>
              <a:rPr lang="tr-TR" sz="1700" b="1" dirty="0">
                <a:solidFill>
                  <a:schemeClr val="bg1"/>
                </a:solidFill>
              </a:rPr>
              <a:t>OYU </a:t>
            </a:r>
            <a:r>
              <a:rPr lang="tr-TR" sz="1700" b="1" dirty="0" smtClean="0">
                <a:solidFill>
                  <a:schemeClr val="bg1"/>
                </a:solidFill>
              </a:rPr>
              <a:t>YÜKSELİYOR</a:t>
            </a:r>
            <a:endParaRPr lang="tr-TR" sz="1700" b="1" dirty="0">
              <a:solidFill>
                <a:schemeClr val="bg1"/>
              </a:solidFill>
            </a:endParaRPr>
          </a:p>
        </p:txBody>
      </p:sp>
    </p:spTree>
    <p:extLst>
      <p:ext uri="{BB962C8B-B14F-4D97-AF65-F5344CB8AC3E}">
        <p14:creationId xmlns:p14="http://schemas.microsoft.com/office/powerpoint/2010/main" val="290965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930914"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 name="Grup 9"/>
          <p:cNvGrpSpPr/>
          <p:nvPr/>
        </p:nvGrpSpPr>
        <p:grpSpPr>
          <a:xfrm>
            <a:off x="77504" y="6165304"/>
            <a:ext cx="9079720" cy="881116"/>
            <a:chOff x="77504" y="6165304"/>
            <a:chExt cx="9079720" cy="881116"/>
          </a:xfrm>
        </p:grpSpPr>
        <p:sp>
          <p:nvSpPr>
            <p:cNvPr id="11"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2"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13"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12</a:t>
              </a:fld>
              <a:endParaRPr lang="tr-TR" sz="1600" b="1" dirty="0" smtClean="0">
                <a:solidFill>
                  <a:schemeClr val="bg1"/>
                </a:solidFill>
                <a:latin typeface="Trebuchet MS" pitchFamily="34" charset="0"/>
              </a:endParaRPr>
            </a:p>
          </p:txBody>
        </p:sp>
        <p:sp>
          <p:nvSpPr>
            <p:cNvPr id="18"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sp>
        <p:nvSpPr>
          <p:cNvPr id="2" name="Dikdörtgen 1"/>
          <p:cNvSpPr/>
          <p:nvPr/>
        </p:nvSpPr>
        <p:spPr>
          <a:xfrm>
            <a:off x="60871" y="764704"/>
            <a:ext cx="4572000" cy="646331"/>
          </a:xfrm>
          <a:prstGeom prst="rect">
            <a:avLst/>
          </a:prstGeom>
        </p:spPr>
        <p:txBody>
          <a:bodyPr>
            <a:spAutoFit/>
          </a:bodyPr>
          <a:lstStyle/>
          <a:p>
            <a:r>
              <a:rPr lang="tr-TR" b="1" dirty="0">
                <a:solidFill>
                  <a:schemeClr val="bg1"/>
                </a:solidFill>
                <a:latin typeface="Futura Md BT" panose="020B0602020204020303" pitchFamily="34" charset="0"/>
              </a:rPr>
              <a:t>► ERDOĞAN RAKİPLERİNE </a:t>
            </a:r>
            <a:endParaRPr lang="tr-TR" b="1" dirty="0" smtClean="0">
              <a:solidFill>
                <a:schemeClr val="bg1"/>
              </a:solidFill>
              <a:latin typeface="Futura Md BT" panose="020B0602020204020303" pitchFamily="34" charset="0"/>
            </a:endParaRPr>
          </a:p>
          <a:p>
            <a:r>
              <a:rPr lang="tr-TR" b="1" dirty="0" smtClean="0">
                <a:solidFill>
                  <a:schemeClr val="bg1"/>
                </a:solidFill>
                <a:latin typeface="Futura Md BT" panose="020B0602020204020303" pitchFamily="34" charset="0"/>
              </a:rPr>
              <a:t>    FARK </a:t>
            </a:r>
            <a:r>
              <a:rPr lang="tr-TR" b="1" dirty="0">
                <a:solidFill>
                  <a:schemeClr val="bg1"/>
                </a:solidFill>
                <a:latin typeface="Futura Md BT" panose="020B0602020204020303" pitchFamily="34" charset="0"/>
              </a:rPr>
              <a:t>ATMAYA DEVAM EDİYOR</a:t>
            </a:r>
            <a:endParaRPr lang="tr-TR" dirty="0">
              <a:solidFill>
                <a:schemeClr val="bg1"/>
              </a:solidFill>
              <a:latin typeface="Futura Md BT" panose="020B0602020204020303" pitchFamily="34" charset="0"/>
            </a:endParaRPr>
          </a:p>
        </p:txBody>
      </p:sp>
      <p:graphicFrame>
        <p:nvGraphicFramePr>
          <p:cNvPr id="3" name="Tablo 2"/>
          <p:cNvGraphicFramePr>
            <a:graphicFrameLocks noGrp="1"/>
          </p:cNvGraphicFramePr>
          <p:nvPr>
            <p:extLst>
              <p:ext uri="{D42A27DB-BD31-4B8C-83A1-F6EECF244321}">
                <p14:modId xmlns:p14="http://schemas.microsoft.com/office/powerpoint/2010/main" val="2857833586"/>
              </p:ext>
            </p:extLst>
          </p:nvPr>
        </p:nvGraphicFramePr>
        <p:xfrm>
          <a:off x="539552" y="1628801"/>
          <a:ext cx="8193140" cy="4334876"/>
        </p:xfrm>
        <a:graphic>
          <a:graphicData uri="http://schemas.openxmlformats.org/drawingml/2006/table">
            <a:tbl>
              <a:tblPr/>
              <a:tblGrid>
                <a:gridCol w="2870492"/>
                <a:gridCol w="1228303"/>
                <a:gridCol w="1495326"/>
                <a:gridCol w="1228303"/>
                <a:gridCol w="1370716"/>
              </a:tblGrid>
              <a:tr h="676782">
                <a:tc gridSpan="5">
                  <a:txBody>
                    <a:bodyPr/>
                    <a:lstStyle/>
                    <a:p>
                      <a:pPr algn="ctr" fontAlgn="ctr"/>
                      <a:r>
                        <a:rPr lang="tr-TR" sz="1300" b="1" i="0" u="none" strike="noStrike">
                          <a:solidFill>
                            <a:srgbClr val="FFFFFF"/>
                          </a:solidFill>
                          <a:effectLst/>
                          <a:latin typeface="Futura Md BT" panose="020B0602020204020303" pitchFamily="34" charset="0"/>
                        </a:rPr>
                        <a:t>10 AĞUSTOS 2014’TE YAPILACAK CUMHURBAŞKANLIĞI SEÇİMİNDE OYUNUZU HANGİ ADAYA VERECEKSİNİZ ?</a:t>
                      </a:r>
                    </a:p>
                  </a:txBody>
                  <a:tcPr marL="8190" marR="8190" marT="819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0093"/>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1110506">
                <a:tc>
                  <a:txBody>
                    <a:bodyPr/>
                    <a:lstStyle/>
                    <a:p>
                      <a:pPr algn="l" fontAlgn="ctr"/>
                      <a:r>
                        <a:rPr lang="tr-TR" sz="1300" b="1" i="0" u="none" strike="noStrike">
                          <a:solidFill>
                            <a:srgbClr val="0066CC"/>
                          </a:solidFill>
                          <a:effectLst/>
                          <a:latin typeface="Futura Md BT" panose="020B0602020204020303" pitchFamily="34" charset="0"/>
                        </a:rPr>
                        <a:t> </a:t>
                      </a:r>
                    </a:p>
                  </a:txBody>
                  <a:tcPr marL="73714" marR="8190" marT="81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300" b="0" i="0" u="none" strike="noStrike">
                          <a:solidFill>
                            <a:srgbClr val="0D0D0D"/>
                          </a:solidFill>
                          <a:effectLst/>
                          <a:latin typeface="Futura Md BT" panose="020B0602020204020303" pitchFamily="34" charset="0"/>
                        </a:rPr>
                        <a:t>25.06.2014</a:t>
                      </a:r>
                      <a:br>
                        <a:rPr lang="tr-TR" sz="1300" b="0" i="0" u="none" strike="noStrike">
                          <a:solidFill>
                            <a:srgbClr val="0D0D0D"/>
                          </a:solidFill>
                          <a:effectLst/>
                          <a:latin typeface="Futura Md BT" panose="020B0602020204020303" pitchFamily="34" charset="0"/>
                        </a:rPr>
                      </a:br>
                      <a:r>
                        <a:rPr lang="tr-TR" sz="1300" b="0" i="0" u="none" strike="noStrike">
                          <a:solidFill>
                            <a:srgbClr val="0D0D0D"/>
                          </a:solidFill>
                          <a:effectLst/>
                          <a:latin typeface="Futura Md BT" panose="020B0602020204020303" pitchFamily="34" charset="0"/>
                        </a:rPr>
                        <a:t>ANKET</a:t>
                      </a:r>
                      <a:br>
                        <a:rPr lang="tr-TR" sz="1300" b="0" i="0" u="none" strike="noStrike">
                          <a:solidFill>
                            <a:srgbClr val="0D0D0D"/>
                          </a:solidFill>
                          <a:effectLst/>
                          <a:latin typeface="Futura Md BT" panose="020B0602020204020303" pitchFamily="34" charset="0"/>
                        </a:rPr>
                      </a:br>
                      <a:r>
                        <a:rPr lang="tr-TR" sz="1300" b="0" i="0" u="none" strike="noStrike">
                          <a:solidFill>
                            <a:srgbClr val="0D0D0D"/>
                          </a:solidFill>
                          <a:effectLst/>
                          <a:latin typeface="Futura Md BT" panose="020B0602020204020303" pitchFamily="34" charset="0"/>
                        </a:rPr>
                        <a:t>Yüzdesi</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300" b="0" i="0" u="none" strike="noStrike">
                          <a:solidFill>
                            <a:srgbClr val="0D0D0D"/>
                          </a:solidFill>
                          <a:effectLst/>
                          <a:latin typeface="Futura Md BT" panose="020B0602020204020303" pitchFamily="34" charset="0"/>
                        </a:rPr>
                        <a:t>25.07.2014</a:t>
                      </a:r>
                      <a:br>
                        <a:rPr lang="tr-TR" sz="1300" b="0" i="0" u="none" strike="noStrike">
                          <a:solidFill>
                            <a:srgbClr val="0D0D0D"/>
                          </a:solidFill>
                          <a:effectLst/>
                          <a:latin typeface="Futura Md BT" panose="020B0602020204020303" pitchFamily="34" charset="0"/>
                        </a:rPr>
                      </a:br>
                      <a:r>
                        <a:rPr lang="tr-TR" sz="1300" b="0" i="0" u="none" strike="noStrike">
                          <a:solidFill>
                            <a:srgbClr val="0D0D0D"/>
                          </a:solidFill>
                          <a:effectLst/>
                          <a:latin typeface="Futura Md BT" panose="020B0602020204020303" pitchFamily="34" charset="0"/>
                        </a:rPr>
                        <a:t>ANKET</a:t>
                      </a:r>
                      <a:br>
                        <a:rPr lang="tr-TR" sz="1300" b="0" i="0" u="none" strike="noStrike">
                          <a:solidFill>
                            <a:srgbClr val="0D0D0D"/>
                          </a:solidFill>
                          <a:effectLst/>
                          <a:latin typeface="Futura Md BT" panose="020B0602020204020303" pitchFamily="34" charset="0"/>
                        </a:rPr>
                      </a:br>
                      <a:r>
                        <a:rPr lang="tr-TR" sz="1300" b="0" i="0" u="none" strike="noStrike">
                          <a:solidFill>
                            <a:srgbClr val="0D0D0D"/>
                          </a:solidFill>
                          <a:effectLst/>
                          <a:latin typeface="Futura Md BT" panose="020B0602020204020303" pitchFamily="34" charset="0"/>
                        </a:rPr>
                        <a:t>Kararsızlar</a:t>
                      </a:r>
                      <a:br>
                        <a:rPr lang="tr-TR" sz="1300" b="0" i="0" u="none" strike="noStrike">
                          <a:solidFill>
                            <a:srgbClr val="0D0D0D"/>
                          </a:solidFill>
                          <a:effectLst/>
                          <a:latin typeface="Futura Md BT" panose="020B0602020204020303" pitchFamily="34" charset="0"/>
                        </a:rPr>
                      </a:br>
                      <a:r>
                        <a:rPr lang="tr-TR" sz="1300" b="0" i="0" u="none" strike="noStrike">
                          <a:solidFill>
                            <a:srgbClr val="0D0D0D"/>
                          </a:solidFill>
                          <a:effectLst/>
                          <a:latin typeface="Futura Md BT" panose="020B0602020204020303" pitchFamily="34" charset="0"/>
                        </a:rPr>
                        <a:t>Dağıtılmış</a:t>
                      </a:r>
                      <a:br>
                        <a:rPr lang="tr-TR" sz="1300" b="0" i="0" u="none" strike="noStrike">
                          <a:solidFill>
                            <a:srgbClr val="0D0D0D"/>
                          </a:solidFill>
                          <a:effectLst/>
                          <a:latin typeface="Futura Md BT" panose="020B0602020204020303" pitchFamily="34" charset="0"/>
                        </a:rPr>
                      </a:br>
                      <a:r>
                        <a:rPr lang="tr-TR" sz="1300" b="0" i="0" u="none" strike="noStrike">
                          <a:solidFill>
                            <a:srgbClr val="0D0D0D"/>
                          </a:solidFill>
                          <a:effectLst/>
                          <a:latin typeface="Futura Md BT" panose="020B0602020204020303" pitchFamily="34" charset="0"/>
                        </a:rPr>
                        <a:t>Yüzdesi</a:t>
                      </a:r>
                      <a:br>
                        <a:rPr lang="tr-TR" sz="1300" b="0" i="0" u="none" strike="noStrike">
                          <a:solidFill>
                            <a:srgbClr val="0D0D0D"/>
                          </a:solidFill>
                          <a:effectLst/>
                          <a:latin typeface="Futura Md BT" panose="020B0602020204020303" pitchFamily="34" charset="0"/>
                        </a:rPr>
                      </a:br>
                      <a:endParaRPr lang="tr-TR" sz="1300" b="0" i="0" u="none" strike="noStrike">
                        <a:solidFill>
                          <a:srgbClr val="0D0D0D"/>
                        </a:solidFill>
                        <a:effectLst/>
                        <a:latin typeface="Futura Md BT" panose="020B0602020204020303" pitchFamily="34" charset="0"/>
                      </a:endParaRP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300" b="1" i="0" u="none" strike="noStrike">
                          <a:solidFill>
                            <a:srgbClr val="0D0D0D"/>
                          </a:solidFill>
                          <a:effectLst/>
                          <a:latin typeface="Futura Md BT" panose="020B0602020204020303" pitchFamily="34" charset="0"/>
                        </a:rPr>
                        <a:t>09.08.2014</a:t>
                      </a:r>
                      <a:br>
                        <a:rPr lang="tr-TR" sz="1300" b="1" i="0" u="none" strike="noStrike">
                          <a:solidFill>
                            <a:srgbClr val="0D0D0D"/>
                          </a:solidFill>
                          <a:effectLst/>
                          <a:latin typeface="Futura Md BT" panose="020B0602020204020303" pitchFamily="34" charset="0"/>
                        </a:rPr>
                      </a:br>
                      <a:r>
                        <a:rPr lang="tr-TR" sz="1300" b="1" i="0" u="none" strike="noStrike">
                          <a:solidFill>
                            <a:srgbClr val="0D0D0D"/>
                          </a:solidFill>
                          <a:effectLst/>
                          <a:latin typeface="Futura Md BT" panose="020B0602020204020303" pitchFamily="34" charset="0"/>
                        </a:rPr>
                        <a:t>ANKET</a:t>
                      </a:r>
                      <a:br>
                        <a:rPr lang="tr-TR" sz="1300" b="1" i="0" u="none" strike="noStrike">
                          <a:solidFill>
                            <a:srgbClr val="0D0D0D"/>
                          </a:solidFill>
                          <a:effectLst/>
                          <a:latin typeface="Futura Md BT" panose="020B0602020204020303" pitchFamily="34" charset="0"/>
                        </a:rPr>
                      </a:br>
                      <a:r>
                        <a:rPr lang="tr-TR" sz="1300" b="1" i="0" u="none" strike="noStrike">
                          <a:solidFill>
                            <a:srgbClr val="0D0D0D"/>
                          </a:solidFill>
                          <a:effectLst/>
                          <a:latin typeface="Futura Md BT" panose="020B0602020204020303" pitchFamily="34" charset="0"/>
                        </a:rPr>
                        <a:t>Kararsızlar</a:t>
                      </a:r>
                      <a:br>
                        <a:rPr lang="tr-TR" sz="1300" b="1" i="0" u="none" strike="noStrike">
                          <a:solidFill>
                            <a:srgbClr val="0D0D0D"/>
                          </a:solidFill>
                          <a:effectLst/>
                          <a:latin typeface="Futura Md BT" panose="020B0602020204020303" pitchFamily="34" charset="0"/>
                        </a:rPr>
                      </a:br>
                      <a:r>
                        <a:rPr lang="tr-TR" sz="1300" b="1" i="0" u="none" strike="noStrike">
                          <a:solidFill>
                            <a:srgbClr val="0D0D0D"/>
                          </a:solidFill>
                          <a:effectLst/>
                          <a:latin typeface="Futura Md BT" panose="020B0602020204020303" pitchFamily="34" charset="0"/>
                        </a:rPr>
                        <a:t>Dağıtılmış</a:t>
                      </a:r>
                      <a:br>
                        <a:rPr lang="tr-TR" sz="1300" b="1" i="0" u="none" strike="noStrike">
                          <a:solidFill>
                            <a:srgbClr val="0D0D0D"/>
                          </a:solidFill>
                          <a:effectLst/>
                          <a:latin typeface="Futura Md BT" panose="020B0602020204020303" pitchFamily="34" charset="0"/>
                        </a:rPr>
                      </a:br>
                      <a:r>
                        <a:rPr lang="tr-TR" sz="1300" b="1" i="0" u="none" strike="noStrike">
                          <a:solidFill>
                            <a:srgbClr val="0D0D0D"/>
                          </a:solidFill>
                          <a:effectLst/>
                          <a:latin typeface="Futura Md BT" panose="020B0602020204020303" pitchFamily="34" charset="0"/>
                        </a:rPr>
                        <a:t>Yüzdesi</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tr-TR" sz="1300" b="0" i="0" u="none" strike="noStrike">
                          <a:solidFill>
                            <a:srgbClr val="000000"/>
                          </a:solidFill>
                          <a:effectLst/>
                          <a:latin typeface="Futura Md BT" panose="020B0602020204020303" pitchFamily="34" charset="0"/>
                        </a:rPr>
                        <a:t>OY İNİŞ</a:t>
                      </a:r>
                      <a:br>
                        <a:rPr lang="tr-TR" sz="1300" b="0" i="0" u="none" strike="noStrike">
                          <a:solidFill>
                            <a:srgbClr val="000000"/>
                          </a:solidFill>
                          <a:effectLst/>
                          <a:latin typeface="Futura Md BT" panose="020B0602020204020303" pitchFamily="34" charset="0"/>
                        </a:rPr>
                      </a:br>
                      <a:r>
                        <a:rPr lang="tr-TR" sz="1300" b="0" i="0" u="none" strike="noStrike">
                          <a:solidFill>
                            <a:srgbClr val="000000"/>
                          </a:solidFill>
                          <a:effectLst/>
                          <a:latin typeface="Futura Md BT" panose="020B0602020204020303" pitchFamily="34" charset="0"/>
                        </a:rPr>
                        <a:t>ÇIKIŞLARI</a:t>
                      </a:r>
                    </a:p>
                  </a:txBody>
                  <a:tcPr marL="8190" marR="8190" marT="81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535768">
                <a:tc>
                  <a:txBody>
                    <a:bodyPr/>
                    <a:lstStyle/>
                    <a:p>
                      <a:pPr algn="l" fontAlgn="ctr"/>
                      <a:r>
                        <a:rPr lang="tr-TR" sz="1300" b="0" i="0" u="none" strike="noStrike">
                          <a:solidFill>
                            <a:srgbClr val="000000"/>
                          </a:solidFill>
                          <a:effectLst/>
                          <a:latin typeface="Futura Md BT" panose="020B0602020204020303" pitchFamily="34" charset="0"/>
                        </a:rPr>
                        <a:t>Recep Tayyip ERDOĞAN</a:t>
                      </a:r>
                    </a:p>
                  </a:txBody>
                  <a:tcPr marL="73714" marR="8190" marT="81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300" b="0" i="0" u="none" strike="noStrike">
                          <a:solidFill>
                            <a:srgbClr val="0D0D0D"/>
                          </a:solidFill>
                          <a:effectLst/>
                          <a:latin typeface="Futura Md BT" panose="020B0602020204020303" pitchFamily="34" charset="0"/>
                        </a:rPr>
                        <a:t>53,3</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300" b="0" i="0" u="none" strike="noStrike">
                          <a:solidFill>
                            <a:srgbClr val="0D0D0D"/>
                          </a:solidFill>
                          <a:effectLst/>
                          <a:latin typeface="Futura Md BT" panose="020B0602020204020303" pitchFamily="34" charset="0"/>
                        </a:rPr>
                        <a:t>54,9</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300" b="1" i="0" u="none" strike="noStrike">
                          <a:solidFill>
                            <a:srgbClr val="0D0D0D"/>
                          </a:solidFill>
                          <a:effectLst/>
                          <a:latin typeface="Futura Md BT" panose="020B0602020204020303" pitchFamily="34" charset="0"/>
                        </a:rPr>
                        <a:t>56,2</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tr-TR" sz="1300" b="1" i="0" u="none" strike="noStrike">
                          <a:solidFill>
                            <a:srgbClr val="000000"/>
                          </a:solidFill>
                          <a:effectLst/>
                          <a:latin typeface="Futura Md BT" panose="020B0602020204020303" pitchFamily="34" charset="0"/>
                        </a:rPr>
                        <a:t>1,3</a:t>
                      </a:r>
                    </a:p>
                  </a:txBody>
                  <a:tcPr marL="8190" marR="8190" marT="81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5768">
                <a:tc>
                  <a:txBody>
                    <a:bodyPr/>
                    <a:lstStyle/>
                    <a:p>
                      <a:pPr algn="l" fontAlgn="ctr"/>
                      <a:r>
                        <a:rPr lang="tr-TR" sz="1300" b="0" i="0" u="none" strike="noStrike">
                          <a:solidFill>
                            <a:srgbClr val="000000"/>
                          </a:solidFill>
                          <a:effectLst/>
                          <a:latin typeface="Futura Md BT" panose="020B0602020204020303" pitchFamily="34" charset="0"/>
                        </a:rPr>
                        <a:t>Ekmeleddin İHSANOĞLU</a:t>
                      </a:r>
                    </a:p>
                  </a:txBody>
                  <a:tcPr marL="73714" marR="8190" marT="81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300" b="0" i="0" u="none" strike="noStrike">
                          <a:solidFill>
                            <a:srgbClr val="0D0D0D"/>
                          </a:solidFill>
                          <a:effectLst/>
                          <a:latin typeface="Futura Md BT" panose="020B0602020204020303" pitchFamily="34" charset="0"/>
                        </a:rPr>
                        <a:t>38,1</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300" b="0" i="0" u="none" strike="noStrike">
                          <a:solidFill>
                            <a:srgbClr val="0D0D0D"/>
                          </a:solidFill>
                          <a:effectLst/>
                          <a:latin typeface="Futura Md BT" panose="020B0602020204020303" pitchFamily="34" charset="0"/>
                        </a:rPr>
                        <a:t>38,2</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300" b="1" i="0" u="none" strike="noStrike">
                          <a:solidFill>
                            <a:srgbClr val="0D0D0D"/>
                          </a:solidFill>
                          <a:effectLst/>
                          <a:latin typeface="Futura Md BT" panose="020B0602020204020303" pitchFamily="34" charset="0"/>
                        </a:rPr>
                        <a:t>34,5</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tr-TR" sz="1300" b="1" i="0" u="none" strike="noStrike">
                          <a:solidFill>
                            <a:srgbClr val="000000"/>
                          </a:solidFill>
                          <a:effectLst/>
                          <a:latin typeface="Futura Md BT" panose="020B0602020204020303" pitchFamily="34" charset="0"/>
                        </a:rPr>
                        <a:t>-3,7</a:t>
                      </a:r>
                    </a:p>
                  </a:txBody>
                  <a:tcPr marL="8190" marR="8190" marT="81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5768">
                <a:tc>
                  <a:txBody>
                    <a:bodyPr/>
                    <a:lstStyle/>
                    <a:p>
                      <a:pPr algn="l" fontAlgn="ctr"/>
                      <a:r>
                        <a:rPr lang="tr-TR" sz="1300" b="0" i="0" u="none" strike="noStrike">
                          <a:solidFill>
                            <a:srgbClr val="000000"/>
                          </a:solidFill>
                          <a:effectLst/>
                          <a:latin typeface="Futura Md BT" panose="020B0602020204020303" pitchFamily="34" charset="0"/>
                        </a:rPr>
                        <a:t>Selehattin DEMİRTAŞ</a:t>
                      </a:r>
                    </a:p>
                  </a:txBody>
                  <a:tcPr marL="73714" marR="8190" marT="81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300" b="0" i="0" u="none" strike="noStrike">
                          <a:solidFill>
                            <a:srgbClr val="0D0D0D"/>
                          </a:solidFill>
                          <a:effectLst/>
                          <a:latin typeface="Futura Md BT" panose="020B0602020204020303" pitchFamily="34" charset="0"/>
                        </a:rPr>
                        <a:t>5,2</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300" b="0" i="0" u="none" strike="noStrike">
                          <a:solidFill>
                            <a:srgbClr val="0D0D0D"/>
                          </a:solidFill>
                          <a:effectLst/>
                          <a:latin typeface="Futura Md BT" panose="020B0602020204020303" pitchFamily="34" charset="0"/>
                        </a:rPr>
                        <a:t>6,9</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300" b="1" i="0" u="none" strike="noStrike">
                          <a:solidFill>
                            <a:srgbClr val="0D0D0D"/>
                          </a:solidFill>
                          <a:effectLst/>
                          <a:latin typeface="Futura Md BT" panose="020B0602020204020303" pitchFamily="34" charset="0"/>
                        </a:rPr>
                        <a:t>9,3</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tr-TR" sz="1300" b="1" i="0" u="none" strike="noStrike">
                          <a:solidFill>
                            <a:srgbClr val="000000"/>
                          </a:solidFill>
                          <a:effectLst/>
                          <a:latin typeface="Futura Md BT" panose="020B0602020204020303" pitchFamily="34" charset="0"/>
                        </a:rPr>
                        <a:t>2,4</a:t>
                      </a:r>
                    </a:p>
                  </a:txBody>
                  <a:tcPr marL="8190" marR="8190" marT="81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5768">
                <a:tc>
                  <a:txBody>
                    <a:bodyPr/>
                    <a:lstStyle/>
                    <a:p>
                      <a:pPr algn="l" fontAlgn="ctr"/>
                      <a:r>
                        <a:rPr lang="tr-TR" sz="1300" b="0" i="0" u="none" strike="noStrike">
                          <a:solidFill>
                            <a:srgbClr val="000000"/>
                          </a:solidFill>
                          <a:effectLst/>
                          <a:latin typeface="Futura Md BT" panose="020B0602020204020303" pitchFamily="34" charset="0"/>
                        </a:rPr>
                        <a:t>Kararsız</a:t>
                      </a:r>
                    </a:p>
                  </a:txBody>
                  <a:tcPr marL="73714" marR="8190" marT="81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300" b="0" i="0" u="none" strike="noStrike">
                          <a:solidFill>
                            <a:srgbClr val="0D0D0D"/>
                          </a:solidFill>
                          <a:effectLst/>
                          <a:latin typeface="Futura Md BT" panose="020B0602020204020303" pitchFamily="34" charset="0"/>
                        </a:rPr>
                        <a:t>3,4</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tr-TR" sz="1300" b="0" i="0" u="none" strike="noStrike">
                          <a:solidFill>
                            <a:srgbClr val="0D0D0D"/>
                          </a:solidFill>
                          <a:effectLst/>
                          <a:latin typeface="Futura Md BT" panose="020B0602020204020303" pitchFamily="34" charset="0"/>
                        </a:rPr>
                        <a:t> </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tr-TR" sz="1300" b="1" i="0" u="none" strike="noStrike">
                          <a:solidFill>
                            <a:srgbClr val="0D0D0D"/>
                          </a:solidFill>
                          <a:effectLst/>
                          <a:latin typeface="Futura Md BT" panose="020B0602020204020303" pitchFamily="34" charset="0"/>
                        </a:rPr>
                        <a:t> </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l" fontAlgn="ctr"/>
                      <a:r>
                        <a:rPr lang="tr-TR" sz="1300" b="0" i="0" u="none" strike="noStrike">
                          <a:solidFill>
                            <a:srgbClr val="000000"/>
                          </a:solidFill>
                          <a:effectLst/>
                          <a:latin typeface="Futura Md BT" panose="020B0602020204020303" pitchFamily="34" charset="0"/>
                        </a:rPr>
                        <a:t> </a:t>
                      </a:r>
                    </a:p>
                  </a:txBody>
                  <a:tcPr marL="8190" marR="8190" marT="81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112">
                <a:tc>
                  <a:txBody>
                    <a:bodyPr/>
                    <a:lstStyle/>
                    <a:p>
                      <a:pPr algn="l" fontAlgn="ctr"/>
                      <a:r>
                        <a:rPr lang="tr-TR" sz="1300" b="1" i="0" u="none" strike="noStrike">
                          <a:solidFill>
                            <a:srgbClr val="D60093"/>
                          </a:solidFill>
                          <a:effectLst/>
                          <a:latin typeface="Futura Md BT" panose="020B0602020204020303" pitchFamily="34" charset="0"/>
                        </a:rPr>
                        <a:t>Total</a:t>
                      </a:r>
                    </a:p>
                  </a:txBody>
                  <a:tcPr marL="73714" marR="8190" marT="81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tr-TR" sz="1300" b="0" i="0" u="none" strike="noStrike">
                          <a:solidFill>
                            <a:srgbClr val="0D0D0D"/>
                          </a:solidFill>
                          <a:effectLst/>
                          <a:latin typeface="Futura Md BT" panose="020B0602020204020303" pitchFamily="34" charset="0"/>
                        </a:rPr>
                        <a:t>100,0</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8E4BC"/>
                    </a:solidFill>
                  </a:tcPr>
                </a:tc>
                <a:tc>
                  <a:txBody>
                    <a:bodyPr/>
                    <a:lstStyle/>
                    <a:p>
                      <a:pPr algn="ctr" fontAlgn="ctr"/>
                      <a:r>
                        <a:rPr lang="tr-TR" sz="1300" b="0" i="0" u="none" strike="noStrike">
                          <a:solidFill>
                            <a:srgbClr val="0D0D0D"/>
                          </a:solidFill>
                          <a:effectLst/>
                          <a:latin typeface="Futura Md BT" panose="020B0602020204020303" pitchFamily="34" charset="0"/>
                        </a:rPr>
                        <a:t>100,0</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D5B4"/>
                    </a:solidFill>
                  </a:tcPr>
                </a:tc>
                <a:tc>
                  <a:txBody>
                    <a:bodyPr/>
                    <a:lstStyle/>
                    <a:p>
                      <a:pPr algn="ctr" fontAlgn="ctr"/>
                      <a:r>
                        <a:rPr lang="tr-TR" sz="1300" b="1" i="0" u="none" strike="noStrike">
                          <a:solidFill>
                            <a:srgbClr val="0D0D0D"/>
                          </a:solidFill>
                          <a:effectLst/>
                          <a:latin typeface="Futura Md BT" panose="020B0602020204020303" pitchFamily="34" charset="0"/>
                        </a:rPr>
                        <a:t>100,0</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FF"/>
                    </a:solidFill>
                  </a:tcPr>
                </a:tc>
                <a:tc>
                  <a:txBody>
                    <a:bodyPr/>
                    <a:lstStyle/>
                    <a:p>
                      <a:pPr algn="l" fontAlgn="ctr"/>
                      <a:r>
                        <a:rPr lang="tr-TR" sz="1300" b="0" i="0" u="none" strike="noStrike" dirty="0">
                          <a:solidFill>
                            <a:srgbClr val="000000"/>
                          </a:solidFill>
                          <a:effectLst/>
                          <a:latin typeface="Futura Md BT" panose="020B0602020204020303" pitchFamily="34" charset="0"/>
                        </a:rPr>
                        <a:t> </a:t>
                      </a:r>
                    </a:p>
                  </a:txBody>
                  <a:tcPr marL="8190" marR="8190" marT="81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000200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931938"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 name="Grup 12"/>
          <p:cNvGrpSpPr/>
          <p:nvPr/>
        </p:nvGrpSpPr>
        <p:grpSpPr>
          <a:xfrm>
            <a:off x="77504" y="6165304"/>
            <a:ext cx="9079720" cy="881116"/>
            <a:chOff x="77504" y="6165304"/>
            <a:chExt cx="9079720" cy="881116"/>
          </a:xfrm>
        </p:grpSpPr>
        <p:sp>
          <p:nvSpPr>
            <p:cNvPr id="14"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5"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16"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13</a:t>
              </a:fld>
              <a:endParaRPr lang="tr-TR" sz="1600" b="1" dirty="0" smtClean="0">
                <a:solidFill>
                  <a:schemeClr val="bg1"/>
                </a:solidFill>
                <a:latin typeface="Trebuchet MS" pitchFamily="34" charset="0"/>
              </a:endParaRPr>
            </a:p>
          </p:txBody>
        </p:sp>
        <p:sp>
          <p:nvSpPr>
            <p:cNvPr id="17"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graphicFrame>
        <p:nvGraphicFramePr>
          <p:cNvPr id="8" name="1 Grafik"/>
          <p:cNvGraphicFramePr>
            <a:graphicFrameLocks/>
          </p:cNvGraphicFramePr>
          <p:nvPr>
            <p:extLst>
              <p:ext uri="{D42A27DB-BD31-4B8C-83A1-F6EECF244321}">
                <p14:modId xmlns:p14="http://schemas.microsoft.com/office/powerpoint/2010/main" val="349313987"/>
              </p:ext>
            </p:extLst>
          </p:nvPr>
        </p:nvGraphicFramePr>
        <p:xfrm>
          <a:off x="323528" y="1628800"/>
          <a:ext cx="8409165" cy="4320480"/>
        </p:xfrm>
        <a:graphic>
          <a:graphicData uri="http://schemas.openxmlformats.org/drawingml/2006/chart">
            <c:chart xmlns:c="http://schemas.openxmlformats.org/drawingml/2006/chart" xmlns:r="http://schemas.openxmlformats.org/officeDocument/2006/relationships" r:id="rId5"/>
          </a:graphicData>
        </a:graphic>
      </p:graphicFrame>
      <p:sp>
        <p:nvSpPr>
          <p:cNvPr id="9" name="Dikdörtgen 8"/>
          <p:cNvSpPr/>
          <p:nvPr/>
        </p:nvSpPr>
        <p:spPr>
          <a:xfrm>
            <a:off x="60871" y="764704"/>
            <a:ext cx="4572000" cy="646331"/>
          </a:xfrm>
          <a:prstGeom prst="rect">
            <a:avLst/>
          </a:prstGeom>
        </p:spPr>
        <p:txBody>
          <a:bodyPr>
            <a:spAutoFit/>
          </a:bodyPr>
          <a:lstStyle/>
          <a:p>
            <a:r>
              <a:rPr lang="tr-TR" b="1" dirty="0">
                <a:solidFill>
                  <a:schemeClr val="bg1"/>
                </a:solidFill>
                <a:latin typeface="Futura Md BT" panose="020B0602020204020303" pitchFamily="34" charset="0"/>
              </a:rPr>
              <a:t>► ERDOĞAN RAKİPLERİNE </a:t>
            </a:r>
            <a:endParaRPr lang="tr-TR" b="1" dirty="0" smtClean="0">
              <a:solidFill>
                <a:schemeClr val="bg1"/>
              </a:solidFill>
              <a:latin typeface="Futura Md BT" panose="020B0602020204020303" pitchFamily="34" charset="0"/>
            </a:endParaRPr>
          </a:p>
          <a:p>
            <a:r>
              <a:rPr lang="tr-TR" b="1" dirty="0" smtClean="0">
                <a:solidFill>
                  <a:schemeClr val="bg1"/>
                </a:solidFill>
                <a:latin typeface="Futura Md BT" panose="020B0602020204020303" pitchFamily="34" charset="0"/>
              </a:rPr>
              <a:t>    FARK </a:t>
            </a:r>
            <a:r>
              <a:rPr lang="tr-TR" b="1" dirty="0">
                <a:solidFill>
                  <a:schemeClr val="bg1"/>
                </a:solidFill>
                <a:latin typeface="Futura Md BT" panose="020B0602020204020303" pitchFamily="34" charset="0"/>
              </a:rPr>
              <a:t>ATMAYA DEVAM EDİYOR</a:t>
            </a:r>
            <a:endParaRPr lang="tr-TR" dirty="0">
              <a:solidFill>
                <a:schemeClr val="bg1"/>
              </a:solidFill>
              <a:latin typeface="Futura Md BT" panose="020B0602020204020303" pitchFamily="34" charset="0"/>
            </a:endParaRPr>
          </a:p>
        </p:txBody>
      </p:sp>
    </p:spTree>
    <p:extLst>
      <p:ext uri="{BB962C8B-B14F-4D97-AF65-F5344CB8AC3E}">
        <p14:creationId xmlns:p14="http://schemas.microsoft.com/office/powerpoint/2010/main" val="37103500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941149"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 name="Grup 9"/>
          <p:cNvGrpSpPr/>
          <p:nvPr/>
        </p:nvGrpSpPr>
        <p:grpSpPr>
          <a:xfrm>
            <a:off x="77504" y="6165304"/>
            <a:ext cx="9079720" cy="881116"/>
            <a:chOff x="77504" y="6165304"/>
            <a:chExt cx="9079720" cy="881116"/>
          </a:xfrm>
        </p:grpSpPr>
        <p:sp>
          <p:nvSpPr>
            <p:cNvPr id="11"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2"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13"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14</a:t>
              </a:fld>
              <a:endParaRPr lang="tr-TR" sz="1600" b="1" dirty="0" smtClean="0">
                <a:solidFill>
                  <a:schemeClr val="bg1"/>
                </a:solidFill>
                <a:latin typeface="Trebuchet MS" pitchFamily="34" charset="0"/>
              </a:endParaRPr>
            </a:p>
          </p:txBody>
        </p:sp>
        <p:sp>
          <p:nvSpPr>
            <p:cNvPr id="14"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sp>
        <p:nvSpPr>
          <p:cNvPr id="2" name="Dikdörtgen 1"/>
          <p:cNvSpPr/>
          <p:nvPr/>
        </p:nvSpPr>
        <p:spPr>
          <a:xfrm>
            <a:off x="81154" y="692695"/>
            <a:ext cx="4572000" cy="646331"/>
          </a:xfrm>
          <a:prstGeom prst="rect">
            <a:avLst/>
          </a:prstGeom>
        </p:spPr>
        <p:txBody>
          <a:bodyPr>
            <a:spAutoFit/>
          </a:bodyPr>
          <a:lstStyle/>
          <a:p>
            <a:r>
              <a:rPr lang="tr-TR" b="1" dirty="0">
                <a:solidFill>
                  <a:schemeClr val="bg1"/>
                </a:solidFill>
                <a:latin typeface="Futura Md BT" panose="020B0602020204020303" pitchFamily="34" charset="0"/>
              </a:rPr>
              <a:t>► KONYADAN </a:t>
            </a:r>
            <a:r>
              <a:rPr lang="tr-TR" b="1" dirty="0" smtClean="0">
                <a:solidFill>
                  <a:schemeClr val="bg1"/>
                </a:solidFill>
                <a:latin typeface="Futura Md BT" panose="020B0602020204020303" pitchFamily="34" charset="0"/>
              </a:rPr>
              <a:t>ERDOĞAN’A </a:t>
            </a:r>
          </a:p>
          <a:p>
            <a:r>
              <a:rPr lang="tr-TR" b="1" dirty="0">
                <a:solidFill>
                  <a:schemeClr val="bg1"/>
                </a:solidFill>
                <a:latin typeface="Futura Md BT" panose="020B0602020204020303" pitchFamily="34" charset="0"/>
              </a:rPr>
              <a:t> </a:t>
            </a:r>
            <a:r>
              <a:rPr lang="tr-TR" b="1" dirty="0" smtClean="0">
                <a:solidFill>
                  <a:schemeClr val="bg1"/>
                </a:solidFill>
                <a:latin typeface="Futura Md BT" panose="020B0602020204020303" pitchFamily="34" charset="0"/>
              </a:rPr>
              <a:t>   TAM </a:t>
            </a:r>
            <a:r>
              <a:rPr lang="tr-TR" b="1" dirty="0">
                <a:solidFill>
                  <a:schemeClr val="bg1"/>
                </a:solidFill>
                <a:latin typeface="Futura Md BT" panose="020B0602020204020303" pitchFamily="34" charset="0"/>
              </a:rPr>
              <a:t>DESTEK</a:t>
            </a:r>
            <a:endParaRPr lang="tr-TR" dirty="0">
              <a:solidFill>
                <a:schemeClr val="bg1"/>
              </a:solidFill>
              <a:latin typeface="Futura Md BT" panose="020B0602020204020303" pitchFamily="34" charset="0"/>
            </a:endParaRPr>
          </a:p>
        </p:txBody>
      </p:sp>
      <p:graphicFrame>
        <p:nvGraphicFramePr>
          <p:cNvPr id="4" name="Tablo 3"/>
          <p:cNvGraphicFramePr>
            <a:graphicFrameLocks noGrp="1"/>
          </p:cNvGraphicFramePr>
          <p:nvPr>
            <p:extLst>
              <p:ext uri="{D42A27DB-BD31-4B8C-83A1-F6EECF244321}">
                <p14:modId xmlns:p14="http://schemas.microsoft.com/office/powerpoint/2010/main" val="697016693"/>
              </p:ext>
            </p:extLst>
          </p:nvPr>
        </p:nvGraphicFramePr>
        <p:xfrm>
          <a:off x="971600" y="1628801"/>
          <a:ext cx="6912768" cy="3655010"/>
        </p:xfrm>
        <a:graphic>
          <a:graphicData uri="http://schemas.openxmlformats.org/drawingml/2006/table">
            <a:tbl>
              <a:tblPr/>
              <a:tblGrid>
                <a:gridCol w="4397176"/>
                <a:gridCol w="2515592"/>
              </a:tblGrid>
              <a:tr h="864095">
                <a:tc gridSpan="2">
                  <a:txBody>
                    <a:bodyPr/>
                    <a:lstStyle/>
                    <a:p>
                      <a:pPr algn="ctr" fontAlgn="ctr"/>
                      <a:r>
                        <a:rPr lang="tr-TR" sz="1500" b="1" i="0" u="none" strike="noStrike">
                          <a:solidFill>
                            <a:srgbClr val="FFFFFF"/>
                          </a:solidFill>
                          <a:effectLst/>
                          <a:latin typeface="Futura Md BT"/>
                        </a:rPr>
                        <a:t>10 AĞUSTOS 2014’TE YAPILACAK CUMHURBAŞKANLIĞI SEÇİMİNDE OYUNUZU HANGİ ADAYA VERECEKSİNİZ ?</a:t>
                      </a:r>
                      <a:br>
                        <a:rPr lang="tr-TR" sz="1500" b="1" i="0" u="none" strike="noStrike">
                          <a:solidFill>
                            <a:srgbClr val="FFFFFF"/>
                          </a:solidFill>
                          <a:effectLst/>
                          <a:latin typeface="Futura Md BT"/>
                        </a:rPr>
                      </a:br>
                      <a:r>
                        <a:rPr lang="tr-TR" sz="1500" b="1" i="0" u="none" strike="noStrike">
                          <a:solidFill>
                            <a:srgbClr val="FFFFFF"/>
                          </a:solidFill>
                          <a:effectLst/>
                          <a:latin typeface="Futura Md BT"/>
                        </a:rPr>
                        <a:t>KONYA SONUCU</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0093"/>
                    </a:solidFill>
                  </a:tcPr>
                </a:tc>
                <a:tc hMerge="1">
                  <a:txBody>
                    <a:bodyPr/>
                    <a:lstStyle/>
                    <a:p>
                      <a:endParaRPr lang="tr-TR"/>
                    </a:p>
                  </a:txBody>
                  <a:tcPr/>
                </a:tc>
              </a:tr>
              <a:tr h="753104">
                <a:tc>
                  <a:txBody>
                    <a:bodyPr/>
                    <a:lstStyle/>
                    <a:p>
                      <a:pPr algn="l" fontAlgn="ctr"/>
                      <a:r>
                        <a:rPr lang="tr-TR" sz="1500" b="1" i="0" u="none" strike="noStrike">
                          <a:solidFill>
                            <a:srgbClr val="0066CC"/>
                          </a:solidFill>
                          <a:effectLst/>
                          <a:latin typeface="Futura Md BT"/>
                        </a:rPr>
                        <a:t> </a:t>
                      </a:r>
                    </a:p>
                  </a:txBody>
                  <a:tcPr marL="85725"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500" b="0" i="0" u="none" strike="noStrike">
                          <a:solidFill>
                            <a:srgbClr val="FFFFFF"/>
                          </a:solidFill>
                          <a:effectLst/>
                          <a:latin typeface="Futura Md BT"/>
                        </a:rPr>
                        <a:t>KARARSIZLAR</a:t>
                      </a:r>
                      <a:br>
                        <a:rPr lang="tr-TR" sz="1500" b="0" i="0" u="none" strike="noStrike">
                          <a:solidFill>
                            <a:srgbClr val="FFFFFF"/>
                          </a:solidFill>
                          <a:effectLst/>
                          <a:latin typeface="Futura Md BT"/>
                        </a:rPr>
                      </a:br>
                      <a:r>
                        <a:rPr lang="tr-TR" sz="1500" b="0" i="0" u="none" strike="noStrike">
                          <a:solidFill>
                            <a:srgbClr val="FFFFFF"/>
                          </a:solidFill>
                          <a:effectLst/>
                          <a:latin typeface="Futura Md BT"/>
                        </a:rPr>
                        <a:t>DAĞITILAN </a:t>
                      </a:r>
                      <a:br>
                        <a:rPr lang="tr-TR" sz="1500" b="0" i="0" u="none" strike="noStrike">
                          <a:solidFill>
                            <a:srgbClr val="FFFFFF"/>
                          </a:solidFill>
                          <a:effectLst/>
                          <a:latin typeface="Futura Md BT"/>
                        </a:rPr>
                      </a:br>
                      <a:r>
                        <a:rPr lang="tr-TR" sz="1500" b="0" i="0" u="none" strike="noStrike">
                          <a:solidFill>
                            <a:srgbClr val="FFFFFF"/>
                          </a:solidFill>
                          <a:effectLst/>
                          <a:latin typeface="Futura Md BT"/>
                        </a:rPr>
                        <a:t>YÜZDE</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r>
              <a:tr h="567043">
                <a:tc>
                  <a:txBody>
                    <a:bodyPr/>
                    <a:lstStyle/>
                    <a:p>
                      <a:pPr algn="l" fontAlgn="ctr"/>
                      <a:r>
                        <a:rPr lang="tr-TR" sz="1500" b="0" i="0" u="none" strike="noStrike">
                          <a:solidFill>
                            <a:srgbClr val="000000"/>
                          </a:solidFill>
                          <a:effectLst/>
                          <a:latin typeface="Futura Md BT"/>
                        </a:rPr>
                        <a:t>Recep Tayyip ERDOĞAN</a:t>
                      </a:r>
                    </a:p>
                  </a:txBody>
                  <a:tcPr marL="85725"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500" b="1" i="0" u="none" strike="noStrike">
                          <a:solidFill>
                            <a:srgbClr val="FFFFFF"/>
                          </a:solidFill>
                          <a:effectLst/>
                          <a:latin typeface="Futura Md BT"/>
                        </a:rPr>
                        <a:t>79,5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r>
              <a:tr h="567043">
                <a:tc>
                  <a:txBody>
                    <a:bodyPr/>
                    <a:lstStyle/>
                    <a:p>
                      <a:pPr algn="l" fontAlgn="ctr"/>
                      <a:r>
                        <a:rPr lang="tr-TR" sz="1500" b="0" i="0" u="none" strike="noStrike">
                          <a:solidFill>
                            <a:srgbClr val="000000"/>
                          </a:solidFill>
                          <a:effectLst/>
                          <a:latin typeface="Futura Md BT"/>
                        </a:rPr>
                        <a:t>Ekmeleddin İHSANOĞLU</a:t>
                      </a:r>
                    </a:p>
                  </a:txBody>
                  <a:tcPr marL="85725"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500" b="1" i="0" u="none" strike="noStrike">
                          <a:solidFill>
                            <a:srgbClr val="FFFFFF"/>
                          </a:solidFill>
                          <a:effectLst/>
                          <a:latin typeface="Futura Md BT"/>
                        </a:rPr>
                        <a:t>16,9</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r>
              <a:tr h="567043">
                <a:tc>
                  <a:txBody>
                    <a:bodyPr/>
                    <a:lstStyle/>
                    <a:p>
                      <a:pPr algn="l" fontAlgn="ctr"/>
                      <a:r>
                        <a:rPr lang="tr-TR" sz="1500" b="0" i="0" u="none" strike="noStrike">
                          <a:solidFill>
                            <a:srgbClr val="000000"/>
                          </a:solidFill>
                          <a:effectLst/>
                          <a:latin typeface="Futura Md BT"/>
                        </a:rPr>
                        <a:t>Selehattin DEMİRTAŞ</a:t>
                      </a:r>
                    </a:p>
                  </a:txBody>
                  <a:tcPr marL="85725"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500" b="1" i="0" u="none" strike="noStrike">
                          <a:solidFill>
                            <a:srgbClr val="FFFFFF"/>
                          </a:solidFill>
                          <a:effectLst/>
                          <a:latin typeface="Futura Md BT"/>
                        </a:rPr>
                        <a:t>3,6</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r>
              <a:tr h="336682">
                <a:tc>
                  <a:txBody>
                    <a:bodyPr/>
                    <a:lstStyle/>
                    <a:p>
                      <a:pPr algn="r" fontAlgn="ctr"/>
                      <a:r>
                        <a:rPr lang="tr-TR" sz="1500" b="1" i="0" u="none" strike="noStrike">
                          <a:solidFill>
                            <a:srgbClr val="D60093"/>
                          </a:solidFill>
                          <a:effectLst/>
                          <a:latin typeface="Futura Md BT"/>
                        </a:rPr>
                        <a:t>Total</a:t>
                      </a:r>
                    </a:p>
                  </a:txBody>
                  <a:tcPr marL="0" marR="85725"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tr-TR" sz="1500" b="1" i="0" u="none" strike="noStrike" dirty="0">
                          <a:solidFill>
                            <a:srgbClr val="FFFFFF"/>
                          </a:solidFill>
                          <a:effectLst/>
                          <a:latin typeface="Futura Md BT"/>
                        </a:rPr>
                        <a:t>100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0099"/>
                    </a:solidFill>
                  </a:tcPr>
                </a:tc>
              </a:tr>
            </a:tbl>
          </a:graphicData>
        </a:graphic>
      </p:graphicFrame>
    </p:spTree>
    <p:extLst>
      <p:ext uri="{BB962C8B-B14F-4D97-AF65-F5344CB8AC3E}">
        <p14:creationId xmlns:p14="http://schemas.microsoft.com/office/powerpoint/2010/main" val="30257136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959513"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up 20"/>
          <p:cNvGrpSpPr/>
          <p:nvPr/>
        </p:nvGrpSpPr>
        <p:grpSpPr>
          <a:xfrm>
            <a:off x="77504" y="6165304"/>
            <a:ext cx="9079720" cy="881116"/>
            <a:chOff x="77504" y="6165304"/>
            <a:chExt cx="9079720" cy="881116"/>
          </a:xfrm>
        </p:grpSpPr>
        <p:sp>
          <p:nvSpPr>
            <p:cNvPr id="22"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23"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24"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15</a:t>
              </a:fld>
              <a:endParaRPr lang="tr-TR" sz="1600" b="1" dirty="0" smtClean="0">
                <a:solidFill>
                  <a:schemeClr val="bg1"/>
                </a:solidFill>
                <a:latin typeface="Trebuchet MS" pitchFamily="34" charset="0"/>
              </a:endParaRPr>
            </a:p>
          </p:txBody>
        </p:sp>
        <p:sp>
          <p:nvSpPr>
            <p:cNvPr id="25"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sp>
        <p:nvSpPr>
          <p:cNvPr id="9" name="Dikdörtgen 8"/>
          <p:cNvSpPr/>
          <p:nvPr/>
        </p:nvSpPr>
        <p:spPr>
          <a:xfrm>
            <a:off x="81154" y="692695"/>
            <a:ext cx="4572000" cy="646331"/>
          </a:xfrm>
          <a:prstGeom prst="rect">
            <a:avLst/>
          </a:prstGeom>
        </p:spPr>
        <p:txBody>
          <a:bodyPr>
            <a:spAutoFit/>
          </a:bodyPr>
          <a:lstStyle/>
          <a:p>
            <a:r>
              <a:rPr lang="tr-TR" b="1" dirty="0">
                <a:solidFill>
                  <a:schemeClr val="bg1"/>
                </a:solidFill>
                <a:latin typeface="Futura Md BT" panose="020B0602020204020303" pitchFamily="34" charset="0"/>
              </a:rPr>
              <a:t>► KONYADAN </a:t>
            </a:r>
            <a:r>
              <a:rPr lang="tr-TR" b="1" dirty="0" smtClean="0">
                <a:solidFill>
                  <a:schemeClr val="bg1"/>
                </a:solidFill>
                <a:latin typeface="Futura Md BT" panose="020B0602020204020303" pitchFamily="34" charset="0"/>
              </a:rPr>
              <a:t>ERDOĞAN’A </a:t>
            </a:r>
          </a:p>
          <a:p>
            <a:r>
              <a:rPr lang="tr-TR" b="1" dirty="0">
                <a:solidFill>
                  <a:schemeClr val="bg1"/>
                </a:solidFill>
                <a:latin typeface="Futura Md BT" panose="020B0602020204020303" pitchFamily="34" charset="0"/>
              </a:rPr>
              <a:t> </a:t>
            </a:r>
            <a:r>
              <a:rPr lang="tr-TR" b="1" dirty="0" smtClean="0">
                <a:solidFill>
                  <a:schemeClr val="bg1"/>
                </a:solidFill>
                <a:latin typeface="Futura Md BT" panose="020B0602020204020303" pitchFamily="34" charset="0"/>
              </a:rPr>
              <a:t>   TAM </a:t>
            </a:r>
            <a:r>
              <a:rPr lang="tr-TR" b="1" dirty="0">
                <a:solidFill>
                  <a:schemeClr val="bg1"/>
                </a:solidFill>
                <a:latin typeface="Futura Md BT" panose="020B0602020204020303" pitchFamily="34" charset="0"/>
              </a:rPr>
              <a:t>DESTEK</a:t>
            </a:r>
            <a:endParaRPr lang="tr-TR" dirty="0">
              <a:solidFill>
                <a:schemeClr val="bg1"/>
              </a:solidFill>
              <a:latin typeface="Futura Md BT" panose="020B0602020204020303" pitchFamily="34" charset="0"/>
            </a:endParaRPr>
          </a:p>
        </p:txBody>
      </p:sp>
      <p:graphicFrame>
        <p:nvGraphicFramePr>
          <p:cNvPr id="11" name="1 Grafik"/>
          <p:cNvGraphicFramePr>
            <a:graphicFrameLocks/>
          </p:cNvGraphicFramePr>
          <p:nvPr>
            <p:extLst>
              <p:ext uri="{D42A27DB-BD31-4B8C-83A1-F6EECF244321}">
                <p14:modId xmlns:p14="http://schemas.microsoft.com/office/powerpoint/2010/main" val="1185407263"/>
              </p:ext>
            </p:extLst>
          </p:nvPr>
        </p:nvGraphicFramePr>
        <p:xfrm>
          <a:off x="872946" y="1556792"/>
          <a:ext cx="7488832" cy="43204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611203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674959"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0965" y="16335375"/>
            <a:ext cx="923925" cy="693739"/>
          </a:xfrm>
          <a:prstGeom prst="rect">
            <a:avLst/>
          </a:prstGeom>
        </p:spPr>
      </p:pic>
      <p:sp>
        <p:nvSpPr>
          <p:cNvPr id="11" name="Metin kutusu 2"/>
          <p:cNvSpPr txBox="1"/>
          <p:nvPr/>
        </p:nvSpPr>
        <p:spPr>
          <a:xfrm>
            <a:off x="4843465" y="16306801"/>
            <a:ext cx="1343025" cy="72390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tr-TR" sz="1100" b="1">
                <a:latin typeface="Futura Md BT" pitchFamily="34" charset="0"/>
              </a:rPr>
              <a:t>AK PARTİ</a:t>
            </a:r>
            <a:br>
              <a:rPr lang="tr-TR" sz="1100" b="1">
                <a:latin typeface="Futura Md BT" pitchFamily="34" charset="0"/>
              </a:rPr>
            </a:br>
            <a:r>
              <a:rPr lang="tr-TR" sz="1100" b="1">
                <a:latin typeface="Futura Md BT" pitchFamily="34" charset="0"/>
              </a:rPr>
              <a:t>Anket</a:t>
            </a:r>
            <a:r>
              <a:rPr lang="tr-TR" sz="1100" b="1" baseline="0">
                <a:latin typeface="Futura Md BT" pitchFamily="34" charset="0"/>
              </a:rPr>
              <a:t> İle</a:t>
            </a:r>
            <a:br>
              <a:rPr lang="tr-TR" sz="1100" b="1" baseline="0">
                <a:latin typeface="Futura Md BT" pitchFamily="34" charset="0"/>
              </a:rPr>
            </a:br>
            <a:r>
              <a:rPr lang="tr-TR" sz="1100" b="1" baseline="0">
                <a:latin typeface="Futura Md BT" pitchFamily="34" charset="0"/>
              </a:rPr>
              <a:t>Seçim Kıyası</a:t>
            </a:r>
          </a:p>
        </p:txBody>
      </p:sp>
      <p:sp>
        <p:nvSpPr>
          <p:cNvPr id="12" name="Metin kutusu 4"/>
          <p:cNvSpPr txBox="1"/>
          <p:nvPr/>
        </p:nvSpPr>
        <p:spPr>
          <a:xfrm>
            <a:off x="7234240" y="16306801"/>
            <a:ext cx="1019175" cy="72390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tr-TR" sz="1100" b="1">
                <a:latin typeface="Futura Md BT" pitchFamily="34" charset="0"/>
              </a:rPr>
              <a:t>CHP</a:t>
            </a:r>
          </a:p>
          <a:p>
            <a:pPr algn="ctr"/>
            <a:r>
              <a:rPr lang="tr-TR" sz="1100" b="1">
                <a:latin typeface="Futura Md BT" pitchFamily="34" charset="0"/>
              </a:rPr>
              <a:t>Anket</a:t>
            </a:r>
            <a:r>
              <a:rPr lang="tr-TR" sz="1100" b="1" baseline="0">
                <a:latin typeface="Futura Md BT" pitchFamily="34" charset="0"/>
              </a:rPr>
              <a:t> İle</a:t>
            </a:r>
            <a:br>
              <a:rPr lang="tr-TR" sz="1100" b="1" baseline="0">
                <a:latin typeface="Futura Md BT" pitchFamily="34" charset="0"/>
              </a:rPr>
            </a:br>
            <a:r>
              <a:rPr lang="tr-TR" sz="1100" b="1" baseline="0">
                <a:latin typeface="Futura Md BT" pitchFamily="34" charset="0"/>
              </a:rPr>
              <a:t>Seçim Kıyası</a:t>
            </a:r>
          </a:p>
        </p:txBody>
      </p:sp>
      <p:sp>
        <p:nvSpPr>
          <p:cNvPr id="13" name="Metin kutusu 6"/>
          <p:cNvSpPr txBox="1"/>
          <p:nvPr/>
        </p:nvSpPr>
        <p:spPr>
          <a:xfrm>
            <a:off x="9320213" y="16306801"/>
            <a:ext cx="952500" cy="72390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tr-TR" sz="1100" b="1">
                <a:latin typeface="Futura Md BT" pitchFamily="34" charset="0"/>
              </a:rPr>
              <a:t>MHP</a:t>
            </a:r>
            <a:r>
              <a:rPr lang="tr-TR" sz="1100" b="0" i="0" u="none" strike="noStrike">
                <a:solidFill>
                  <a:schemeClr val="dk1"/>
                </a:solidFill>
                <a:effectLst/>
                <a:latin typeface="+mn-lt"/>
                <a:ea typeface="+mn-ea"/>
                <a:cs typeface="+mn-cs"/>
              </a:rPr>
              <a:t> </a:t>
            </a:r>
            <a:br>
              <a:rPr lang="tr-TR" sz="1100" b="0" i="0" u="none" strike="noStrike">
                <a:solidFill>
                  <a:schemeClr val="dk1"/>
                </a:solidFill>
                <a:effectLst/>
                <a:latin typeface="+mn-lt"/>
                <a:ea typeface="+mn-ea"/>
                <a:cs typeface="+mn-cs"/>
              </a:rPr>
            </a:br>
            <a:r>
              <a:rPr lang="tr-TR" sz="1100" b="1">
                <a:latin typeface="Futura Md BT" pitchFamily="34" charset="0"/>
              </a:rPr>
              <a:t>Anket</a:t>
            </a:r>
            <a:r>
              <a:rPr lang="tr-TR" sz="1100" b="1" baseline="0">
                <a:latin typeface="Futura Md BT" pitchFamily="34" charset="0"/>
              </a:rPr>
              <a:t> İle</a:t>
            </a:r>
            <a:br>
              <a:rPr lang="tr-TR" sz="1100" b="1" baseline="0">
                <a:latin typeface="Futura Md BT" pitchFamily="34" charset="0"/>
              </a:rPr>
            </a:br>
            <a:r>
              <a:rPr lang="tr-TR" sz="1100" b="1" baseline="0">
                <a:latin typeface="Futura Md BT" pitchFamily="34" charset="0"/>
              </a:rPr>
              <a:t>Seçim Kıyası</a:t>
            </a:r>
          </a:p>
        </p:txBody>
      </p:sp>
      <p:pic>
        <p:nvPicPr>
          <p:cNvPr id="14" name="Resi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790" y="16316325"/>
            <a:ext cx="828675" cy="685800"/>
          </a:xfrm>
          <a:prstGeom prst="rect">
            <a:avLst/>
          </a:prstGeom>
        </p:spPr>
      </p:pic>
      <p:pic>
        <p:nvPicPr>
          <p:cNvPr id="15" name="Resi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6763" y="16363949"/>
            <a:ext cx="882650" cy="628651"/>
          </a:xfrm>
          <a:prstGeom prst="rect">
            <a:avLst/>
          </a:prstGeom>
        </p:spPr>
      </p:pic>
      <p:sp>
        <p:nvSpPr>
          <p:cNvPr id="28" name="11 Dikdörtgen"/>
          <p:cNvSpPr/>
          <p:nvPr/>
        </p:nvSpPr>
        <p:spPr>
          <a:xfrm>
            <a:off x="240129" y="701682"/>
            <a:ext cx="8572560" cy="4862870"/>
          </a:xfrm>
          <a:prstGeom prst="rect">
            <a:avLst/>
          </a:prstGeom>
        </p:spPr>
        <p:txBody>
          <a:bodyPr wrap="square">
            <a:spAutoFit/>
          </a:bodyPr>
          <a:lstStyle/>
          <a:p>
            <a:pPr algn="ctr" fontAlgn="auto">
              <a:spcBef>
                <a:spcPts val="0"/>
              </a:spcBef>
              <a:spcAft>
                <a:spcPts val="0"/>
              </a:spcAft>
              <a:defRPr/>
            </a:pPr>
            <a:endParaRPr lang="tr-TR" sz="2000" b="1" dirty="0">
              <a:solidFill>
                <a:srgbClr val="FF0000"/>
              </a:solidFill>
              <a:latin typeface="Trebuchet MS" pitchFamily="34" charset="0"/>
            </a:endParaRPr>
          </a:p>
          <a:p>
            <a:pPr algn="ctr" fontAlgn="auto">
              <a:spcBef>
                <a:spcPts val="0"/>
              </a:spcBef>
              <a:spcAft>
                <a:spcPts val="0"/>
              </a:spcAft>
              <a:defRPr/>
            </a:pPr>
            <a:endParaRPr lang="tr-TR" sz="2000" b="1" dirty="0">
              <a:solidFill>
                <a:srgbClr val="FF0000"/>
              </a:solidFill>
              <a:latin typeface="Trebuchet MS" pitchFamily="34" charset="0"/>
            </a:endParaRPr>
          </a:p>
          <a:p>
            <a:pPr algn="ctr" fontAlgn="auto">
              <a:spcBef>
                <a:spcPts val="0"/>
              </a:spcBef>
              <a:spcAft>
                <a:spcPts val="0"/>
              </a:spcAft>
              <a:defRPr/>
            </a:pPr>
            <a:endParaRPr lang="tr-TR" sz="2000" b="1" dirty="0" smtClean="0">
              <a:solidFill>
                <a:srgbClr val="0070C0"/>
              </a:solidFill>
              <a:latin typeface="Trebuchet MS" pitchFamily="34" charset="0"/>
            </a:endParaRPr>
          </a:p>
          <a:p>
            <a:pPr algn="ctr" fontAlgn="auto">
              <a:spcBef>
                <a:spcPts val="0"/>
              </a:spcBef>
              <a:spcAft>
                <a:spcPts val="0"/>
              </a:spcAft>
              <a:defRPr/>
            </a:pPr>
            <a:endParaRPr lang="tr-TR" sz="2000" b="1" dirty="0" smtClean="0">
              <a:solidFill>
                <a:srgbClr val="0070C0"/>
              </a:solidFill>
              <a:latin typeface="Trebuchet MS" pitchFamily="34" charset="0"/>
            </a:endParaRPr>
          </a:p>
          <a:p>
            <a:pPr algn="ctr" fontAlgn="auto">
              <a:spcBef>
                <a:spcPts val="0"/>
              </a:spcBef>
              <a:spcAft>
                <a:spcPts val="0"/>
              </a:spcAft>
              <a:defRPr/>
            </a:pPr>
            <a:r>
              <a:rPr lang="tr-TR" sz="2000" b="1" dirty="0" smtClean="0">
                <a:solidFill>
                  <a:srgbClr val="0070C0"/>
                </a:solidFill>
                <a:latin typeface="Trebuchet MS" pitchFamily="34" charset="0"/>
              </a:rPr>
              <a:t>TÜSİAR</a:t>
            </a:r>
          </a:p>
          <a:p>
            <a:pPr algn="ctr" fontAlgn="auto">
              <a:spcBef>
                <a:spcPts val="0"/>
              </a:spcBef>
              <a:spcAft>
                <a:spcPts val="0"/>
              </a:spcAft>
              <a:defRPr/>
            </a:pPr>
            <a:endParaRPr lang="tr-TR" sz="2000" b="1" dirty="0" smtClean="0">
              <a:solidFill>
                <a:srgbClr val="0070C0"/>
              </a:solidFill>
              <a:latin typeface="Trebuchet MS" pitchFamily="34" charset="0"/>
            </a:endParaRPr>
          </a:p>
          <a:p>
            <a:pPr algn="ctr" fontAlgn="auto">
              <a:spcBef>
                <a:spcPts val="0"/>
              </a:spcBef>
              <a:spcAft>
                <a:spcPts val="0"/>
              </a:spcAft>
              <a:defRPr/>
            </a:pPr>
            <a:r>
              <a:rPr lang="tr-TR" sz="2000" b="1" dirty="0" smtClean="0">
                <a:solidFill>
                  <a:srgbClr val="0070C0"/>
                </a:solidFill>
                <a:latin typeface="Trebuchet MS" pitchFamily="34" charset="0"/>
              </a:rPr>
              <a:t>Bilgi </a:t>
            </a:r>
            <a:r>
              <a:rPr lang="tr-TR" sz="2000" b="1" dirty="0">
                <a:solidFill>
                  <a:srgbClr val="0070C0"/>
                </a:solidFill>
                <a:latin typeface="Trebuchet MS" pitchFamily="34" charset="0"/>
              </a:rPr>
              <a:t>Ü</a:t>
            </a:r>
            <a:r>
              <a:rPr lang="tr-TR" sz="2000" b="1" dirty="0" smtClean="0">
                <a:solidFill>
                  <a:srgbClr val="0070C0"/>
                </a:solidFill>
                <a:latin typeface="Trebuchet MS" pitchFamily="34" charset="0"/>
              </a:rPr>
              <a:t>retiyoruz</a:t>
            </a:r>
          </a:p>
          <a:p>
            <a:pPr algn="ctr" fontAlgn="auto">
              <a:spcBef>
                <a:spcPts val="0"/>
              </a:spcBef>
              <a:spcAft>
                <a:spcPts val="0"/>
              </a:spcAft>
              <a:defRPr/>
            </a:pPr>
            <a:r>
              <a:rPr lang="tr-TR" sz="2000" b="1" dirty="0" smtClean="0">
                <a:solidFill>
                  <a:srgbClr val="0070C0"/>
                </a:solidFill>
                <a:latin typeface="Trebuchet MS" pitchFamily="34" charset="0"/>
              </a:rPr>
              <a:t> </a:t>
            </a:r>
            <a:r>
              <a:rPr lang="tr-TR" sz="2000" b="1">
                <a:solidFill>
                  <a:srgbClr val="0070C0"/>
                </a:solidFill>
                <a:latin typeface="Trebuchet MS" pitchFamily="34" charset="0"/>
              </a:rPr>
              <a:t>D</a:t>
            </a:r>
            <a:r>
              <a:rPr lang="tr-TR" sz="2000" b="1" smtClean="0">
                <a:solidFill>
                  <a:srgbClr val="0070C0"/>
                </a:solidFill>
                <a:latin typeface="Trebuchet MS" pitchFamily="34" charset="0"/>
              </a:rPr>
              <a:t>eğerinize Değer </a:t>
            </a:r>
            <a:r>
              <a:rPr lang="tr-TR" sz="2000" b="1" dirty="0">
                <a:solidFill>
                  <a:srgbClr val="0070C0"/>
                </a:solidFill>
                <a:latin typeface="Trebuchet MS" pitchFamily="34" charset="0"/>
              </a:rPr>
              <a:t>K</a:t>
            </a:r>
            <a:r>
              <a:rPr lang="tr-TR" sz="2000" b="1" smtClean="0">
                <a:solidFill>
                  <a:srgbClr val="0070C0"/>
                </a:solidFill>
                <a:latin typeface="Trebuchet MS" pitchFamily="34" charset="0"/>
              </a:rPr>
              <a:t>atıyoruz</a:t>
            </a:r>
            <a:r>
              <a:rPr lang="tr-TR" sz="2000" b="1" dirty="0" smtClean="0">
                <a:solidFill>
                  <a:srgbClr val="0070C0"/>
                </a:solidFill>
                <a:latin typeface="Trebuchet MS" pitchFamily="34" charset="0"/>
              </a:rPr>
              <a:t>.</a:t>
            </a:r>
          </a:p>
          <a:p>
            <a:pPr algn="ctr" fontAlgn="auto">
              <a:spcBef>
                <a:spcPts val="0"/>
              </a:spcBef>
              <a:spcAft>
                <a:spcPts val="0"/>
              </a:spcAft>
              <a:defRPr/>
            </a:pPr>
            <a:endParaRPr lang="tr-TR" sz="2000" b="1" dirty="0">
              <a:solidFill>
                <a:srgbClr val="0070C0"/>
              </a:solidFill>
              <a:latin typeface="Trebuchet MS" pitchFamily="34" charset="0"/>
            </a:endParaRPr>
          </a:p>
          <a:p>
            <a:pPr algn="ctr" fontAlgn="auto">
              <a:spcBef>
                <a:spcPts val="0"/>
              </a:spcBef>
              <a:spcAft>
                <a:spcPts val="0"/>
              </a:spcAft>
              <a:defRPr/>
            </a:pPr>
            <a:endParaRPr lang="tr-TR" sz="2000" b="1" dirty="0" smtClean="0">
              <a:solidFill>
                <a:srgbClr val="0070C0"/>
              </a:solidFill>
              <a:latin typeface="Trebuchet MS" pitchFamily="34" charset="0"/>
            </a:endParaRPr>
          </a:p>
          <a:p>
            <a:pPr algn="ctr" fontAlgn="auto">
              <a:spcBef>
                <a:spcPts val="0"/>
              </a:spcBef>
              <a:spcAft>
                <a:spcPts val="0"/>
              </a:spcAft>
              <a:defRPr/>
            </a:pPr>
            <a:r>
              <a:rPr lang="tr-TR" sz="2000" b="1" dirty="0" smtClean="0">
                <a:solidFill>
                  <a:srgbClr val="0070C0"/>
                </a:solidFill>
                <a:latin typeface="Trebuchet MS" pitchFamily="34" charset="0"/>
              </a:rPr>
              <a:t>TÜSİAR ARAŞTIRMA </a:t>
            </a:r>
            <a:r>
              <a:rPr lang="tr-TR" sz="2000" b="1" dirty="0">
                <a:solidFill>
                  <a:srgbClr val="0070C0"/>
                </a:solidFill>
                <a:latin typeface="Trebuchet MS" pitchFamily="34" charset="0"/>
              </a:rPr>
              <a:t>DANIŞMANLIK LTD.ŞTİ.</a:t>
            </a:r>
          </a:p>
          <a:p>
            <a:pPr algn="ctr" fontAlgn="auto">
              <a:lnSpc>
                <a:spcPct val="150000"/>
              </a:lnSpc>
              <a:spcBef>
                <a:spcPts val="0"/>
              </a:spcBef>
              <a:spcAft>
                <a:spcPts val="0"/>
              </a:spcAft>
              <a:defRPr/>
            </a:pPr>
            <a:r>
              <a:rPr lang="tr-TR" sz="2000" b="1" dirty="0">
                <a:solidFill>
                  <a:srgbClr val="0070C0"/>
                </a:solidFill>
                <a:latin typeface="Trebuchet MS" pitchFamily="34" charset="0"/>
              </a:rPr>
              <a:t>Türkiye’nin Strateji Araştırma Merkezi</a:t>
            </a:r>
          </a:p>
          <a:p>
            <a:pPr algn="ctr" fontAlgn="auto">
              <a:lnSpc>
                <a:spcPct val="150000"/>
              </a:lnSpc>
              <a:spcBef>
                <a:spcPts val="0"/>
              </a:spcBef>
              <a:spcAft>
                <a:spcPts val="0"/>
              </a:spcAft>
              <a:defRPr/>
            </a:pPr>
            <a:r>
              <a:rPr lang="tr-TR" sz="2000" b="1" dirty="0">
                <a:solidFill>
                  <a:srgbClr val="0070C0"/>
                </a:solidFill>
                <a:latin typeface="Trebuchet MS" pitchFamily="34" charset="0"/>
              </a:rPr>
              <a:t>Tel: +90 332 235 22 58</a:t>
            </a:r>
          </a:p>
          <a:p>
            <a:pPr algn="ctr" fontAlgn="auto">
              <a:lnSpc>
                <a:spcPct val="150000"/>
              </a:lnSpc>
              <a:spcBef>
                <a:spcPts val="0"/>
              </a:spcBef>
              <a:spcAft>
                <a:spcPts val="0"/>
              </a:spcAft>
              <a:defRPr/>
            </a:pPr>
            <a:r>
              <a:rPr lang="tr-TR" sz="2000" b="1" dirty="0">
                <a:solidFill>
                  <a:srgbClr val="0070C0"/>
                </a:solidFill>
                <a:latin typeface="Trebuchet MS" pitchFamily="34" charset="0"/>
              </a:rPr>
              <a:t>www.</a:t>
            </a:r>
            <a:r>
              <a:rPr lang="tr-TR" sz="2000" b="1" dirty="0" err="1">
                <a:solidFill>
                  <a:srgbClr val="0070C0"/>
                </a:solidFill>
                <a:latin typeface="Trebuchet MS" pitchFamily="34" charset="0"/>
              </a:rPr>
              <a:t>tusiar</a:t>
            </a:r>
            <a:r>
              <a:rPr lang="tr-TR" sz="2000" b="1" dirty="0">
                <a:solidFill>
                  <a:srgbClr val="0070C0"/>
                </a:solidFill>
                <a:latin typeface="Trebuchet MS" pitchFamily="34" charset="0"/>
              </a:rPr>
              <a:t>.com</a:t>
            </a:r>
          </a:p>
        </p:txBody>
      </p:sp>
      <p:grpSp>
        <p:nvGrpSpPr>
          <p:cNvPr id="16" name="Grup 15"/>
          <p:cNvGrpSpPr/>
          <p:nvPr/>
        </p:nvGrpSpPr>
        <p:grpSpPr>
          <a:xfrm>
            <a:off x="77504" y="6165304"/>
            <a:ext cx="9079720" cy="881116"/>
            <a:chOff x="77504" y="6165304"/>
            <a:chExt cx="9079720" cy="881116"/>
          </a:xfrm>
        </p:grpSpPr>
        <p:sp>
          <p:nvSpPr>
            <p:cNvPr id="17"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8"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19"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16</a:t>
              </a:fld>
              <a:endParaRPr lang="tr-TR" sz="1600" b="1" dirty="0" smtClean="0">
                <a:solidFill>
                  <a:schemeClr val="bg1"/>
                </a:solidFill>
                <a:latin typeface="Trebuchet MS" pitchFamily="34" charset="0"/>
              </a:endParaRPr>
            </a:p>
          </p:txBody>
        </p:sp>
        <p:sp>
          <p:nvSpPr>
            <p:cNvPr id="20"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spTree>
    <p:extLst>
      <p:ext uri="{BB962C8B-B14F-4D97-AF65-F5344CB8AC3E}">
        <p14:creationId xmlns:p14="http://schemas.microsoft.com/office/powerpoint/2010/main" val="1852037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30031" name="CorelDRAW" r:id="rId3" imgW="8510016" imgH="6132576" progId="">
                  <p:embed/>
                </p:oleObj>
              </mc:Choice>
              <mc:Fallback>
                <p:oleObj name="CorelDRAW" r:id="rId3" imgW="8510016" imgH="6132576" progId="">
                  <p:embed/>
                  <p:pic>
                    <p:nvPicPr>
                      <p:cNvPr id="0" name="Picture 1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11 Dikdörtgen"/>
          <p:cNvSpPr>
            <a:spLocks noChangeArrowheads="1"/>
          </p:cNvSpPr>
          <p:nvPr/>
        </p:nvSpPr>
        <p:spPr bwMode="auto">
          <a:xfrm>
            <a:off x="584073" y="2420888"/>
            <a:ext cx="8148620" cy="2554545"/>
          </a:xfrm>
          <a:prstGeom prst="rect">
            <a:avLst/>
          </a:prstGeom>
          <a:noFill/>
          <a:ln w="3175" cap="rnd">
            <a:noFill/>
            <a:miter lim="800000"/>
            <a:headEnd/>
            <a:tailEnd/>
          </a:ln>
        </p:spPr>
        <p:txBody>
          <a:bodyPr wrap="square">
            <a:spAutoFit/>
          </a:bodyPr>
          <a:lstStyle/>
          <a:p>
            <a:pPr>
              <a:lnSpc>
                <a:spcPct val="200000"/>
              </a:lnSpc>
            </a:pPr>
            <a:r>
              <a:rPr lang="tr-TR" sz="2000" b="1" dirty="0" smtClean="0">
                <a:solidFill>
                  <a:srgbClr val="CC0066"/>
                </a:solidFill>
                <a:latin typeface="Futura Md BT" pitchFamily="34" charset="0"/>
              </a:rPr>
              <a:t>İÇİNDEKİLER</a:t>
            </a:r>
          </a:p>
          <a:p>
            <a:pPr lvl="2">
              <a:lnSpc>
                <a:spcPct val="200000"/>
              </a:lnSpc>
            </a:pPr>
            <a:r>
              <a:rPr lang="tr-TR" sz="2000" b="1" dirty="0" smtClean="0">
                <a:solidFill>
                  <a:srgbClr val="CC0066"/>
                </a:solidFill>
                <a:latin typeface="Futura Md BT" pitchFamily="34" charset="0"/>
              </a:rPr>
              <a:t>► 1.ARAŞTIRMANIN KİMLİĞİ			</a:t>
            </a:r>
          </a:p>
          <a:p>
            <a:pPr lvl="2">
              <a:lnSpc>
                <a:spcPct val="200000"/>
              </a:lnSpc>
            </a:pPr>
            <a:r>
              <a:rPr lang="tr-TR" sz="2000" b="1" dirty="0" smtClean="0">
                <a:solidFill>
                  <a:srgbClr val="CC0066"/>
                </a:solidFill>
                <a:latin typeface="Futura Md BT" pitchFamily="34" charset="0"/>
              </a:rPr>
              <a:t>► 2. DEMOĞRAFİK BİLGİLER</a:t>
            </a:r>
          </a:p>
          <a:p>
            <a:pPr lvl="2">
              <a:lnSpc>
                <a:spcPct val="200000"/>
              </a:lnSpc>
            </a:pPr>
            <a:r>
              <a:rPr lang="tr-TR" sz="2000" b="1" dirty="0" smtClean="0">
                <a:solidFill>
                  <a:srgbClr val="CC0066"/>
                </a:solidFill>
                <a:latin typeface="Futura Md BT" pitchFamily="34" charset="0"/>
              </a:rPr>
              <a:t>► 3. ARAŞTIRMA SONUÇLARI</a:t>
            </a:r>
            <a:endParaRPr lang="tr-TR" sz="2000" b="1" dirty="0">
              <a:solidFill>
                <a:srgbClr val="CC0066"/>
              </a:solidFill>
              <a:latin typeface="Futura Md BT" pitchFamily="34" charset="0"/>
            </a:endParaRPr>
          </a:p>
        </p:txBody>
      </p:sp>
      <p:grpSp>
        <p:nvGrpSpPr>
          <p:cNvPr id="13" name="Grup 12"/>
          <p:cNvGrpSpPr/>
          <p:nvPr/>
        </p:nvGrpSpPr>
        <p:grpSpPr>
          <a:xfrm>
            <a:off x="77504" y="6165304"/>
            <a:ext cx="9079720" cy="930806"/>
            <a:chOff x="77504" y="6165304"/>
            <a:chExt cx="9079720" cy="930806"/>
          </a:xfrm>
        </p:grpSpPr>
        <p:sp>
          <p:nvSpPr>
            <p:cNvPr id="14" name="28 Dikdörtgen"/>
            <p:cNvSpPr/>
            <p:nvPr/>
          </p:nvSpPr>
          <p:spPr>
            <a:xfrm>
              <a:off x="77504" y="6200826"/>
              <a:ext cx="9079719" cy="285752"/>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5" name="14 Metin kutusu"/>
            <p:cNvSpPr txBox="1">
              <a:spLocks noChangeArrowheads="1"/>
            </p:cNvSpPr>
            <p:nvPr/>
          </p:nvSpPr>
          <p:spPr bwMode="auto">
            <a:xfrm>
              <a:off x="77504" y="6178799"/>
              <a:ext cx="8818047" cy="338554"/>
            </a:xfrm>
            <a:prstGeom prst="rect">
              <a:avLst/>
            </a:prstGeom>
            <a:noFill/>
            <a:ln w="9525">
              <a:noFill/>
              <a:miter lim="800000"/>
              <a:headEnd/>
              <a:tailEnd/>
            </a:ln>
          </p:spPr>
          <p:txBody>
            <a:bodyPr wrap="square">
              <a:spAutoFit/>
            </a:bodyPr>
            <a:lstStyle/>
            <a:p>
              <a:r>
                <a:rPr lang="tr-TR" sz="1600" b="1" dirty="0" smtClean="0">
                  <a:latin typeface="Futura Md BT" panose="020B0602020204020303" pitchFamily="34" charset="0"/>
                </a:rPr>
                <a:t>CUMHURBAŞKANLIĞI SEÇİMİNE 2 GÜN KALA TÜRKİYE'DE SON SİYASİ DURUM</a:t>
              </a:r>
              <a:endParaRPr lang="tr-TR" sz="1600" dirty="0">
                <a:latin typeface="Futura Md BT" panose="020B0602020204020303" pitchFamily="34" charset="0"/>
              </a:endParaRPr>
            </a:p>
          </p:txBody>
        </p:sp>
        <p:sp>
          <p:nvSpPr>
            <p:cNvPr id="16"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2</a:t>
              </a:fld>
              <a:endParaRPr lang="tr-TR" sz="1600" b="1" dirty="0" smtClean="0">
                <a:solidFill>
                  <a:schemeClr val="bg1"/>
                </a:solidFill>
                <a:latin typeface="Trebuchet MS" pitchFamily="34" charset="0"/>
              </a:endParaRPr>
            </a:p>
          </p:txBody>
        </p:sp>
        <p:sp>
          <p:nvSpPr>
            <p:cNvPr id="17" name="10 Dikdörtgen"/>
            <p:cNvSpPr>
              <a:spLocks noChangeArrowheads="1"/>
            </p:cNvSpPr>
            <p:nvPr/>
          </p:nvSpPr>
          <p:spPr bwMode="auto">
            <a:xfrm>
              <a:off x="2565519" y="6195998"/>
              <a:ext cx="410368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000099"/>
                  </a:solidFill>
                  <a:latin typeface="Trebuchet MS" pitchFamily="34" charset="0"/>
                </a:rPr>
                <a:t>www.tusiar.com</a:t>
              </a:r>
              <a:endParaRPr lang="tr-TR" sz="3500" b="1" dirty="0">
                <a:solidFill>
                  <a:srgbClr val="000099"/>
                </a:solidFill>
              </a:endParaRPr>
            </a:p>
          </p:txBody>
        </p:sp>
      </p:gr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926839"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11 Dikdörtgen"/>
          <p:cNvSpPr>
            <a:spLocks noChangeArrowheads="1"/>
          </p:cNvSpPr>
          <p:nvPr/>
        </p:nvSpPr>
        <p:spPr bwMode="auto">
          <a:xfrm>
            <a:off x="223379" y="1844824"/>
            <a:ext cx="8643937" cy="3831818"/>
          </a:xfrm>
          <a:prstGeom prst="rect">
            <a:avLst/>
          </a:prstGeom>
          <a:noFill/>
          <a:ln w="3175" cap="rnd">
            <a:noFill/>
            <a:miter lim="800000"/>
            <a:headEnd/>
            <a:tailEnd/>
          </a:ln>
        </p:spPr>
        <p:txBody>
          <a:bodyPr wrap="square">
            <a:spAutoFit/>
          </a:bodyPr>
          <a:lstStyle/>
          <a:p>
            <a:pPr algn="just">
              <a:lnSpc>
                <a:spcPct val="150000"/>
              </a:lnSpc>
              <a:defRPr/>
            </a:pPr>
            <a:r>
              <a:rPr lang="tr-TR" b="1" dirty="0">
                <a:solidFill>
                  <a:srgbClr val="FF00FF"/>
                </a:solidFill>
                <a:latin typeface="Futura Md BT" pitchFamily="34" charset="0"/>
              </a:rPr>
              <a:t>SUNUŞ</a:t>
            </a:r>
          </a:p>
          <a:p>
            <a:pPr algn="just">
              <a:lnSpc>
                <a:spcPct val="150000"/>
              </a:lnSpc>
              <a:defRPr/>
            </a:pPr>
            <a:r>
              <a:rPr lang="tr-TR" dirty="0" smtClean="0">
                <a:solidFill>
                  <a:schemeClr val="tx1">
                    <a:lumMod val="50000"/>
                  </a:schemeClr>
                </a:solidFill>
                <a:latin typeface="Futura Md BT" pitchFamily="34" charset="0"/>
              </a:rPr>
              <a:t>	TÜSİAR 2002’den </a:t>
            </a:r>
            <a:r>
              <a:rPr lang="tr-TR" dirty="0">
                <a:solidFill>
                  <a:schemeClr val="tx1">
                    <a:lumMod val="50000"/>
                  </a:schemeClr>
                </a:solidFill>
                <a:latin typeface="Futura Md BT" pitchFamily="34" charset="0"/>
              </a:rPr>
              <a:t>beri araştırma sektöründe faaliyet gösteren bir kurumdur. </a:t>
            </a:r>
            <a:r>
              <a:rPr lang="tr-TR" dirty="0" smtClean="0">
                <a:solidFill>
                  <a:schemeClr val="tx1">
                    <a:lumMod val="50000"/>
                  </a:schemeClr>
                </a:solidFill>
                <a:latin typeface="Futura Md BT" pitchFamily="34" charset="0"/>
              </a:rPr>
              <a:t>Sosyal sorumluluğunun </a:t>
            </a:r>
            <a:r>
              <a:rPr lang="tr-TR" dirty="0">
                <a:solidFill>
                  <a:schemeClr val="tx1">
                    <a:lumMod val="50000"/>
                  </a:schemeClr>
                </a:solidFill>
                <a:latin typeface="Futura Md BT" pitchFamily="34" charset="0"/>
              </a:rPr>
              <a:t>bir gereği olarak </a:t>
            </a:r>
            <a:r>
              <a:rPr lang="tr-TR" dirty="0" smtClean="0">
                <a:solidFill>
                  <a:schemeClr val="tx1">
                    <a:lumMod val="50000"/>
                  </a:schemeClr>
                </a:solidFill>
                <a:latin typeface="Futura Md BT" pitchFamily="34" charset="0"/>
              </a:rPr>
              <a:t>TÜSİAR Bölgesel ve Ulusal bazda  </a:t>
            </a:r>
            <a:r>
              <a:rPr lang="tr-TR" dirty="0">
                <a:solidFill>
                  <a:schemeClr val="tx1">
                    <a:lumMod val="50000"/>
                  </a:schemeClr>
                </a:solidFill>
                <a:latin typeface="Futura Md BT" pitchFamily="34" charset="0"/>
              </a:rPr>
              <a:t>siyasal, </a:t>
            </a:r>
            <a:r>
              <a:rPr lang="tr-TR" dirty="0" smtClean="0">
                <a:solidFill>
                  <a:schemeClr val="tx1">
                    <a:lumMod val="50000"/>
                  </a:schemeClr>
                </a:solidFill>
                <a:latin typeface="Futura Md BT" pitchFamily="34" charset="0"/>
              </a:rPr>
              <a:t>toplumsal</a:t>
            </a:r>
            <a:r>
              <a:rPr lang="tr-TR" dirty="0">
                <a:solidFill>
                  <a:schemeClr val="tx1">
                    <a:lumMod val="50000"/>
                  </a:schemeClr>
                </a:solidFill>
                <a:latin typeface="Futura Md BT" pitchFamily="34" charset="0"/>
              </a:rPr>
              <a:t>, ekonomik, </a:t>
            </a:r>
            <a:r>
              <a:rPr lang="tr-TR" dirty="0" smtClean="0">
                <a:solidFill>
                  <a:schemeClr val="tx1">
                    <a:lumMod val="50000"/>
                  </a:schemeClr>
                </a:solidFill>
                <a:latin typeface="Futura Md BT" pitchFamily="34" charset="0"/>
              </a:rPr>
              <a:t>kültürel gelişmeleri </a:t>
            </a:r>
            <a:r>
              <a:rPr lang="tr-TR" dirty="0">
                <a:solidFill>
                  <a:schemeClr val="tx1">
                    <a:lumMod val="50000"/>
                  </a:schemeClr>
                </a:solidFill>
                <a:latin typeface="Futura Md BT" pitchFamily="34" charset="0"/>
              </a:rPr>
              <a:t>ve bu gelişmelere dair algıları araştırarak kamuoyuyla paylaşmaktadır.</a:t>
            </a:r>
          </a:p>
          <a:p>
            <a:pPr algn="just">
              <a:lnSpc>
                <a:spcPct val="150000"/>
              </a:lnSpc>
              <a:defRPr/>
            </a:pPr>
            <a:r>
              <a:rPr lang="tr-TR" dirty="0" smtClean="0">
                <a:solidFill>
                  <a:schemeClr val="tx1">
                    <a:lumMod val="50000"/>
                  </a:schemeClr>
                </a:solidFill>
                <a:latin typeface="Futura Md BT" pitchFamily="34" charset="0"/>
              </a:rPr>
              <a:t>	Bu </a:t>
            </a:r>
            <a:r>
              <a:rPr lang="tr-TR" dirty="0">
                <a:solidFill>
                  <a:schemeClr val="tx1">
                    <a:lumMod val="50000"/>
                  </a:schemeClr>
                </a:solidFill>
                <a:latin typeface="Futura Md BT" pitchFamily="34" charset="0"/>
              </a:rPr>
              <a:t>araştırma </a:t>
            </a:r>
            <a:r>
              <a:rPr lang="tr-TR" dirty="0" err="1" smtClean="0">
                <a:solidFill>
                  <a:schemeClr val="tx1">
                    <a:lumMod val="50000"/>
                  </a:schemeClr>
                </a:solidFill>
                <a:latin typeface="Futura Md BT" pitchFamily="34" charset="0"/>
              </a:rPr>
              <a:t>TÜSİAR’ın</a:t>
            </a:r>
            <a:r>
              <a:rPr lang="tr-TR" dirty="0" smtClean="0">
                <a:solidFill>
                  <a:schemeClr val="tx1">
                    <a:lumMod val="50000"/>
                  </a:schemeClr>
                </a:solidFill>
                <a:latin typeface="Futura Md BT" pitchFamily="34" charset="0"/>
              </a:rPr>
              <a:t> öz kaynaklarıyla </a:t>
            </a:r>
            <a:r>
              <a:rPr lang="tr-TR" dirty="0">
                <a:solidFill>
                  <a:schemeClr val="tx1">
                    <a:lumMod val="50000"/>
                  </a:schemeClr>
                </a:solidFill>
                <a:latin typeface="Futura Md BT" pitchFamily="34" charset="0"/>
              </a:rPr>
              <a:t>yapılmıştır. Araştırmanın herhangi bir </a:t>
            </a:r>
            <a:r>
              <a:rPr lang="tr-TR" dirty="0" smtClean="0">
                <a:solidFill>
                  <a:schemeClr val="tx1">
                    <a:lumMod val="50000"/>
                  </a:schemeClr>
                </a:solidFill>
                <a:latin typeface="Futura Md BT" pitchFamily="34" charset="0"/>
              </a:rPr>
              <a:t>sponsoru bulunmamaktadır</a:t>
            </a:r>
            <a:r>
              <a:rPr lang="tr-TR" dirty="0">
                <a:solidFill>
                  <a:schemeClr val="tx1">
                    <a:lumMod val="50000"/>
                  </a:schemeClr>
                </a:solidFill>
                <a:latin typeface="Futura Md BT" pitchFamily="34" charset="0"/>
              </a:rPr>
              <a:t>.</a:t>
            </a:r>
          </a:p>
          <a:p>
            <a:pPr algn="just">
              <a:lnSpc>
                <a:spcPct val="150000"/>
              </a:lnSpc>
              <a:defRPr/>
            </a:pPr>
            <a:r>
              <a:rPr lang="tr-TR" dirty="0" smtClean="0">
                <a:solidFill>
                  <a:schemeClr val="tx1">
                    <a:lumMod val="50000"/>
                  </a:schemeClr>
                </a:solidFill>
                <a:latin typeface="Futura Md BT" pitchFamily="34" charset="0"/>
              </a:rPr>
              <a:t>Bu Araştırma</a:t>
            </a:r>
            <a:r>
              <a:rPr lang="tr-TR" dirty="0">
                <a:solidFill>
                  <a:schemeClr val="tx1">
                    <a:lumMod val="50000"/>
                  </a:schemeClr>
                </a:solidFill>
                <a:latin typeface="Futura Md BT" pitchFamily="34" charset="0"/>
              </a:rPr>
              <a:t>, </a:t>
            </a:r>
            <a:r>
              <a:rPr lang="tr-TR" dirty="0" smtClean="0">
                <a:solidFill>
                  <a:schemeClr val="tx1">
                    <a:lumMod val="50000"/>
                  </a:schemeClr>
                </a:solidFill>
                <a:latin typeface="Futura Md BT" pitchFamily="34" charset="0"/>
              </a:rPr>
              <a:t>Necmettin Erbakan Üniversitesi Öğretim Üyesi </a:t>
            </a:r>
            <a:r>
              <a:rPr lang="tr-TR" dirty="0" err="1" smtClean="0">
                <a:solidFill>
                  <a:schemeClr val="tx1">
                    <a:lumMod val="50000"/>
                  </a:schemeClr>
                </a:solidFill>
                <a:latin typeface="Futura Md BT" pitchFamily="34" charset="0"/>
              </a:rPr>
              <a:t>Prof.Dr.Adem</a:t>
            </a:r>
            <a:r>
              <a:rPr lang="tr-TR" dirty="0" smtClean="0">
                <a:solidFill>
                  <a:schemeClr val="tx1">
                    <a:lumMod val="50000"/>
                  </a:schemeClr>
                </a:solidFill>
                <a:latin typeface="Futura Md BT" pitchFamily="34" charset="0"/>
              </a:rPr>
              <a:t>  ŞAHİN tarafından yönetilmiştir.</a:t>
            </a:r>
            <a:endParaRPr lang="tr-TR" sz="1600" dirty="0" smtClean="0">
              <a:solidFill>
                <a:schemeClr val="tx1">
                  <a:lumMod val="50000"/>
                </a:schemeClr>
              </a:solidFill>
              <a:latin typeface="Futura Md BT" pitchFamily="34" charset="0"/>
            </a:endParaRPr>
          </a:p>
        </p:txBody>
      </p:sp>
      <p:grpSp>
        <p:nvGrpSpPr>
          <p:cNvPr id="12" name="Grup 11"/>
          <p:cNvGrpSpPr/>
          <p:nvPr/>
        </p:nvGrpSpPr>
        <p:grpSpPr>
          <a:xfrm>
            <a:off x="77504" y="6165304"/>
            <a:ext cx="9079720" cy="930806"/>
            <a:chOff x="77504" y="6165304"/>
            <a:chExt cx="9079720" cy="930806"/>
          </a:xfrm>
        </p:grpSpPr>
        <p:sp>
          <p:nvSpPr>
            <p:cNvPr id="13" name="28 Dikdörtgen"/>
            <p:cNvSpPr/>
            <p:nvPr/>
          </p:nvSpPr>
          <p:spPr>
            <a:xfrm>
              <a:off x="77504" y="6200826"/>
              <a:ext cx="9079719" cy="285752"/>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4" name="14 Metin kutusu"/>
            <p:cNvSpPr txBox="1">
              <a:spLocks noChangeArrowheads="1"/>
            </p:cNvSpPr>
            <p:nvPr/>
          </p:nvSpPr>
          <p:spPr bwMode="auto">
            <a:xfrm>
              <a:off x="77504" y="6178799"/>
              <a:ext cx="8818047" cy="338554"/>
            </a:xfrm>
            <a:prstGeom prst="rect">
              <a:avLst/>
            </a:prstGeom>
            <a:noFill/>
            <a:ln w="9525">
              <a:noFill/>
              <a:miter lim="800000"/>
              <a:headEnd/>
              <a:tailEnd/>
            </a:ln>
          </p:spPr>
          <p:txBody>
            <a:bodyPr wrap="square">
              <a:spAutoFit/>
            </a:bodyPr>
            <a:lstStyle/>
            <a:p>
              <a:r>
                <a:rPr lang="tr-TR" sz="1600" b="1" dirty="0" smtClean="0">
                  <a:latin typeface="Futura Md BT" panose="020B0602020204020303" pitchFamily="34" charset="0"/>
                </a:rPr>
                <a:t>CUMHURBAŞKANLIĞI SEÇİMİNE 2 GÜN KALA TÜRKİYE'DE SON SİYASİ DURUM</a:t>
              </a:r>
              <a:endParaRPr lang="tr-TR" sz="1600" dirty="0">
                <a:latin typeface="Futura Md BT" panose="020B0602020204020303" pitchFamily="34" charset="0"/>
              </a:endParaRPr>
            </a:p>
          </p:txBody>
        </p:sp>
        <p:sp>
          <p:nvSpPr>
            <p:cNvPr id="15"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3</a:t>
              </a:fld>
              <a:endParaRPr lang="tr-TR" sz="1600" b="1" dirty="0" smtClean="0">
                <a:solidFill>
                  <a:schemeClr val="bg1"/>
                </a:solidFill>
                <a:latin typeface="Trebuchet MS" pitchFamily="34" charset="0"/>
              </a:endParaRPr>
            </a:p>
          </p:txBody>
        </p:sp>
        <p:sp>
          <p:nvSpPr>
            <p:cNvPr id="16" name="10 Dikdörtgen"/>
            <p:cNvSpPr>
              <a:spLocks noChangeArrowheads="1"/>
            </p:cNvSpPr>
            <p:nvPr/>
          </p:nvSpPr>
          <p:spPr bwMode="auto">
            <a:xfrm>
              <a:off x="2565519" y="6195998"/>
              <a:ext cx="410368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000099"/>
                  </a:solidFill>
                  <a:latin typeface="Trebuchet MS" pitchFamily="34" charset="0"/>
                </a:rPr>
                <a:t>www.tusiar.com</a:t>
              </a:r>
              <a:endParaRPr lang="tr-TR" sz="3500" b="1" dirty="0">
                <a:solidFill>
                  <a:srgbClr val="000099"/>
                </a:solidFill>
              </a:endParaRPr>
            </a:p>
          </p:txBody>
        </p:sp>
      </p:grpSp>
    </p:spTree>
    <p:extLst>
      <p:ext uri="{BB962C8B-B14F-4D97-AF65-F5344CB8AC3E}">
        <p14:creationId xmlns:p14="http://schemas.microsoft.com/office/powerpoint/2010/main" val="2636383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68413" y="4725144"/>
            <a:ext cx="8786813" cy="864096"/>
          </a:xfrm>
        </p:spPr>
        <p:txBody>
          <a:bodyPr/>
          <a:lstStyle/>
          <a:p>
            <a:pPr algn="ctr"/>
            <a:r>
              <a:rPr lang="tr-TR" sz="4500" dirty="0" smtClean="0">
                <a:latin typeface="Futura Md BT" pitchFamily="34" charset="0"/>
              </a:rPr>
              <a:t>GENEL DEĞERLENDİRME</a:t>
            </a:r>
            <a:br>
              <a:rPr lang="tr-TR" sz="4500" dirty="0" smtClean="0">
                <a:latin typeface="Futura Md BT" pitchFamily="34" charset="0"/>
              </a:rPr>
            </a:br>
            <a:endParaRPr lang="tr-TR" sz="4500" dirty="0">
              <a:latin typeface="Futura Md BT" pitchFamily="34" charset="0"/>
            </a:endParaRPr>
          </a:p>
        </p:txBody>
      </p:sp>
      <p:graphicFrame>
        <p:nvGraphicFramePr>
          <p:cNvPr id="3" name="Nesne 2"/>
          <p:cNvGraphicFramePr>
            <a:graphicFrameLocks noChangeAspect="1"/>
          </p:cNvGraphicFramePr>
          <p:nvPr>
            <p:extLst>
              <p:ext uri="{D42A27DB-BD31-4B8C-83A1-F6EECF244321}">
                <p14:modId xmlns:p14="http://schemas.microsoft.com/office/powerpoint/2010/main" val="1207222798"/>
              </p:ext>
            </p:extLst>
          </p:nvPr>
        </p:nvGraphicFramePr>
        <p:xfrm>
          <a:off x="3053423" y="116633"/>
          <a:ext cx="2965716" cy="2034151"/>
        </p:xfrm>
        <a:graphic>
          <a:graphicData uri="http://schemas.openxmlformats.org/presentationml/2006/ole">
            <mc:AlternateContent xmlns:mc="http://schemas.openxmlformats.org/markup-compatibility/2006">
              <mc:Choice xmlns:v="urn:schemas-microsoft-com:vml" Requires="v">
                <p:oleObj spid="_x0000_s949313"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423" y="116633"/>
                        <a:ext cx="2965716" cy="20341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18 Slayt Numarası Yer Tutucusu"/>
          <p:cNvSpPr txBox="1">
            <a:spLocks/>
          </p:cNvSpPr>
          <p:nvPr/>
        </p:nvSpPr>
        <p:spPr>
          <a:xfrm>
            <a:off x="6553200" y="635635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D85C1C-B0AC-476B-8F5B-078900A895F5}" type="slidenum">
              <a:rPr lang="tr-TR" smtClean="0"/>
              <a:pPr>
                <a:defRPr/>
              </a:pPr>
              <a:t>4</a:t>
            </a:fld>
            <a:endParaRPr lang="tr-TR"/>
          </a:p>
        </p:txBody>
      </p:sp>
      <p:grpSp>
        <p:nvGrpSpPr>
          <p:cNvPr id="12" name="Grup 11"/>
          <p:cNvGrpSpPr/>
          <p:nvPr/>
        </p:nvGrpSpPr>
        <p:grpSpPr>
          <a:xfrm>
            <a:off x="89821" y="6286500"/>
            <a:ext cx="9143999" cy="591320"/>
            <a:chOff x="89821" y="6286500"/>
            <a:chExt cx="9143999" cy="591320"/>
          </a:xfrm>
        </p:grpSpPr>
        <p:sp>
          <p:nvSpPr>
            <p:cNvPr id="13" name="28 Dikdörtgen"/>
            <p:cNvSpPr/>
            <p:nvPr/>
          </p:nvSpPr>
          <p:spPr>
            <a:xfrm>
              <a:off x="142875" y="6286500"/>
              <a:ext cx="8786813" cy="28575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4" name="9 Başlık"/>
            <p:cNvSpPr txBox="1">
              <a:spLocks/>
            </p:cNvSpPr>
            <p:nvPr/>
          </p:nvSpPr>
          <p:spPr bwMode="auto">
            <a:xfrm>
              <a:off x="89821" y="6520633"/>
              <a:ext cx="9143999" cy="357187"/>
            </a:xfrm>
            <a:prstGeom prst="rect">
              <a:avLst/>
            </a:prstGeom>
            <a:noFill/>
            <a:ln w="9525">
              <a:noFill/>
              <a:miter lim="800000"/>
              <a:headEnd/>
              <a:tailEnd/>
            </a:ln>
          </p:spPr>
          <p:txBody>
            <a:bodyPr anchor="ctr"/>
            <a:lstStyle/>
            <a:p>
              <a:pPr eaLnBrk="0" hangingPunct="0">
                <a:defRPr/>
              </a:pPr>
              <a:r>
                <a:rPr lang="tr-TR" sz="900" b="1" dirty="0">
                  <a:solidFill>
                    <a:schemeClr val="bg1"/>
                  </a:solidFill>
                  <a:latin typeface="Futura Md BT" pitchFamily="34" charset="0"/>
                  <a:ea typeface="+mj-ea"/>
                </a:rPr>
                <a:t>Web</a:t>
              </a:r>
              <a:r>
                <a:rPr lang="tr-TR" sz="900" b="1" dirty="0" smtClean="0">
                  <a:solidFill>
                    <a:schemeClr val="bg1"/>
                  </a:solidFill>
                  <a:latin typeface="Futura Md BT" pitchFamily="34" charset="0"/>
                  <a:ea typeface="+mj-ea"/>
                </a:rPr>
                <a:t>: www.tusiar.com  –  Eposta: bilgi@tusiar.com  –  Adres: Yenişehir Mahallesi Hastane </a:t>
              </a:r>
              <a:r>
                <a:rPr lang="tr-TR" sz="900" b="1" dirty="0">
                  <a:solidFill>
                    <a:schemeClr val="bg1"/>
                  </a:solidFill>
                  <a:latin typeface="Futura Md BT" pitchFamily="34" charset="0"/>
                  <a:ea typeface="+mj-ea"/>
                </a:rPr>
                <a:t>Caddesi Hisar İş Hanı Kat : 8 No: 35  - Tel </a:t>
              </a:r>
              <a:r>
                <a:rPr lang="tr-TR" sz="900" b="1" dirty="0">
                  <a:solidFill>
                    <a:schemeClr val="bg1"/>
                  </a:solidFill>
                  <a:latin typeface="Futura Md BT" pitchFamily="34" charset="0"/>
                </a:rPr>
                <a:t>+90 332 235 22 </a:t>
              </a:r>
              <a:r>
                <a:rPr lang="tr-TR" sz="900" b="1" dirty="0" smtClean="0">
                  <a:solidFill>
                    <a:schemeClr val="bg1"/>
                  </a:solidFill>
                  <a:latin typeface="Futura Md BT" pitchFamily="34" charset="0"/>
                </a:rPr>
                <a:t>58</a:t>
              </a:r>
              <a:endParaRPr lang="tr-TR" sz="900" dirty="0">
                <a:solidFill>
                  <a:schemeClr val="bg1"/>
                </a:solidFill>
                <a:latin typeface="Futura Md BT" pitchFamily="34" charset="0"/>
                <a:ea typeface="+mj-ea"/>
                <a:cs typeface="+mj-cs"/>
              </a:endParaRPr>
            </a:p>
          </p:txBody>
        </p:sp>
        <p:sp>
          <p:nvSpPr>
            <p:cNvPr id="15" name="14 Metin kutusu"/>
            <p:cNvSpPr txBox="1">
              <a:spLocks noChangeArrowheads="1"/>
            </p:cNvSpPr>
            <p:nvPr/>
          </p:nvSpPr>
          <p:spPr bwMode="auto">
            <a:xfrm>
              <a:off x="142875" y="6286501"/>
              <a:ext cx="8533582" cy="338554"/>
            </a:xfrm>
            <a:prstGeom prst="rect">
              <a:avLst/>
            </a:prstGeom>
            <a:noFill/>
            <a:ln w="9525">
              <a:noFill/>
              <a:miter lim="800000"/>
              <a:headEnd/>
              <a:tailEnd/>
            </a:ln>
          </p:spPr>
          <p:txBody>
            <a:bodyPr wrap="square">
              <a:spAutoFit/>
            </a:bodyPr>
            <a:lstStyle/>
            <a:p>
              <a:r>
                <a:rPr lang="tr-TR" sz="1600" b="1" dirty="0" smtClean="0">
                  <a:latin typeface="Futura Md BT" panose="020B0602020204020303" pitchFamily="34" charset="0"/>
                </a:rPr>
                <a:t>CUMHURBAŞKANLIĞI SEÇİMİNE 2 GÜN KALA TÜRKİYE'DE SON SİYASİ DURUM</a:t>
              </a:r>
              <a:endParaRPr lang="tr-TR" sz="1600" dirty="0">
                <a:latin typeface="Futura Md BT" panose="020B0602020204020303" pitchFamily="34" charset="0"/>
              </a:endParaRPr>
            </a:p>
          </p:txBody>
        </p:sp>
      </p:grpSp>
    </p:spTree>
    <p:extLst>
      <p:ext uri="{BB962C8B-B14F-4D97-AF65-F5344CB8AC3E}">
        <p14:creationId xmlns:p14="http://schemas.microsoft.com/office/powerpoint/2010/main" val="25192239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1 Dikdörtgen"/>
          <p:cNvSpPr>
            <a:spLocks noChangeArrowheads="1"/>
          </p:cNvSpPr>
          <p:nvPr/>
        </p:nvSpPr>
        <p:spPr bwMode="auto">
          <a:xfrm>
            <a:off x="202276" y="1764099"/>
            <a:ext cx="8737138" cy="4401205"/>
          </a:xfrm>
          <a:prstGeom prst="rect">
            <a:avLst/>
          </a:prstGeom>
          <a:noFill/>
          <a:ln w="3175" cap="rnd">
            <a:noFill/>
            <a:miter lim="800000"/>
            <a:headEnd/>
            <a:tailEnd/>
          </a:ln>
        </p:spPr>
        <p:txBody>
          <a:bodyPr wrap="square">
            <a:spAutoFit/>
          </a:bodyPr>
          <a:lstStyle/>
          <a:p>
            <a:r>
              <a:rPr lang="tr-TR" sz="1400" b="1" dirty="0">
                <a:solidFill>
                  <a:srgbClr val="FF00FF"/>
                </a:solidFill>
                <a:latin typeface="Futura Md BT" panose="020B0602020204020303" pitchFamily="34" charset="0"/>
              </a:rPr>
              <a:t>► CUMHURBAŞKANLIĞI SEÇİMİNE </a:t>
            </a:r>
            <a:r>
              <a:rPr lang="tr-TR" sz="1400" b="1" dirty="0" smtClean="0">
                <a:solidFill>
                  <a:srgbClr val="FF00FF"/>
                </a:solidFill>
                <a:latin typeface="Futura Md BT" panose="020B0602020204020303" pitchFamily="34" charset="0"/>
              </a:rPr>
              <a:t>2 </a:t>
            </a:r>
            <a:r>
              <a:rPr lang="tr-TR" sz="1400" b="1" dirty="0">
                <a:solidFill>
                  <a:srgbClr val="FF00FF"/>
                </a:solidFill>
                <a:latin typeface="Futura Md BT" panose="020B0602020204020303" pitchFamily="34" charset="0"/>
              </a:rPr>
              <a:t>KALA TÜRKİYEDE SON DURUM</a:t>
            </a:r>
            <a:endParaRPr lang="tr-TR" sz="1400" dirty="0">
              <a:solidFill>
                <a:srgbClr val="FF00FF"/>
              </a:solidFill>
              <a:latin typeface="Futura Md BT" panose="020B0602020204020303" pitchFamily="34" charset="0"/>
            </a:endParaRPr>
          </a:p>
          <a:p>
            <a:r>
              <a:rPr lang="tr-TR" sz="1400" dirty="0">
                <a:latin typeface="Futura Md BT" panose="020B0602020204020303" pitchFamily="34" charset="0"/>
              </a:rPr>
              <a:t>	Türkiye siyasetinin en önemli gündem maddelerinden biri olan Cumhurbaşkanlığı seçimi  ile ilgili seçmenin algısını belirlemek üzere, 6– 7 Ağustos  2014 tarihlerinde, TÜİK örneklem verileri dikkate alınarak Türkiye’nin 7 coğrafi bölgesinde, 42 il ve 183  ilçede, 18 yaş ve üstü seçmen nüfusunu temsil eden </a:t>
            </a:r>
            <a:r>
              <a:rPr lang="tr-TR" sz="1400" b="1" dirty="0">
                <a:latin typeface="Futura Md BT" panose="020B0602020204020303" pitchFamily="34" charset="0"/>
              </a:rPr>
              <a:t>2109 ’u Erkek</a:t>
            </a:r>
            <a:r>
              <a:rPr lang="tr-TR" sz="1400" dirty="0">
                <a:latin typeface="Futura Md BT" panose="020B0602020204020303" pitchFamily="34" charset="0"/>
              </a:rPr>
              <a:t>, </a:t>
            </a:r>
            <a:r>
              <a:rPr lang="tr-TR" sz="1400" b="1" dirty="0">
                <a:latin typeface="Futura Md BT" panose="020B0602020204020303" pitchFamily="34" charset="0"/>
              </a:rPr>
              <a:t>2014’i  kadın </a:t>
            </a:r>
            <a:r>
              <a:rPr lang="tr-TR" sz="1400" dirty="0">
                <a:latin typeface="Futura Md BT" panose="020B0602020204020303" pitchFamily="34" charset="0"/>
              </a:rPr>
              <a:t>olmak üzere toplam </a:t>
            </a:r>
            <a:r>
              <a:rPr lang="tr-TR" sz="1400" b="1" dirty="0">
                <a:latin typeface="Futura Md BT" panose="020B0602020204020303" pitchFamily="34" charset="0"/>
              </a:rPr>
              <a:t>4.123 denekle, Bilgisayar Destekli Telefon Anketi – C.A.T.I (</a:t>
            </a:r>
            <a:r>
              <a:rPr lang="tr-TR" sz="1400" b="1" dirty="0" err="1">
                <a:latin typeface="Futura Md BT" panose="020B0602020204020303" pitchFamily="34" charset="0"/>
              </a:rPr>
              <a:t>Computer</a:t>
            </a:r>
            <a:r>
              <a:rPr lang="tr-TR" sz="1400" b="1" dirty="0">
                <a:latin typeface="Futura Md BT" panose="020B0602020204020303" pitchFamily="34" charset="0"/>
              </a:rPr>
              <a:t> </a:t>
            </a:r>
            <a:r>
              <a:rPr lang="tr-TR" sz="1400" b="1" dirty="0" err="1">
                <a:latin typeface="Futura Md BT" panose="020B0602020204020303" pitchFamily="34" charset="0"/>
              </a:rPr>
              <a:t>Aided</a:t>
            </a:r>
            <a:r>
              <a:rPr lang="tr-TR" sz="1400" b="1" dirty="0">
                <a:latin typeface="Futura Md BT" panose="020B0602020204020303" pitchFamily="34" charset="0"/>
              </a:rPr>
              <a:t> Telephone </a:t>
            </a:r>
            <a:r>
              <a:rPr lang="tr-TR" sz="1400" b="1" dirty="0" err="1">
                <a:latin typeface="Futura Md BT" panose="020B0602020204020303" pitchFamily="34" charset="0"/>
              </a:rPr>
              <a:t>Interview</a:t>
            </a:r>
            <a:r>
              <a:rPr lang="tr-TR" sz="1400" b="1" dirty="0">
                <a:latin typeface="Futura Md BT" panose="020B0602020204020303" pitchFamily="34" charset="0"/>
              </a:rPr>
              <a:t>)</a:t>
            </a:r>
            <a:r>
              <a:rPr lang="tr-TR" sz="1400" dirty="0">
                <a:latin typeface="Futura Md BT" panose="020B0602020204020303" pitchFamily="34" charset="0"/>
              </a:rPr>
              <a:t> metoduyla Türkiye geneli bir çalışma ve Erdoğan son mitingini Konya'da yapacağı için Konya'da Cumhurbaşkanı adaylarının son oy durumlarını görmek için Konya ya özel Konya’nın 31 ilçesinde orantısal seçmen denek dağılımına uyarak 1069 denekle yaptığımız Cumhurbaşkanlığı seçimi ile ilgili Türkiye geneli son durum ve Konya'da Son durum tespit anketini kamuoyu ile paylaşıyoruz.</a:t>
            </a:r>
          </a:p>
          <a:p>
            <a:r>
              <a:rPr lang="tr-TR" sz="1400" dirty="0">
                <a:latin typeface="Futura Md BT" panose="020B0602020204020303" pitchFamily="34" charset="0"/>
              </a:rPr>
              <a:t>	Örneklemin seçimi, </a:t>
            </a:r>
            <a:r>
              <a:rPr lang="tr-TR" sz="1400" b="1" dirty="0">
                <a:latin typeface="Futura Md BT" panose="020B0602020204020303" pitchFamily="34" charset="0"/>
              </a:rPr>
              <a:t>Bilgisayar Destekli</a:t>
            </a:r>
            <a:r>
              <a:rPr lang="tr-TR" sz="1400" dirty="0">
                <a:latin typeface="Futura Md BT" panose="020B0602020204020303" pitchFamily="34" charset="0"/>
              </a:rPr>
              <a:t> bölgesel telefon seçimi anket yöntem ile gerçekleştirilmiştir.	Araştırma sonuçlarının bilgisayar ortamında gerçekleştirilen kontrollerden sonra analizler ile elde edilen bulguların tutarlılığı gözlemlenmiştir. Araştırmanın hata payı % 95 güven aralığında (+ - ) 2, yüzde 99 güven aralığında 2,6 olan sonucu aşağıdaki tablolarda açıklanmıştır.</a:t>
            </a:r>
          </a:p>
          <a:p>
            <a:r>
              <a:rPr lang="tr-TR" sz="1400" b="1" dirty="0">
                <a:latin typeface="Futura Md BT" panose="020B0602020204020303" pitchFamily="34" charset="0"/>
              </a:rPr>
              <a:t> Araştırmanın saha çalışması 42 il 183 ilçede gerçekleştirilmiştir.</a:t>
            </a:r>
            <a:endParaRPr lang="tr-TR" sz="1400" dirty="0">
              <a:latin typeface="Futura Md BT" panose="020B0602020204020303" pitchFamily="34" charset="0"/>
            </a:endParaRPr>
          </a:p>
          <a:p>
            <a:r>
              <a:rPr lang="tr-TR" sz="1400" dirty="0">
                <a:latin typeface="Futura Md BT" panose="020B0602020204020303" pitchFamily="34" charset="0"/>
              </a:rPr>
              <a:t>	Adana, Afyon, Ankara, Antalya, Muğla, Siirt, Bolu, Bursa, Balıkesir, Bartın, Bitlis, Çanakkale, Çorum, Denizli, Diyarbakır, Edirne, Eskişehir, Erzurum, Gaziantep, Hatay, İçel, İstanbul, İzmir, Kayseri, Kocaeli, Kahramanmaraş,Konya,Karabük,Kars,Malatya,Manisa,Mardin,Rize,Sakarya,Samsun,Sivas,Siirt,Şanlıurfa,Tekirdağ,Tokat,Trabzon, ve Yalova</a:t>
            </a:r>
          </a:p>
        </p:txBody>
      </p:sp>
      <p:graphicFrame>
        <p:nvGraphicFramePr>
          <p:cNvPr id="26626"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26967" name="CorelDRAW" r:id="rId3" imgW="8510016" imgH="6132576" progId="">
                  <p:embed/>
                </p:oleObj>
              </mc:Choice>
              <mc:Fallback>
                <p:oleObj name="CorelDRAW" r:id="rId3" imgW="8510016" imgH="6132576" progId="">
                  <p:embed/>
                  <p:pic>
                    <p:nvPicPr>
                      <p:cNvPr id="0" name="Picture 1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up 21"/>
          <p:cNvGrpSpPr/>
          <p:nvPr/>
        </p:nvGrpSpPr>
        <p:grpSpPr>
          <a:xfrm>
            <a:off x="77504" y="6165304"/>
            <a:ext cx="9079720" cy="881116"/>
            <a:chOff x="77504" y="6165304"/>
            <a:chExt cx="9079720" cy="881116"/>
          </a:xfrm>
        </p:grpSpPr>
        <p:sp>
          <p:nvSpPr>
            <p:cNvPr id="23"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24"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25"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5</a:t>
              </a:fld>
              <a:endParaRPr lang="tr-TR" sz="1600" b="1" dirty="0" smtClean="0">
                <a:solidFill>
                  <a:schemeClr val="bg1"/>
                </a:solidFill>
                <a:latin typeface="Trebuchet MS" pitchFamily="34" charset="0"/>
              </a:endParaRPr>
            </a:p>
          </p:txBody>
        </p:sp>
        <p:sp>
          <p:nvSpPr>
            <p:cNvPr id="26"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36100" y="3645024"/>
            <a:ext cx="8786813" cy="2432299"/>
          </a:xfrm>
        </p:spPr>
        <p:txBody>
          <a:bodyPr/>
          <a:lstStyle/>
          <a:p>
            <a:pPr algn="ctr"/>
            <a:r>
              <a:rPr lang="tr-TR" sz="4500" dirty="0" smtClean="0">
                <a:latin typeface="Futura Md BT" pitchFamily="34" charset="0"/>
              </a:rPr>
              <a:t>DEMOĞRAFİK BULGULAR</a:t>
            </a:r>
            <a:br>
              <a:rPr lang="tr-TR" sz="4500" dirty="0" smtClean="0">
                <a:latin typeface="Futura Md BT" pitchFamily="34" charset="0"/>
              </a:rPr>
            </a:br>
            <a:endParaRPr lang="tr-TR" sz="4500" dirty="0">
              <a:latin typeface="Futura Md BT" pitchFamily="34" charset="0"/>
            </a:endParaRPr>
          </a:p>
        </p:txBody>
      </p:sp>
      <p:graphicFrame>
        <p:nvGraphicFramePr>
          <p:cNvPr id="3" name="Nesne 2"/>
          <p:cNvGraphicFramePr>
            <a:graphicFrameLocks noChangeAspect="1"/>
          </p:cNvGraphicFramePr>
          <p:nvPr>
            <p:extLst>
              <p:ext uri="{D42A27DB-BD31-4B8C-83A1-F6EECF244321}">
                <p14:modId xmlns:p14="http://schemas.microsoft.com/office/powerpoint/2010/main" val="2887859667"/>
              </p:ext>
            </p:extLst>
          </p:nvPr>
        </p:nvGraphicFramePr>
        <p:xfrm>
          <a:off x="3053423" y="116633"/>
          <a:ext cx="2965716" cy="2034151"/>
        </p:xfrm>
        <a:graphic>
          <a:graphicData uri="http://schemas.openxmlformats.org/presentationml/2006/ole">
            <mc:AlternateContent xmlns:mc="http://schemas.openxmlformats.org/markup-compatibility/2006">
              <mc:Choice xmlns:v="urn:schemas-microsoft-com:vml" Requires="v">
                <p:oleObj spid="_x0000_s338204" name="CorelDRAW" r:id="rId3" imgW="8510016" imgH="6132576" progId="">
                  <p:embed/>
                </p:oleObj>
              </mc:Choice>
              <mc:Fallback>
                <p:oleObj name="CorelDRAW" r:id="rId3" imgW="8510016" imgH="6132576" progId="">
                  <p:embed/>
                  <p:pic>
                    <p:nvPicPr>
                      <p:cNvPr id="0" name="Picture 1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423" y="116633"/>
                        <a:ext cx="2965716" cy="20341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18 Slayt Numarası Yer Tutucusu"/>
          <p:cNvSpPr txBox="1">
            <a:spLocks/>
          </p:cNvSpPr>
          <p:nvPr/>
        </p:nvSpPr>
        <p:spPr>
          <a:xfrm>
            <a:off x="6553200" y="635635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D85C1C-B0AC-476B-8F5B-078900A895F5}" type="slidenum">
              <a:rPr lang="tr-TR" smtClean="0"/>
              <a:pPr>
                <a:defRPr/>
              </a:pPr>
              <a:t>6</a:t>
            </a:fld>
            <a:endParaRPr lang="tr-TR"/>
          </a:p>
        </p:txBody>
      </p:sp>
      <p:grpSp>
        <p:nvGrpSpPr>
          <p:cNvPr id="12" name="Grup 11"/>
          <p:cNvGrpSpPr/>
          <p:nvPr/>
        </p:nvGrpSpPr>
        <p:grpSpPr>
          <a:xfrm>
            <a:off x="89821" y="6286500"/>
            <a:ext cx="9143999" cy="591320"/>
            <a:chOff x="89821" y="6286500"/>
            <a:chExt cx="9143999" cy="591320"/>
          </a:xfrm>
        </p:grpSpPr>
        <p:sp>
          <p:nvSpPr>
            <p:cNvPr id="13" name="28 Dikdörtgen"/>
            <p:cNvSpPr/>
            <p:nvPr/>
          </p:nvSpPr>
          <p:spPr>
            <a:xfrm>
              <a:off x="142875" y="6286500"/>
              <a:ext cx="8786813" cy="28575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4" name="9 Başlık"/>
            <p:cNvSpPr txBox="1">
              <a:spLocks/>
            </p:cNvSpPr>
            <p:nvPr/>
          </p:nvSpPr>
          <p:spPr bwMode="auto">
            <a:xfrm>
              <a:off x="89821" y="6520633"/>
              <a:ext cx="9143999" cy="357187"/>
            </a:xfrm>
            <a:prstGeom prst="rect">
              <a:avLst/>
            </a:prstGeom>
            <a:noFill/>
            <a:ln w="9525">
              <a:noFill/>
              <a:miter lim="800000"/>
              <a:headEnd/>
              <a:tailEnd/>
            </a:ln>
          </p:spPr>
          <p:txBody>
            <a:bodyPr anchor="ctr"/>
            <a:lstStyle/>
            <a:p>
              <a:pPr eaLnBrk="0" hangingPunct="0">
                <a:defRPr/>
              </a:pPr>
              <a:r>
                <a:rPr lang="tr-TR" sz="900" b="1" dirty="0">
                  <a:solidFill>
                    <a:schemeClr val="bg1"/>
                  </a:solidFill>
                  <a:latin typeface="Futura Md BT" pitchFamily="34" charset="0"/>
                  <a:ea typeface="+mj-ea"/>
                </a:rPr>
                <a:t>Web</a:t>
              </a:r>
              <a:r>
                <a:rPr lang="tr-TR" sz="900" b="1" dirty="0" smtClean="0">
                  <a:solidFill>
                    <a:schemeClr val="bg1"/>
                  </a:solidFill>
                  <a:latin typeface="Futura Md BT" pitchFamily="34" charset="0"/>
                  <a:ea typeface="+mj-ea"/>
                </a:rPr>
                <a:t>: www.tusiar.com  –  Eposta: bilgi@tusiar.com  –  Adres: Yenişehir Mahallesi Hastane </a:t>
              </a:r>
              <a:r>
                <a:rPr lang="tr-TR" sz="900" b="1" dirty="0">
                  <a:solidFill>
                    <a:schemeClr val="bg1"/>
                  </a:solidFill>
                  <a:latin typeface="Futura Md BT" pitchFamily="34" charset="0"/>
                  <a:ea typeface="+mj-ea"/>
                </a:rPr>
                <a:t>Caddesi Hisar İş Hanı Kat : 8 No: 35  - Tel </a:t>
              </a:r>
              <a:r>
                <a:rPr lang="tr-TR" sz="900" b="1" dirty="0">
                  <a:solidFill>
                    <a:schemeClr val="bg1"/>
                  </a:solidFill>
                  <a:latin typeface="Futura Md BT" pitchFamily="34" charset="0"/>
                </a:rPr>
                <a:t>+90 332 235 22 </a:t>
              </a:r>
              <a:r>
                <a:rPr lang="tr-TR" sz="900" b="1" dirty="0" smtClean="0">
                  <a:solidFill>
                    <a:schemeClr val="bg1"/>
                  </a:solidFill>
                  <a:latin typeface="Futura Md BT" pitchFamily="34" charset="0"/>
                </a:rPr>
                <a:t>58</a:t>
              </a:r>
              <a:endParaRPr lang="tr-TR" sz="900" dirty="0">
                <a:solidFill>
                  <a:schemeClr val="bg1"/>
                </a:solidFill>
                <a:latin typeface="Futura Md BT" pitchFamily="34" charset="0"/>
                <a:ea typeface="+mj-ea"/>
                <a:cs typeface="+mj-cs"/>
              </a:endParaRPr>
            </a:p>
          </p:txBody>
        </p:sp>
        <p:sp>
          <p:nvSpPr>
            <p:cNvPr id="15" name="14 Metin kutusu"/>
            <p:cNvSpPr txBox="1">
              <a:spLocks noChangeArrowheads="1"/>
            </p:cNvSpPr>
            <p:nvPr/>
          </p:nvSpPr>
          <p:spPr bwMode="auto">
            <a:xfrm>
              <a:off x="142875" y="6286501"/>
              <a:ext cx="8533582" cy="338554"/>
            </a:xfrm>
            <a:prstGeom prst="rect">
              <a:avLst/>
            </a:prstGeom>
            <a:noFill/>
            <a:ln w="9525">
              <a:noFill/>
              <a:miter lim="800000"/>
              <a:headEnd/>
              <a:tailEnd/>
            </a:ln>
          </p:spPr>
          <p:txBody>
            <a:bodyPr wrap="square">
              <a:spAutoFit/>
            </a:bodyPr>
            <a:lstStyle/>
            <a:p>
              <a:r>
                <a:rPr lang="tr-TR" sz="1600" b="1" dirty="0" smtClean="0">
                  <a:latin typeface="Futura Md BT" panose="020B0602020204020303" pitchFamily="34" charset="0"/>
                </a:rPr>
                <a:t>CUMHURBAŞKANLIĞI SEÇİMİNE 2 GÜN KALA TÜRKİYE'DE SON SİYASİ DURUM</a:t>
              </a:r>
              <a:endParaRPr lang="tr-TR" sz="1600" dirty="0">
                <a:latin typeface="Futura Md BT" panose="020B0602020204020303" pitchFamily="34" charset="0"/>
              </a:endParaRPr>
            </a:p>
          </p:txBody>
        </p:sp>
      </p:grpSp>
    </p:spTree>
    <p:extLst>
      <p:ext uri="{BB962C8B-B14F-4D97-AF65-F5344CB8AC3E}">
        <p14:creationId xmlns:p14="http://schemas.microsoft.com/office/powerpoint/2010/main" val="41064575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780415"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Grup 8"/>
          <p:cNvGrpSpPr/>
          <p:nvPr/>
        </p:nvGrpSpPr>
        <p:grpSpPr>
          <a:xfrm>
            <a:off x="77504" y="6165304"/>
            <a:ext cx="9079720" cy="881116"/>
            <a:chOff x="77504" y="6165304"/>
            <a:chExt cx="9079720" cy="881116"/>
          </a:xfrm>
        </p:grpSpPr>
        <p:sp>
          <p:nvSpPr>
            <p:cNvPr id="10"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2"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13"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7</a:t>
              </a:fld>
              <a:endParaRPr lang="tr-TR" sz="1600" b="1" dirty="0" smtClean="0">
                <a:solidFill>
                  <a:schemeClr val="bg1"/>
                </a:solidFill>
                <a:latin typeface="Trebuchet MS" pitchFamily="34" charset="0"/>
              </a:endParaRPr>
            </a:p>
          </p:txBody>
        </p:sp>
        <p:sp>
          <p:nvSpPr>
            <p:cNvPr id="14"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graphicFrame>
        <p:nvGraphicFramePr>
          <p:cNvPr id="15" name="1 Grafik"/>
          <p:cNvGraphicFramePr>
            <a:graphicFrameLocks/>
          </p:cNvGraphicFramePr>
          <p:nvPr>
            <p:extLst>
              <p:ext uri="{D42A27DB-BD31-4B8C-83A1-F6EECF244321}">
                <p14:modId xmlns:p14="http://schemas.microsoft.com/office/powerpoint/2010/main" val="1526350947"/>
              </p:ext>
            </p:extLst>
          </p:nvPr>
        </p:nvGraphicFramePr>
        <p:xfrm>
          <a:off x="1088971" y="1700808"/>
          <a:ext cx="7056784" cy="42484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730536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781442"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Grup 8"/>
          <p:cNvGrpSpPr/>
          <p:nvPr/>
        </p:nvGrpSpPr>
        <p:grpSpPr>
          <a:xfrm>
            <a:off x="77504" y="6165304"/>
            <a:ext cx="9079720" cy="881116"/>
            <a:chOff x="77504" y="6165304"/>
            <a:chExt cx="9079720" cy="881116"/>
          </a:xfrm>
        </p:grpSpPr>
        <p:sp>
          <p:nvSpPr>
            <p:cNvPr id="14"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7"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18"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8</a:t>
              </a:fld>
              <a:endParaRPr lang="tr-TR" sz="1600" b="1" dirty="0" smtClean="0">
                <a:solidFill>
                  <a:schemeClr val="bg1"/>
                </a:solidFill>
                <a:latin typeface="Trebuchet MS" pitchFamily="34" charset="0"/>
              </a:endParaRPr>
            </a:p>
          </p:txBody>
        </p:sp>
        <p:sp>
          <p:nvSpPr>
            <p:cNvPr id="19"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graphicFrame>
        <p:nvGraphicFramePr>
          <p:cNvPr id="11" name="1 Grafik"/>
          <p:cNvGraphicFramePr>
            <a:graphicFrameLocks/>
          </p:cNvGraphicFramePr>
          <p:nvPr>
            <p:extLst>
              <p:ext uri="{D42A27DB-BD31-4B8C-83A1-F6EECF244321}">
                <p14:modId xmlns:p14="http://schemas.microsoft.com/office/powerpoint/2010/main" val="3932503961"/>
              </p:ext>
            </p:extLst>
          </p:nvPr>
        </p:nvGraphicFramePr>
        <p:xfrm>
          <a:off x="1088970" y="1340768"/>
          <a:ext cx="7056784" cy="460851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560201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524752" y="115889"/>
          <a:ext cx="1393825" cy="957263"/>
        </p:xfrm>
        <a:graphic>
          <a:graphicData uri="http://schemas.openxmlformats.org/presentationml/2006/ole">
            <mc:AlternateContent xmlns:mc="http://schemas.openxmlformats.org/markup-compatibility/2006">
              <mc:Choice xmlns:v="urn:schemas-microsoft-com:vml" Requires="v">
                <p:oleObj spid="_x0000_s917631" name="CorelDRAW" r:id="rId3" imgW="8510016" imgH="6132576" progId="">
                  <p:embed/>
                </p:oleObj>
              </mc:Choice>
              <mc:Fallback>
                <p:oleObj name="CorelDRAW" r:id="rId3" imgW="8510016" imgH="61325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15889"/>
                        <a:ext cx="1393825"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Grup 8"/>
          <p:cNvGrpSpPr/>
          <p:nvPr/>
        </p:nvGrpSpPr>
        <p:grpSpPr>
          <a:xfrm>
            <a:off x="77504" y="6165304"/>
            <a:ext cx="9079720" cy="881116"/>
            <a:chOff x="77504" y="6165304"/>
            <a:chExt cx="9079720" cy="881116"/>
          </a:xfrm>
        </p:grpSpPr>
        <p:sp>
          <p:nvSpPr>
            <p:cNvPr id="11" name="28 Dikdörtgen"/>
            <p:cNvSpPr/>
            <p:nvPr/>
          </p:nvSpPr>
          <p:spPr>
            <a:xfrm>
              <a:off x="77504" y="6200826"/>
              <a:ext cx="9079719" cy="285752"/>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tr-TR" dirty="0"/>
            </a:p>
          </p:txBody>
        </p:sp>
        <p:sp>
          <p:nvSpPr>
            <p:cNvPr id="17" name="14 Metin kutusu"/>
            <p:cNvSpPr txBox="1">
              <a:spLocks noChangeArrowheads="1"/>
            </p:cNvSpPr>
            <p:nvPr/>
          </p:nvSpPr>
          <p:spPr bwMode="auto">
            <a:xfrm>
              <a:off x="77504" y="6191711"/>
              <a:ext cx="8818047" cy="338554"/>
            </a:xfrm>
            <a:prstGeom prst="rect">
              <a:avLst/>
            </a:prstGeom>
            <a:noFill/>
            <a:ln w="9525">
              <a:noFill/>
              <a:miter lim="800000"/>
              <a:headEnd/>
              <a:tailEnd/>
            </a:ln>
          </p:spPr>
          <p:txBody>
            <a:bodyPr wrap="square">
              <a:spAutoFit/>
            </a:bodyPr>
            <a:lstStyle/>
            <a:p>
              <a:r>
                <a:rPr lang="tr-TR" sz="1600" b="1" dirty="0" smtClean="0">
                  <a:solidFill>
                    <a:schemeClr val="bg1"/>
                  </a:solidFill>
                  <a:latin typeface="Futura Md BT" panose="020B0602020204020303" pitchFamily="34" charset="0"/>
                </a:rPr>
                <a:t>CUMHURBAŞKANLIĞI SEÇİMİNE 2 GÜN KALA TÜRKİYE'DE SON SİYASİ DURUM</a:t>
              </a:r>
              <a:endParaRPr lang="tr-TR" sz="1600" dirty="0">
                <a:solidFill>
                  <a:schemeClr val="bg1"/>
                </a:solidFill>
                <a:latin typeface="Futura Md BT" panose="020B0602020204020303" pitchFamily="34" charset="0"/>
              </a:endParaRPr>
            </a:p>
          </p:txBody>
        </p:sp>
        <p:sp>
          <p:nvSpPr>
            <p:cNvPr id="18" name="18 Slayt Numarası Yer Tutucusu"/>
            <p:cNvSpPr txBox="1">
              <a:spLocks/>
            </p:cNvSpPr>
            <p:nvPr/>
          </p:nvSpPr>
          <p:spPr bwMode="auto">
            <a:xfrm>
              <a:off x="8308162" y="6165304"/>
              <a:ext cx="849062" cy="321275"/>
            </a:xfrm>
            <a:prstGeom prst="rect">
              <a:avLst/>
            </a:prstGeom>
            <a:noFill/>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4C99FEA7-7A0E-4B9F-BB95-4A0EE8D8BBCC}" type="slidenum">
                <a:rPr lang="tr-TR" sz="1600" b="1" smtClean="0">
                  <a:solidFill>
                    <a:schemeClr val="bg1"/>
                  </a:solidFill>
                  <a:latin typeface="Trebuchet MS" pitchFamily="34" charset="0"/>
                </a:rPr>
                <a:pPr algn="ctr" fontAlgn="base">
                  <a:spcBef>
                    <a:spcPct val="0"/>
                  </a:spcBef>
                  <a:spcAft>
                    <a:spcPct val="0"/>
                  </a:spcAft>
                </a:pPr>
                <a:t>9</a:t>
              </a:fld>
              <a:endParaRPr lang="tr-TR" sz="1600" b="1" dirty="0" smtClean="0">
                <a:solidFill>
                  <a:schemeClr val="bg1"/>
                </a:solidFill>
                <a:latin typeface="Trebuchet MS" pitchFamily="34" charset="0"/>
              </a:endParaRPr>
            </a:p>
          </p:txBody>
        </p:sp>
        <p:sp>
          <p:nvSpPr>
            <p:cNvPr id="19" name="10 Dikdörtgen"/>
            <p:cNvSpPr>
              <a:spLocks noChangeArrowheads="1"/>
            </p:cNvSpPr>
            <p:nvPr/>
          </p:nvSpPr>
          <p:spPr bwMode="auto">
            <a:xfrm>
              <a:off x="2565519" y="6245688"/>
              <a:ext cx="4103687" cy="8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ct val="150000"/>
                </a:lnSpc>
              </a:pPr>
              <a:r>
                <a:rPr lang="tr-TR" sz="3500" b="1" dirty="0">
                  <a:solidFill>
                    <a:srgbClr val="CC0099"/>
                  </a:solidFill>
                  <a:latin typeface="Trebuchet MS" pitchFamily="34" charset="0"/>
                </a:rPr>
                <a:t>www.tusiar.com</a:t>
              </a:r>
              <a:endParaRPr lang="tr-TR" sz="3500" b="1" dirty="0">
                <a:solidFill>
                  <a:srgbClr val="CC0099"/>
                </a:solidFill>
              </a:endParaRPr>
            </a:p>
          </p:txBody>
        </p:sp>
      </p:grpSp>
      <p:graphicFrame>
        <p:nvGraphicFramePr>
          <p:cNvPr id="12" name="1 Grafik"/>
          <p:cNvGraphicFramePr>
            <a:graphicFrameLocks/>
          </p:cNvGraphicFramePr>
          <p:nvPr>
            <p:extLst>
              <p:ext uri="{D42A27DB-BD31-4B8C-83A1-F6EECF244321}">
                <p14:modId xmlns:p14="http://schemas.microsoft.com/office/powerpoint/2010/main" val="235660805"/>
              </p:ext>
            </p:extLst>
          </p:nvPr>
        </p:nvGraphicFramePr>
        <p:xfrm>
          <a:off x="1115616" y="1628800"/>
          <a:ext cx="7192546" cy="432047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7934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TÜSİAR-2">
  <a:themeElements>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2583C0"/>
        </a:lt2>
        <a:accent1>
          <a:srgbClr val="35AEE3"/>
        </a:accent1>
        <a:accent2>
          <a:srgbClr val="FCB13C"/>
        </a:accent2>
        <a:accent3>
          <a:srgbClr val="FFFFFF"/>
        </a:accent3>
        <a:accent4>
          <a:srgbClr val="404040"/>
        </a:accent4>
        <a:accent5>
          <a:srgbClr val="AED3EF"/>
        </a:accent5>
        <a:accent6>
          <a:srgbClr val="E4A035"/>
        </a:accent6>
        <a:hlink>
          <a:srgbClr val="F15F2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2583C0"/>
        </a:lt2>
        <a:accent1>
          <a:srgbClr val="2994CC"/>
        </a:accent1>
        <a:accent2>
          <a:srgbClr val="2E9FD7"/>
        </a:accent2>
        <a:accent3>
          <a:srgbClr val="FFFFFF"/>
        </a:accent3>
        <a:accent4>
          <a:srgbClr val="404040"/>
        </a:accent4>
        <a:accent5>
          <a:srgbClr val="ACC8E2"/>
        </a:accent5>
        <a:accent6>
          <a:srgbClr val="2990C3"/>
        </a:accent6>
        <a:hlink>
          <a:srgbClr val="35AEE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F15F23"/>
        </a:lt2>
        <a:accent1>
          <a:srgbClr val="F47D2B"/>
        </a:accent1>
        <a:accent2>
          <a:srgbClr val="F69230"/>
        </a:accent2>
        <a:accent3>
          <a:srgbClr val="FFFFFF"/>
        </a:accent3>
        <a:accent4>
          <a:srgbClr val="404040"/>
        </a:accent4>
        <a:accent5>
          <a:srgbClr val="F8BFAC"/>
        </a:accent5>
        <a:accent6>
          <a:srgbClr val="DF842A"/>
        </a:accent6>
        <a:hlink>
          <a:srgbClr val="FCB13C"/>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TÜSİAR-2</Template>
  <TotalTime>7141</TotalTime>
  <Words>610</Words>
  <Application>Microsoft Office PowerPoint</Application>
  <PresentationFormat>Letter Kağıt (8.5x11 inç)</PresentationFormat>
  <Paragraphs>218</Paragraphs>
  <Slides>16</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16</vt:i4>
      </vt:variant>
    </vt:vector>
  </HeadingPairs>
  <TitlesOfParts>
    <vt:vector size="18" baseType="lpstr">
      <vt:lpstr>TÜSİAR-2</vt:lpstr>
      <vt:lpstr>CorelDRAW</vt:lpstr>
      <vt:lpstr>CUMHURBAŞKANLIĞI SEÇİMİNE  2 GÜN KALA  TÜRKİYE’DE SON SİYASİ DURUM</vt:lpstr>
      <vt:lpstr>PowerPoint Sunusu</vt:lpstr>
      <vt:lpstr>PowerPoint Sunusu</vt:lpstr>
      <vt:lpstr>GENEL DEĞERLENDİRME </vt:lpstr>
      <vt:lpstr>PowerPoint Sunusu</vt:lpstr>
      <vt:lpstr>DEMOĞRAFİK BULGULAR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By NeC ® 2010 | Katilimsiz.Com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m_badem</dc:creator>
  <cp:lastModifiedBy>mbadem42</cp:lastModifiedBy>
  <cp:revision>454</cp:revision>
  <cp:lastPrinted>2012-10-19T08:42:31Z</cp:lastPrinted>
  <dcterms:created xsi:type="dcterms:W3CDTF">2012-10-03T07:38:05Z</dcterms:created>
  <dcterms:modified xsi:type="dcterms:W3CDTF">2014-08-08T07:39:55Z</dcterms:modified>
</cp:coreProperties>
</file>