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5" r:id="rId5"/>
    <p:sldId id="425" r:id="rId6"/>
    <p:sldId id="426" r:id="rId7"/>
    <p:sldId id="427" r:id="rId8"/>
    <p:sldId id="433" r:id="rId9"/>
    <p:sldId id="434" r:id="rId10"/>
    <p:sldId id="435" r:id="rId11"/>
    <p:sldId id="436" r:id="rId12"/>
    <p:sldId id="437" r:id="rId13"/>
    <p:sldId id="439" r:id="rId14"/>
    <p:sldId id="438" r:id="rId15"/>
    <p:sldId id="4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142"/>
    <a:srgbClr val="FE0009"/>
    <a:srgbClr val="005AAF"/>
    <a:srgbClr val="934397"/>
    <a:srgbClr val="E5CBDB"/>
    <a:srgbClr val="0070A6"/>
    <a:srgbClr val="D13539"/>
    <a:srgbClr val="02594C"/>
    <a:srgbClr val="A9262C"/>
    <a:srgbClr val="35B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434" autoAdjust="0"/>
  </p:normalViewPr>
  <p:slideViewPr>
    <p:cSldViewPr>
      <p:cViewPr varScale="1">
        <p:scale>
          <a:sx n="84" d="100"/>
          <a:sy n="84" d="100"/>
        </p:scale>
        <p:origin x="595" y="58"/>
      </p:cViewPr>
      <p:guideLst>
        <p:guide pos="3840"/>
        <p:guide pos="7296"/>
        <p:guide pos="576"/>
        <p:guide orient="horz" pos="36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0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_T&#252;siar_Yedek_17.09.2020\1_Ara&#351;t&#305;rmalar\3_G&#252;ndem_ara&#351;t&#305;rmalar&#305;\1_2022_g&#252;ndem_a&#231;&#305;klanan_anketler\T&#252;siar_2022_G&#252;ndem_anketi_A&#231;&#305;klamas&#305;\Konya%20Sonucu_17.10.2022\T&#252;siar_Konya_G&#252;ndem_ara&#351;t&#305;rmas&#305;_17.10.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2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1_T&#252;siar_Yedek_17.09.2020\1_Ara&#351;t&#305;rmalar\3_G&#252;ndem_ara&#351;t&#305;rmalar&#305;\1_2022_g&#252;ndem_a&#231;&#305;klanan_anketler\T&#252;siar_2022_G&#252;ndem_anketi_A&#231;&#305;klamas&#305;\Konya%20Sonucu_17.10.2022\T&#252;siar_Konya_G&#252;ndem_ara&#351;t&#305;rmas&#305;_17.10.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themeOverride" Target="../theme/themeOverride4.xml"/><Relationship Id="rId7" Type="http://schemas.openxmlformats.org/officeDocument/2006/relationships/image" Target="../media/image7.jpg"/><Relationship Id="rId2" Type="http://schemas.microsoft.com/office/2011/relationships/chartColorStyle" Target="colors5.xml"/><Relationship Id="rId1" Type="http://schemas.microsoft.com/office/2011/relationships/chartStyle" Target="style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package" Target="../embeddings/Microsoft_Excel__al__ma_Sayfas_5.xlsx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1_T&#252;siar_Yedek_17.09.2020\1_Ara&#351;t&#305;rmalar\3_G&#252;ndem_ara&#351;t&#305;rmalar&#305;\1_2022_g&#252;ndem_a&#231;&#305;klanan_anketler\T&#252;siar_2022_G&#252;ndem_anketi_A&#231;&#305;klamas&#305;\Konya%20Sonucu_17.10.2022\T&#252;siar_Konya_G&#252;ndem_ara&#351;t&#305;rmas&#305;_17.10.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dirty="0" err="1" smtClean="0"/>
              <a:t>İlçelerine</a:t>
            </a:r>
            <a:r>
              <a:rPr lang="en-US" dirty="0" smtClean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dağılımları</a:t>
            </a:r>
            <a:endParaRPr lang="en-US" dirty="0"/>
          </a:p>
        </c:rich>
      </c:tx>
      <c:layout/>
      <c:overlay val="0"/>
    </c:title>
    <c:autoTitleDeleted val="0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Konya_gündem_araştırması2!$C$2:$E$2</c:f>
              <c:strCache>
                <c:ptCount val="1"/>
                <c:pt idx="0">
                  <c:v>Deneklerin İlçelerine göre dağılımları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2786-474B-8D9D-B231FCD7B87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2786-474B-8D9D-B231FCD7B87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786-474B-8D9D-B231FCD7B873}"/>
              </c:ext>
            </c:extLst>
          </c:dPt>
          <c:dLbls>
            <c:dLbl>
              <c:idx val="0"/>
              <c:layout>
                <c:manualLayout>
                  <c:x val="-5.4844093787719062E-3"/>
                  <c:y val="9.9515878757532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86-474B-8D9D-B231FCD7B873}"/>
                </c:ext>
              </c:extLst>
            </c:dLbl>
            <c:dLbl>
              <c:idx val="1"/>
              <c:layout>
                <c:manualLayout>
                  <c:x val="2.7422046893858399E-3"/>
                  <c:y val="8.210059997496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86-474B-8D9D-B231FCD7B873}"/>
                </c:ext>
              </c:extLst>
            </c:dLbl>
            <c:dLbl>
              <c:idx val="2"/>
              <c:layout>
                <c:manualLayout>
                  <c:x val="0"/>
                  <c:y val="9.454008481965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86-474B-8D9D-B231FCD7B8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200" b="1">
                    <a:solidFill>
                      <a:schemeClr val="bg1"/>
                    </a:solidFill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Konya_gündem_araştırması2!$C$4:$C$6</c:f>
              <c:strCache>
                <c:ptCount val="3"/>
                <c:pt idx="0">
                  <c:v>Selçuklu</c:v>
                </c:pt>
                <c:pt idx="1">
                  <c:v>Meram</c:v>
                </c:pt>
                <c:pt idx="2">
                  <c:v>Karatay</c:v>
                </c:pt>
              </c:strCache>
            </c:strRef>
          </c:cat>
          <c:val>
            <c:numRef>
              <c:f>Konya_gündem_araştırması2!$E$4:$E$6</c:f>
              <c:numCache>
                <c:formatCode>0.0</c:formatCode>
                <c:ptCount val="3"/>
                <c:pt idx="0">
                  <c:v>43.375481033534911</c:v>
                </c:pt>
                <c:pt idx="1">
                  <c:v>30.566245189664652</c:v>
                </c:pt>
                <c:pt idx="2">
                  <c:v>26.058273776800441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786-474B-8D9D-B231FCD7B8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364499680"/>
        <c:axId val="364500008"/>
        <c:axId val="0"/>
      </c:bar3DChart>
      <c:catAx>
        <c:axId val="3644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>
                <a:solidFill>
                  <a:srgbClr val="002060"/>
                </a:solidFill>
              </a:defRPr>
            </a:pPr>
            <a:endParaRPr lang="tr-TR"/>
          </a:p>
        </c:txPr>
        <c:crossAx val="364500008"/>
        <c:crosses val="autoZero"/>
        <c:auto val="1"/>
        <c:lblAlgn val="ctr"/>
        <c:lblOffset val="100"/>
        <c:noMultiLvlLbl val="0"/>
      </c:catAx>
      <c:valAx>
        <c:axId val="3645000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64499680"/>
        <c:crosses val="autoZero"/>
        <c:crossBetween val="between"/>
      </c:valAx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100">
          <a:latin typeface="Swis721 BT" panose="020B0504020202020204" pitchFamily="34" charset="0"/>
        </a:defRPr>
      </a:pPr>
      <a:endParaRPr lang="tr-T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en-US" dirty="0" err="1" smtClean="0"/>
              <a:t>Yaş</a:t>
            </a:r>
            <a:r>
              <a:rPr lang="en-US" dirty="0" smtClean="0"/>
              <a:t> </a:t>
            </a:r>
            <a:r>
              <a:rPr lang="en-US" dirty="0" err="1"/>
              <a:t>durumlarına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dağılımları</a:t>
            </a:r>
            <a:endParaRPr lang="en-US" dirty="0"/>
          </a:p>
        </c:rich>
      </c:tx>
      <c:layout/>
      <c:overlay val="0"/>
    </c:title>
    <c:autoTitleDeleted val="0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Konya_gündem_araştırması2!$C$16:$E$16</c:f>
              <c:strCache>
                <c:ptCount val="1"/>
                <c:pt idx="0">
                  <c:v>Deneklerin Yaş durumlarına göre dağılımları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42C3-450F-9F31-96A60F88742D}"/>
              </c:ext>
            </c:extLst>
          </c:dPt>
          <c:dPt>
            <c:idx val="1"/>
            <c:invertIfNegative val="0"/>
            <c:bubble3D val="0"/>
            <c:spPr>
              <a:solidFill>
                <a:srgbClr val="66FFFF"/>
              </a:solidFill>
            </c:spPr>
            <c:extLst>
              <c:ext xmlns:c16="http://schemas.microsoft.com/office/drawing/2014/chart" uri="{C3380CC4-5D6E-409C-BE32-E72D297353CC}">
                <c16:uniqueId val="{00000003-42C3-450F-9F31-96A60F88742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4-42C3-450F-9F31-96A60F88742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42C3-450F-9F31-96A60F88742D}"/>
              </c:ext>
            </c:extLst>
          </c:dPt>
          <c:dPt>
            <c:idx val="4"/>
            <c:invertIfNegative val="0"/>
            <c:bubble3D val="0"/>
            <c:spPr>
              <a:solidFill>
                <a:srgbClr val="CCECFF"/>
              </a:solidFill>
            </c:spPr>
            <c:extLst>
              <c:ext xmlns:c16="http://schemas.microsoft.com/office/drawing/2014/chart" uri="{C3380CC4-5D6E-409C-BE32-E72D297353CC}">
                <c16:uniqueId val="{00000006-42C3-450F-9F31-96A60F88742D}"/>
              </c:ext>
            </c:extLst>
          </c:dPt>
          <c:dLbls>
            <c:dLbl>
              <c:idx val="0"/>
              <c:layout>
                <c:manualLayout>
                  <c:x val="-7.4027528914453319E-3"/>
                  <c:y val="5.4675798346888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C3-450F-9F31-96A60F88742D}"/>
                </c:ext>
              </c:extLst>
            </c:dLbl>
            <c:dLbl>
              <c:idx val="1"/>
              <c:layout>
                <c:manualLayout>
                  <c:x val="-3.701376445722666E-3"/>
                  <c:y val="6.7102116152999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2C3-450F-9F31-96A60F88742D}"/>
                </c:ext>
              </c:extLst>
            </c:dLbl>
            <c:dLbl>
              <c:idx val="2"/>
              <c:layout>
                <c:manualLayout>
                  <c:x val="7.4027528914453319E-3"/>
                  <c:y val="5.2190534785666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500" b="1">
                      <a:solidFill>
                        <a:schemeClr val="bg1"/>
                      </a:solidFill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2C3-450F-9F31-96A60F88742D}"/>
                </c:ext>
              </c:extLst>
            </c:dLbl>
            <c:dLbl>
              <c:idx val="3"/>
              <c:layout>
                <c:manualLayout>
                  <c:x val="6.7857784272667767E-17"/>
                  <c:y val="7.4557906836666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C3-450F-9F31-96A60F88742D}"/>
                </c:ext>
              </c:extLst>
            </c:dLbl>
            <c:dLbl>
              <c:idx val="4"/>
              <c:layout>
                <c:manualLayout>
                  <c:x val="-3.7013764457228017E-3"/>
                  <c:y val="6.710211615299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2C3-450F-9F31-96A60F88742D}"/>
                </c:ext>
              </c:extLst>
            </c:dLbl>
            <c:dLbl>
              <c:idx val="5"/>
              <c:layout>
                <c:manualLayout>
                  <c:x val="7.4027528914453319E-3"/>
                  <c:y val="6.7102116152999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2C3-450F-9F31-96A60F8874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Konya_gündem_araştırması2!$C$18:$C$23</c:f>
              <c:strCache>
                <c:ptCount val="6"/>
                <c:pt idx="0">
                  <c:v>18 - 24 yaş arası</c:v>
                </c:pt>
                <c:pt idx="1">
                  <c:v>25 - 34 yaş arası</c:v>
                </c:pt>
                <c:pt idx="2">
                  <c:v>35 - 44 yaş arası</c:v>
                </c:pt>
                <c:pt idx="3">
                  <c:v>45 - 54 yaş arası</c:v>
                </c:pt>
                <c:pt idx="4">
                  <c:v>55-64 yaş arası</c:v>
                </c:pt>
                <c:pt idx="5">
                  <c:v>65+ üzeri</c:v>
                </c:pt>
              </c:strCache>
            </c:strRef>
          </c:cat>
          <c:val>
            <c:numRef>
              <c:f>Konya_gündem_araştırması2!$E$18:$E$23</c:f>
              <c:numCache>
                <c:formatCode>#,##0.0;[Red]#,##0.0</c:formatCode>
                <c:ptCount val="6"/>
                <c:pt idx="0">
                  <c:v>16.107751511819682</c:v>
                </c:pt>
                <c:pt idx="1">
                  <c:v>19.846069268829027</c:v>
                </c:pt>
                <c:pt idx="2">
                  <c:v>20.395821880153932</c:v>
                </c:pt>
                <c:pt idx="3">
                  <c:v>16.987355689939527</c:v>
                </c:pt>
                <c:pt idx="4">
                  <c:v>13.358988455195162</c:v>
                </c:pt>
                <c:pt idx="5">
                  <c:v>13.304013194062671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C3-450F-9F31-96A60F887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436060400"/>
        <c:axId val="436063352"/>
        <c:axId val="0"/>
      </c:bar3DChart>
      <c:catAx>
        <c:axId val="43606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 b="1">
                <a:solidFill>
                  <a:srgbClr val="002060"/>
                </a:solidFill>
              </a:defRPr>
            </a:pPr>
            <a:endParaRPr lang="tr-TR"/>
          </a:p>
        </c:txPr>
        <c:crossAx val="436063352"/>
        <c:crosses val="autoZero"/>
        <c:auto val="1"/>
        <c:lblAlgn val="ctr"/>
        <c:lblOffset val="100"/>
        <c:noMultiLvlLbl val="0"/>
      </c:catAx>
      <c:valAx>
        <c:axId val="436063352"/>
        <c:scaling>
          <c:orientation val="minMax"/>
        </c:scaling>
        <c:delete val="1"/>
        <c:axPos val="l"/>
        <c:numFmt formatCode="#,##0.0;[Red]#,##0.0" sourceLinked="1"/>
        <c:majorTickMark val="out"/>
        <c:minorTickMark val="none"/>
        <c:tickLblPos val="nextTo"/>
        <c:crossAx val="436060400"/>
        <c:crosses val="autoZero"/>
        <c:crossBetween val="between"/>
      </c:valAx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100">
          <a:latin typeface="Swis721 BT" panose="020B0504020202020204" pitchFamily="34" charset="0"/>
        </a:defRPr>
      </a:pPr>
      <a:endParaRPr lang="tr-T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cap="none" spc="20" baseline="0">
                <a:solidFill>
                  <a:srgbClr val="C00000"/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en-US" sz="1300" b="1" i="0" dirty="0" err="1" smtClean="0">
                <a:solidFill>
                  <a:srgbClr val="C00000"/>
                </a:solidFill>
                <a:latin typeface="Swis721 BT" panose="020B0504020202020204" pitchFamily="34" charset="0"/>
              </a:rPr>
              <a:t>Cinsiyete</a:t>
            </a:r>
            <a:r>
              <a:rPr lang="en-US" sz="1300" b="1" i="0" dirty="0" smtClean="0">
                <a:solidFill>
                  <a:srgbClr val="C00000"/>
                </a:solidFill>
                <a:latin typeface="Swis721 BT" panose="020B0504020202020204" pitchFamily="34" charset="0"/>
              </a:rPr>
              <a:t> </a:t>
            </a:r>
            <a:r>
              <a:rPr lang="en-US" sz="1300" b="1" i="0" dirty="0" err="1">
                <a:solidFill>
                  <a:srgbClr val="C00000"/>
                </a:solidFill>
                <a:latin typeface="Swis721 BT" panose="020B0504020202020204" pitchFamily="34" charset="0"/>
              </a:rPr>
              <a:t>göre</a:t>
            </a:r>
            <a:r>
              <a:rPr lang="en-US" sz="1300" b="1" i="0" dirty="0">
                <a:solidFill>
                  <a:srgbClr val="C00000"/>
                </a:solidFill>
                <a:latin typeface="Swis721 BT" panose="020B0504020202020204" pitchFamily="34" charset="0"/>
              </a:rPr>
              <a:t> </a:t>
            </a:r>
            <a:r>
              <a:rPr lang="en-US" sz="1300" b="1" i="0" dirty="0" err="1">
                <a:solidFill>
                  <a:srgbClr val="C00000"/>
                </a:solidFill>
                <a:latin typeface="Swis721 BT" panose="020B0504020202020204" pitchFamily="34" charset="0"/>
              </a:rPr>
              <a:t>dağılımları</a:t>
            </a:r>
            <a:endParaRPr lang="en-US" sz="1300" b="1" i="0" dirty="0">
              <a:solidFill>
                <a:srgbClr val="C00000"/>
              </a:solidFill>
              <a:latin typeface="Swis721 BT" panose="020B05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cap="none" spc="20" baseline="0">
              <a:solidFill>
                <a:srgbClr val="C00000"/>
              </a:solidFill>
              <a:latin typeface="Swis721 BT" panose="020B0504020202020204" pitchFamily="34" charset="0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20"/>
      <c:rotY val="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42090935004703"/>
          <c:y val="0.18996000228480392"/>
          <c:w val="0.82607922196985439"/>
          <c:h val="0.7740286025480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Konya_gündem_araştırması2!$C$10:$E$10</c:f>
              <c:strCache>
                <c:ptCount val="1"/>
                <c:pt idx="0">
                  <c:v>Deneklerin Cinsiyete göre dağılımları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2C0-4E51-A10D-920035F2F4D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2C0-4E51-A10D-920035F2F4D7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2C0-4E51-A10D-920035F2F4D7}"/>
              </c:ext>
            </c:extLst>
          </c:dPt>
          <c:dLbls>
            <c:dLbl>
              <c:idx val="0"/>
              <c:layout>
                <c:manualLayout>
                  <c:x val="3.1131571335421843E-2"/>
                  <c:y val="-0.36642640484737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C0-4E51-A10D-920035F2F4D7}"/>
                </c:ext>
              </c:extLst>
            </c:dLbl>
            <c:dLbl>
              <c:idx val="1"/>
              <c:layout>
                <c:manualLayout>
                  <c:x val="9.784208133989715E-2"/>
                  <c:y val="-0.37632982119459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C0-4E51-A10D-920035F2F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Swis721 BT" panose="020B0504020202020204" pitchFamily="34" charset="0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Konya_gündem_araştırması2!$C$12:$C$13</c:f>
              <c:strCache>
                <c:ptCount val="2"/>
                <c:pt idx="0">
                  <c:v>Erkek</c:v>
                </c:pt>
                <c:pt idx="1">
                  <c:v>Bayan</c:v>
                </c:pt>
              </c:strCache>
            </c:strRef>
          </c:cat>
          <c:val>
            <c:numRef>
              <c:f>Konya_gündem_araştırması2!$E$12:$E$13</c:f>
              <c:numCache>
                <c:formatCode>0.0</c:formatCode>
                <c:ptCount val="2"/>
                <c:pt idx="0">
                  <c:v>50.247388675096204</c:v>
                </c:pt>
                <c:pt idx="1">
                  <c:v>49.752611324903796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C0-4E51-A10D-920035F2F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10496392"/>
        <c:axId val="410493112"/>
        <c:axId val="0"/>
      </c:bar3DChart>
      <c:catAx>
        <c:axId val="410496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02060"/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endParaRPr lang="tr-TR"/>
          </a:p>
        </c:txPr>
        <c:crossAx val="410493112"/>
        <c:crosses val="autoZero"/>
        <c:auto val="1"/>
        <c:lblAlgn val="ctr"/>
        <c:lblOffset val="100"/>
        <c:noMultiLvlLbl val="0"/>
      </c:catAx>
      <c:valAx>
        <c:axId val="410493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10496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641800092136831"/>
          <c:w val="0.96063714585136639"/>
          <c:h val="0.69698494980442816"/>
        </c:manualLayout>
      </c:layout>
      <c:pie3DChart>
        <c:varyColors val="1"/>
        <c:ser>
          <c:idx val="0"/>
          <c:order val="0"/>
          <c:tx>
            <c:strRef>
              <c:f>Konya_gündem_araştırması2!$C$17:$E$17</c:f>
              <c:strCache>
                <c:ptCount val="1"/>
                <c:pt idx="0">
                  <c:v>Genel olarak Başkanlık Sistemi Cumhur ittifakı (Ak Parti+MHP) iktidarının çalışmalarından memnun musunuz ?</c:v>
                </c:pt>
              </c:strCache>
            </c:strRef>
          </c:tx>
          <c:explosion val="17"/>
          <c:dPt>
            <c:idx val="0"/>
            <c:bubble3D val="0"/>
            <c:explosion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1-8019-4CC5-8055-8AC5845FC107}"/>
              </c:ext>
            </c:extLst>
          </c:dPt>
          <c:dPt>
            <c:idx val="1"/>
            <c:bubble3D val="0"/>
            <c:explosion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8019-4CC5-8055-8AC5845FC107}"/>
              </c:ext>
            </c:extLst>
          </c:dPt>
          <c:dPt>
            <c:idx val="2"/>
            <c:bubble3D val="0"/>
            <c:explosion val="0"/>
            <c:extLst>
              <c:ext xmlns:c16="http://schemas.microsoft.com/office/drawing/2014/chart" uri="{C3380CC4-5D6E-409C-BE32-E72D297353CC}">
                <c16:uniqueId val="{00000005-8019-4CC5-8055-8AC5845FC107}"/>
              </c:ext>
            </c:extLst>
          </c:dPt>
          <c:dPt>
            <c:idx val="3"/>
            <c:bubble3D val="0"/>
            <c:explosion val="0"/>
            <c:extLst>
              <c:ext xmlns:c16="http://schemas.microsoft.com/office/drawing/2014/chart" uri="{C3380CC4-5D6E-409C-BE32-E72D297353CC}">
                <c16:uniqueId val="{00000007-8019-4CC5-8055-8AC5845FC107}"/>
              </c:ext>
            </c:extLst>
          </c:dPt>
          <c:dLbls>
            <c:dLbl>
              <c:idx val="0"/>
              <c:layout>
                <c:manualLayout>
                  <c:x val="-6.3124256319704655E-2"/>
                  <c:y val="-8.4720803606041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019-4CC5-8055-8AC5845FC107}"/>
                </c:ext>
              </c:extLst>
            </c:dLbl>
            <c:dLbl>
              <c:idx val="1"/>
              <c:layout>
                <c:manualLayout>
                  <c:x val="1.0570978532294422E-2"/>
                  <c:y val="-7.94835717570992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019-4CC5-8055-8AC5845FC107}"/>
                </c:ext>
              </c:extLst>
            </c:dLbl>
            <c:dLbl>
              <c:idx val="2"/>
              <c:layout>
                <c:manualLayout>
                  <c:x val="4.4061795905266786E-2"/>
                  <c:y val="6.977138851471366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 smtClean="0"/>
                      <a:t>Memnun</a:t>
                    </a:r>
                    <a:r>
                      <a:rPr lang="en-US" baseline="0" dirty="0" smtClean="0"/>
                      <a:t> Değilim; </a:t>
                    </a:r>
                    <a:fld id="{19D71706-AC98-4645-9078-B1654EBB77CC}" type="VALUE">
                      <a:rPr lang="en-US" baseline="0"/>
                      <a:pPr/>
                      <a:t>[DEĞER]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19-4CC5-8055-8AC5845FC107}"/>
                </c:ext>
              </c:extLst>
            </c:dLbl>
            <c:dLbl>
              <c:idx val="3"/>
              <c:layout>
                <c:manualLayout>
                  <c:x val="5.5824331133984065E-3"/>
                  <c:y val="0.109374205375716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019-4CC5-8055-8AC5845FC107}"/>
                </c:ext>
              </c:extLst>
            </c:dLbl>
            <c:dLbl>
              <c:idx val="4"/>
              <c:layout>
                <c:manualLayout>
                  <c:x val="8.5265047751384021E-2"/>
                  <c:y val="-1.04255149924441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19-4CC5-8055-8AC5845FC1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Konya_gündem_araştırması2!$C$19:$C$22</c:f>
              <c:strCache>
                <c:ptCount val="4"/>
                <c:pt idx="0">
                  <c:v>Memnunum</c:v>
                </c:pt>
                <c:pt idx="1">
                  <c:v>Biraz Memnunum</c:v>
                </c:pt>
                <c:pt idx="2">
                  <c:v>Memnunum değilim</c:v>
                </c:pt>
                <c:pt idx="3">
                  <c:v>Fikrim yok-Cevap Yok</c:v>
                </c:pt>
              </c:strCache>
            </c:strRef>
          </c:cat>
          <c:val>
            <c:numRef>
              <c:f>Konya_gündem_araştırması2!$E$19:$E$22</c:f>
              <c:numCache>
                <c:formatCode>0.0</c:formatCode>
                <c:ptCount val="4"/>
                <c:pt idx="0">
                  <c:v>42.22100054975261</c:v>
                </c:pt>
                <c:pt idx="1">
                  <c:v>17.31720725673447</c:v>
                </c:pt>
                <c:pt idx="2">
                  <c:v>36.118746564046177</c:v>
                </c:pt>
                <c:pt idx="3">
                  <c:v>4.3430456294667401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19-4CC5-8055-8AC5845FC10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solidFill>
        <a:srgbClr val="FFC000">
          <a:alpha val="97000"/>
        </a:srgbClr>
      </a:solidFill>
    </a:ln>
  </c:spPr>
  <c:txPr>
    <a:bodyPr/>
    <a:lstStyle/>
    <a:p>
      <a:pPr>
        <a:defRPr sz="1100">
          <a:latin typeface="Swis721 BT" panose="020B0504020202020204" pitchFamily="34" charset="0"/>
        </a:defRPr>
      </a:pPr>
      <a:endParaRPr lang="tr-T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20147693402728E-2"/>
          <c:y val="3.2436723268547019E-2"/>
          <c:w val="0.98257985230659728"/>
          <c:h val="0.910527892611046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Konya_gündem_araştırması2!$C$26:$E$26</c:f>
              <c:strCache>
                <c:ptCount val="1"/>
                <c:pt idx="0">
                  <c:v>Size göre Türkiye de bir muhalefet boşluğu var mı ?</c:v>
                </c:pt>
              </c:strCache>
            </c:strRef>
          </c:tx>
          <c:spPr>
            <a:gradFill>
              <a:gsLst>
                <a:gs pos="100000">
                  <a:schemeClr val="accent6">
                    <a:alpha val="0"/>
                  </a:schemeClr>
                </a:gs>
                <a:gs pos="50000">
                  <a:schemeClr val="accent6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1B2-4A9E-B89A-32C1D9247BA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1B2-4A9E-B89A-32C1D9247BAD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1B2-4A9E-B89A-32C1D9247BAD}"/>
              </c:ext>
            </c:extLst>
          </c:dPt>
          <c:dLbls>
            <c:dLbl>
              <c:idx val="0"/>
              <c:layout>
                <c:manualLayout>
                  <c:x val="0"/>
                  <c:y val="-7.0292600761952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B2-4A9E-B89A-32C1D9247BAD}"/>
                </c:ext>
              </c:extLst>
            </c:dLbl>
            <c:dLbl>
              <c:idx val="1"/>
              <c:layout>
                <c:manualLayout>
                  <c:x val="2.8248587570621469E-3"/>
                  <c:y val="-7.02926007619525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B2-4A9E-B89A-32C1D9247BAD}"/>
                </c:ext>
              </c:extLst>
            </c:dLbl>
            <c:dLbl>
              <c:idx val="2"/>
              <c:layout>
                <c:manualLayout>
                  <c:x val="4.2372881355932203E-3"/>
                  <c:y val="-7.25601040123380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B2-4A9E-B89A-32C1D9247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nivers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Konya_gündem_araştırması2!$C$28:$C$30</c:f>
              <c:strCache>
                <c:ptCount val="3"/>
                <c:pt idx="0">
                  <c:v>Evet Muhalefet Boşluğu var</c:v>
                </c:pt>
                <c:pt idx="1">
                  <c:v>Hayır Muhalefet Boşluğu yok</c:v>
                </c:pt>
                <c:pt idx="2">
                  <c:v>Fikrim yok</c:v>
                </c:pt>
              </c:strCache>
            </c:strRef>
          </c:cat>
          <c:val>
            <c:numRef>
              <c:f>Konya_gündem_araştırması2!$E$28:$E$30</c:f>
              <c:numCache>
                <c:formatCode>0.0</c:formatCode>
                <c:ptCount val="3"/>
                <c:pt idx="0">
                  <c:v>65.585486531061022</c:v>
                </c:pt>
                <c:pt idx="1">
                  <c:v>21.60527762506872</c:v>
                </c:pt>
                <c:pt idx="2">
                  <c:v>12.809235843870258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B2-4A9E-B89A-32C1D9247B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73099368"/>
        <c:axId val="373099040"/>
        <c:axId val="0"/>
      </c:bar3DChart>
      <c:catAx>
        <c:axId val="37309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52F4E"/>
                </a:solidFill>
                <a:latin typeface="Univers"/>
                <a:ea typeface="+mn-ea"/>
                <a:cs typeface="+mn-cs"/>
              </a:defRPr>
            </a:pPr>
            <a:endParaRPr lang="tr-TR"/>
          </a:p>
        </c:txPr>
        <c:crossAx val="373099040"/>
        <c:crosses val="autoZero"/>
        <c:auto val="1"/>
        <c:lblAlgn val="ctr"/>
        <c:lblOffset val="100"/>
        <c:noMultiLvlLbl val="0"/>
      </c:catAx>
      <c:valAx>
        <c:axId val="3730990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7309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021021984644402"/>
          <c:w val="1"/>
          <c:h val="0.78040620898950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Konya_gündem_araştırması2!$C$35:$E$35</c:f>
              <c:strCache>
                <c:ptCount val="1"/>
                <c:pt idx="0">
                  <c:v>Size göre Millet ittifakının (CHP+İYİ PARTİ+SP+DP) ve HDP'nin önerdiği Parlementer sisteme tekrar geri dönülmeli mi ? Yoksa Cumhur ittifakının(Ak Parti+MHP+BBP) getirdiği Başkanlık sisteminemi devam etmeli mi?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88900" sx="102000" sy="102000" algn="ctr" rotWithShape="0">
                <a:prstClr val="black">
                  <a:alpha val="1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 h="127000"/>
              <a:bevelB w="127000"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79B-4E06-91CE-957562768144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9B-4E06-91CE-957562768144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92D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9B-4E06-91CE-957562768144}"/>
              </c:ext>
            </c:extLst>
          </c:dPt>
          <c:dLbls>
            <c:dLbl>
              <c:idx val="0"/>
              <c:layout>
                <c:manualLayout>
                  <c:x val="-1.4124295356142994E-3"/>
                  <c:y val="-6.7092689264387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79B-4E06-91CE-957562768144}"/>
                </c:ext>
              </c:extLst>
            </c:dLbl>
            <c:dLbl>
              <c:idx val="1"/>
              <c:layout>
                <c:manualLayout>
                  <c:x val="-1.4124295356142994E-3"/>
                  <c:y val="-4.9698288343990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9B-4E06-91CE-957562768144}"/>
                </c:ext>
              </c:extLst>
            </c:dLbl>
            <c:dLbl>
              <c:idx val="2"/>
              <c:layout>
                <c:manualLayout>
                  <c:x val="9.8870067493000962E-3"/>
                  <c:y val="-7.2062518098786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9B-4E06-91CE-9575627681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252F4E"/>
                    </a:solidFill>
                    <a:latin typeface="Univers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Konya_gündem_araştırması2!$C$37:$C$39</c:f>
              <c:strCache>
                <c:ptCount val="3"/>
                <c:pt idx="0">
                  <c:v>Başkanlık Sistemi devam etmeli</c:v>
                </c:pt>
                <c:pt idx="1">
                  <c:v>Parlamenter sisteme geri dönülmelidir</c:v>
                </c:pt>
                <c:pt idx="2">
                  <c:v>Fikrim yok/Cevap Yok</c:v>
                </c:pt>
              </c:strCache>
            </c:strRef>
          </c:cat>
          <c:val>
            <c:numRef>
              <c:f>Konya_gündem_araştırması2!$E$37:$E$39</c:f>
              <c:numCache>
                <c:formatCode>0.0</c:formatCode>
                <c:ptCount val="3"/>
                <c:pt idx="0">
                  <c:v>56.67949422759758</c:v>
                </c:pt>
                <c:pt idx="1">
                  <c:v>34.469488730071468</c:v>
                </c:pt>
                <c:pt idx="2">
                  <c:v>8.8510170423309518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9B-4E06-91CE-957562768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515932288"/>
        <c:axId val="515932944"/>
        <c:axId val="0"/>
      </c:bar3DChart>
      <c:catAx>
        <c:axId val="51593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52F4E"/>
                </a:solidFill>
                <a:latin typeface="Univers"/>
                <a:ea typeface="+mn-ea"/>
                <a:cs typeface="+mn-cs"/>
              </a:defRPr>
            </a:pPr>
            <a:endParaRPr lang="tr-TR"/>
          </a:p>
        </c:txPr>
        <c:crossAx val="515932944"/>
        <c:crosses val="autoZero"/>
        <c:auto val="1"/>
        <c:lblAlgn val="ctr"/>
        <c:lblOffset val="100"/>
        <c:noMultiLvlLbl val="0"/>
      </c:catAx>
      <c:valAx>
        <c:axId val="51593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1593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solidFill>
        <a:srgbClr val="FFC000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5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417278348680992E-2"/>
          <c:y val="7.481089879119425E-2"/>
          <c:w val="0.94651285644379202"/>
          <c:h val="0.7218861033131485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Konya_gündem_araştırması2!$C$43:$E$43</c:f>
              <c:strCache>
                <c:ptCount val="1"/>
                <c:pt idx="0">
                  <c:v>Size göre 6'lı masa Millet İttifakının Cumhurbaşkanı adayı kim olmalı?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358-4078-8E9B-09E7563A8226}"/>
              </c:ext>
            </c:extLst>
          </c:dPt>
          <c:dPt>
            <c:idx val="1"/>
            <c:invertIfNegative val="0"/>
            <c:bubble3D val="0"/>
            <c:spPr>
              <a:solidFill>
                <a:srgbClr val="CC33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358-4078-8E9B-09E7563A822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4-D358-4078-8E9B-09E7563A822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358-4078-8E9B-09E7563A8226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6-D358-4078-8E9B-09E7563A822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8-D358-4078-8E9B-09E7563A8226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D358-4078-8E9B-09E7563A822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A-D358-4078-8E9B-09E7563A8226}"/>
              </c:ext>
            </c:extLst>
          </c:dPt>
          <c:dPt>
            <c:idx val="8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D358-4078-8E9B-09E7563A822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C-D358-4078-8E9B-09E7563A8226}"/>
              </c:ext>
            </c:extLst>
          </c:dPt>
          <c:dPt>
            <c:idx val="10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D358-4078-8E9B-09E7563A8226}"/>
              </c:ext>
            </c:extLst>
          </c:dPt>
          <c:dPt>
            <c:idx val="11"/>
            <c:invertIfNegative val="0"/>
            <c:bubble3D val="0"/>
            <c:spPr>
              <a:solidFill>
                <a:srgbClr val="66FF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E-D358-4078-8E9B-09E7563A822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D358-4078-8E9B-09E7563A822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0-D358-4078-8E9B-09E7563A8226}"/>
              </c:ext>
            </c:extLst>
          </c:dPt>
          <c:dLbls>
            <c:dLbl>
              <c:idx val="0"/>
              <c:layout>
                <c:manualLayout>
                  <c:x val="1.1299435028248588E-2"/>
                  <c:y val="-0.38696239304459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58-4078-8E9B-09E7563A8226}"/>
                </c:ext>
              </c:extLst>
            </c:dLbl>
            <c:dLbl>
              <c:idx val="1"/>
              <c:layout>
                <c:manualLayout>
                  <c:x val="1.1299435028248562E-2"/>
                  <c:y val="-0.227227916845955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58-4078-8E9B-09E7563A8226}"/>
                </c:ext>
              </c:extLst>
            </c:dLbl>
            <c:dLbl>
              <c:idx val="2"/>
              <c:layout>
                <c:manualLayout>
                  <c:x val="1.4124293785310734E-2"/>
                  <c:y val="-0.15298513213391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358-4078-8E9B-09E7563A8226}"/>
                </c:ext>
              </c:extLst>
            </c:dLbl>
            <c:dLbl>
              <c:idx val="3"/>
              <c:layout>
                <c:manualLayout>
                  <c:x val="1.1299435028248588E-2"/>
                  <c:y val="-0.12598775587498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358-4078-8E9B-09E7563A8226}"/>
                </c:ext>
              </c:extLst>
            </c:dLbl>
            <c:dLbl>
              <c:idx val="4"/>
              <c:layout>
                <c:manualLayout>
                  <c:x val="1.8361581920903956E-2"/>
                  <c:y val="-0.11698863045534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358-4078-8E9B-09E7563A8226}"/>
                </c:ext>
              </c:extLst>
            </c:dLbl>
            <c:dLbl>
              <c:idx val="5"/>
              <c:layout>
                <c:manualLayout>
                  <c:x val="2.1186440677966101E-2"/>
                  <c:y val="-6.9743222002224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358-4078-8E9B-09E7563A8226}"/>
                </c:ext>
              </c:extLst>
            </c:dLbl>
            <c:dLbl>
              <c:idx val="6"/>
              <c:layout>
                <c:manualLayout>
                  <c:x val="1.6949152542372881E-2"/>
                  <c:y val="-6.524365929240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358-4078-8E9B-09E7563A8226}"/>
                </c:ext>
              </c:extLst>
            </c:dLbl>
            <c:dLbl>
              <c:idx val="7"/>
              <c:layout>
                <c:manualLayout>
                  <c:x val="1.8361581920903956E-2"/>
                  <c:y val="-6.524365929240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358-4078-8E9B-09E7563A8226}"/>
                </c:ext>
              </c:extLst>
            </c:dLbl>
            <c:dLbl>
              <c:idx val="8"/>
              <c:layout>
                <c:manualLayout>
                  <c:x val="1.6949152542372881E-2"/>
                  <c:y val="-4.949518980802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358-4078-8E9B-09E7563A8226}"/>
                </c:ext>
              </c:extLst>
            </c:dLbl>
            <c:dLbl>
              <c:idx val="9"/>
              <c:layout>
                <c:manualLayout>
                  <c:x val="1.5536723163841705E-2"/>
                  <c:y val="-5.399475251785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358-4078-8E9B-09E7563A8226}"/>
                </c:ext>
              </c:extLst>
            </c:dLbl>
            <c:dLbl>
              <c:idx val="10"/>
              <c:layout>
                <c:manualLayout>
                  <c:x val="1.5536723163841705E-2"/>
                  <c:y val="-5.3994752517850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358-4078-8E9B-09E7563A8226}"/>
                </c:ext>
              </c:extLst>
            </c:dLbl>
            <c:dLbl>
              <c:idx val="11"/>
              <c:layout>
                <c:manualLayout>
                  <c:x val="1.977401129943503E-2"/>
                  <c:y val="-0.28347245071871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358-4078-8E9B-09E7563A8226}"/>
                </c:ext>
              </c:extLst>
            </c:dLbl>
            <c:dLbl>
              <c:idx val="12"/>
              <c:layout>
                <c:manualLayout>
                  <c:x val="1.9774011299434926E-2"/>
                  <c:y val="-0.20697988465176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D358-4078-8E9B-09E7563A8226}"/>
                </c:ext>
              </c:extLst>
            </c:dLbl>
            <c:dLbl>
              <c:idx val="13"/>
              <c:layout>
                <c:manualLayout>
                  <c:x val="1.8361581920903956E-2"/>
                  <c:y val="-0.2114794473615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358-4078-8E9B-09E7563A82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Univers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C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Konya_gündem_araştırması2!$C$45:$C$58</c:f>
              <c:strCache>
                <c:ptCount val="14"/>
                <c:pt idx="0">
                  <c:v>Mansur Yavaş</c:v>
                </c:pt>
                <c:pt idx="1">
                  <c:v>Kemal Kılıçdaroğlu</c:v>
                </c:pt>
                <c:pt idx="2">
                  <c:v>Meral Akşener</c:v>
                </c:pt>
                <c:pt idx="3">
                  <c:v>Ahmet Davutoğlu</c:v>
                </c:pt>
                <c:pt idx="4">
                  <c:v>Ali Babacan</c:v>
                </c:pt>
                <c:pt idx="5">
                  <c:v>Ekrem İmamoğlu</c:v>
                </c:pt>
                <c:pt idx="6">
                  <c:v>Muharrem İnce</c:v>
                </c:pt>
                <c:pt idx="7">
                  <c:v>Temel Karamollaoğlu</c:v>
                </c:pt>
                <c:pt idx="8">
                  <c:v>Ümit Özdağ</c:v>
                </c:pt>
                <c:pt idx="9">
                  <c:v>Abdullah GÜL</c:v>
                </c:pt>
                <c:pt idx="10">
                  <c:v>Selahattin Demirtaş</c:v>
                </c:pt>
                <c:pt idx="11">
                  <c:v>Diğer</c:v>
                </c:pt>
                <c:pt idx="12">
                  <c:v>Hiçbiri</c:v>
                </c:pt>
                <c:pt idx="13">
                  <c:v>Kararsız</c:v>
                </c:pt>
              </c:strCache>
            </c:strRef>
          </c:cat>
          <c:val>
            <c:numRef>
              <c:f>Konya_gündem_araştırması2!$E$45:$E$58</c:f>
              <c:numCache>
                <c:formatCode>0.0</c:formatCode>
                <c:ptCount val="14"/>
                <c:pt idx="0">
                  <c:v>24.793842770753162</c:v>
                </c:pt>
                <c:pt idx="1">
                  <c:v>12.259483232545355</c:v>
                </c:pt>
                <c:pt idx="2">
                  <c:v>7.4766355140186915</c:v>
                </c:pt>
                <c:pt idx="3">
                  <c:v>5.3875755909840572</c:v>
                </c:pt>
                <c:pt idx="4">
                  <c:v>4.3430456294667401</c:v>
                </c:pt>
                <c:pt idx="5">
                  <c:v>2.1440351841671248</c:v>
                </c:pt>
                <c:pt idx="6">
                  <c:v>1.3743815283122596</c:v>
                </c:pt>
                <c:pt idx="7">
                  <c:v>1.3194062671797691</c:v>
                </c:pt>
                <c:pt idx="8">
                  <c:v>0.49477735019241342</c:v>
                </c:pt>
                <c:pt idx="9">
                  <c:v>0.27487630566245191</c:v>
                </c:pt>
                <c:pt idx="10">
                  <c:v>0.16492578339747113</c:v>
                </c:pt>
                <c:pt idx="11">
                  <c:v>17.37218251786696</c:v>
                </c:pt>
                <c:pt idx="12">
                  <c:v>10.885101704233096</c:v>
                </c:pt>
                <c:pt idx="13">
                  <c:v>11.709730621220451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58-4078-8E9B-09E7563A8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4618752"/>
        <c:axId val="504623016"/>
        <c:axId val="0"/>
      </c:bar3DChart>
      <c:catAx>
        <c:axId val="50461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252F4E"/>
                </a:solidFill>
                <a:latin typeface="Univers"/>
                <a:ea typeface="+mn-ea"/>
                <a:cs typeface="+mn-cs"/>
              </a:defRPr>
            </a:pPr>
            <a:endParaRPr lang="tr-TR"/>
          </a:p>
        </c:txPr>
        <c:crossAx val="504623016"/>
        <c:crosses val="autoZero"/>
        <c:auto val="1"/>
        <c:lblAlgn val="ctr"/>
        <c:lblOffset val="100"/>
        <c:noMultiLvlLbl val="0"/>
      </c:catAx>
      <c:valAx>
        <c:axId val="5046230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504618752"/>
        <c:crosses val="autoZero"/>
        <c:crossBetween val="between"/>
      </c:valAx>
      <c:spPr>
        <a:noFill/>
        <a:ln cap="rnd">
          <a:noFill/>
        </a:ln>
        <a:effectLst>
          <a:softEdge rad="63500"/>
        </a:effectLst>
      </c:spPr>
    </c:plotArea>
    <c:plotVisOnly val="1"/>
    <c:dispBlanksAs val="zero"/>
    <c:showDLblsOverMax val="0"/>
  </c:chart>
  <c:spPr>
    <a:noFill/>
    <a:ln cap="rnd">
      <a:solidFill>
        <a:srgbClr val="FFC000"/>
      </a:solidFill>
      <a:beve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18464517468915E-2"/>
          <c:y val="2.5367723031677149E-2"/>
          <c:w val="0.96936307096506213"/>
          <c:h val="0.810895155582042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Konya_gündem_araştırması2!$C$84:$E$84</c:f>
              <c:strCache>
                <c:ptCount val="1"/>
                <c:pt idx="0">
                  <c:v>Bu Pazar Cumhurbaşkanlığı seçimleri yapılacak olsa oyunuzu hangi ittifaka verirsiniz ?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4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1-E8CD-44E7-9C21-B5AA9D19A781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5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3-E8CD-44E7-9C21-B5AA9D19A781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6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E8CD-44E7-9C21-B5AA9D19A781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7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7-E8CD-44E7-9C21-B5AA9D19A781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8"/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pictureOptions>
              <c:pictureFormat val="stack"/>
            </c:pictureOptions>
            <c:extLst>
              <c:ext xmlns:c16="http://schemas.microsoft.com/office/drawing/2014/chart" uri="{C3380CC4-5D6E-409C-BE32-E72D297353CC}">
                <c16:uniqueId val="{00000009-E8CD-44E7-9C21-B5AA9D19A781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9">
                  <a:alphaModFix amt="89000"/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B-E8CD-44E7-9C21-B5AA9D19A781}"/>
              </c:ext>
            </c:extLst>
          </c:dPt>
          <c:dLbls>
            <c:dLbl>
              <c:idx val="0"/>
              <c:layout>
                <c:manualLayout>
                  <c:x val="4.5955393552406749E-2"/>
                  <c:y val="-0.50274214735505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CD-44E7-9C21-B5AA9D19A781}"/>
                </c:ext>
              </c:extLst>
            </c:dLbl>
            <c:dLbl>
              <c:idx val="1"/>
              <c:layout>
                <c:manualLayout>
                  <c:x val="5.431091965284434E-2"/>
                  <c:y val="-0.311331146297855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CD-44E7-9C21-B5AA9D19A781}"/>
                </c:ext>
              </c:extLst>
            </c:dLbl>
            <c:dLbl>
              <c:idx val="2"/>
              <c:layout>
                <c:manualLayout>
                  <c:x val="4.8740568919219275E-2"/>
                  <c:y val="-0.129144771797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8CD-44E7-9C21-B5AA9D19A781}"/>
                </c:ext>
              </c:extLst>
            </c:dLbl>
            <c:dLbl>
              <c:idx val="3"/>
              <c:layout>
                <c:manualLayout>
                  <c:x val="4.5955393552406749E-2"/>
                  <c:y val="-0.142981711633089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8CD-44E7-9C21-B5AA9D19A781}"/>
                </c:ext>
              </c:extLst>
            </c:dLbl>
            <c:dLbl>
              <c:idx val="4"/>
              <c:layout>
                <c:manualLayout>
                  <c:x val="5.8488682703063136E-2"/>
                  <c:y val="-0.147594024911576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8CD-44E7-9C21-B5AA9D19A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wis721 BT" panose="020B0504020202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Konya_gündem_araştırması2!$C$86:$C$90</c:f>
              <c:strCache>
                <c:ptCount val="5"/>
                <c:pt idx="0">
                  <c:v>CUMHUR İTTİFAKI ( AK PARTİ +MHP)</c:v>
                </c:pt>
                <c:pt idx="1">
                  <c:v>MİLLET İTTİFAKI ( CHP+İYİ PARTİ+SP+DP+GELECEK P. +DEVA P.)</c:v>
                </c:pt>
                <c:pt idx="2">
                  <c:v>EMEK VE ÖZGÜRLÜK İTTİFAKI (HDP+ TİP+ EMEP+ EHP + TÖP )</c:v>
                </c:pt>
                <c:pt idx="3">
                  <c:v>Kararsız</c:v>
                </c:pt>
                <c:pt idx="4">
                  <c:v>Diğer</c:v>
                </c:pt>
              </c:strCache>
            </c:strRef>
          </c:cat>
          <c:val>
            <c:numRef>
              <c:f>Konya_gündem_araştırması2!$E$86:$E$90</c:f>
              <c:numCache>
                <c:formatCode>0.0</c:formatCode>
                <c:ptCount val="5"/>
                <c:pt idx="0">
                  <c:v>57.119296316657504</c:v>
                </c:pt>
                <c:pt idx="1">
                  <c:v>25.728422210005498</c:v>
                </c:pt>
                <c:pt idx="2">
                  <c:v>2.8037383177570092</c:v>
                </c:pt>
                <c:pt idx="3">
                  <c:v>7.3117097306212209</c:v>
                </c:pt>
                <c:pt idx="4">
                  <c:v>7.0368334249587683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CD-44E7-9C21-B5AA9D19A7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36443472"/>
        <c:axId val="336445040"/>
        <c:axId val="0"/>
      </c:bar3DChart>
      <c:catAx>
        <c:axId val="3364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2060"/>
                </a:solidFill>
                <a:latin typeface="Swis721 BT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r-TR"/>
          </a:p>
        </c:txPr>
        <c:crossAx val="336445040"/>
        <c:crosses val="autoZero"/>
        <c:auto val="1"/>
        <c:lblAlgn val="ctr"/>
        <c:lblOffset val="100"/>
        <c:noMultiLvlLbl val="0"/>
      </c:catAx>
      <c:valAx>
        <c:axId val="3364450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644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Swis721 BT" panose="020B050402020202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tr-TR"/>
    </a:p>
  </c:txPr>
  <c:externalData r:id="rId10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84033177812338E-3"/>
          <c:y val="4.7855978511740727E-2"/>
          <c:w val="0.97148781752203217"/>
          <c:h val="0.85324760364698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Konya_gündem_araştırması2!$C$97:$E$97</c:f>
              <c:strCache>
                <c:ptCount val="1"/>
                <c:pt idx="0">
                  <c:v>Bu Pazar Cumhurbaşkanlığı seçimleri yapılacak olsa oyunuzu hangi Partiye verirsiniz ?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57000"/>
                    <a:satMod val="101000"/>
                  </a:schemeClr>
                </a:gs>
                <a:gs pos="50000">
                  <a:schemeClr val="accent1">
                    <a:lumMod val="137000"/>
                    <a:satMod val="103000"/>
                  </a:schemeClr>
                </a:gs>
                <a:gs pos="100000">
                  <a:schemeClr val="accent1">
                    <a:lumMod val="115000"/>
                    <a:satMod val="109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7A2-4179-8024-6130884949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7A2-4179-8024-613088494951}"/>
              </c:ext>
            </c:extLst>
          </c:dPt>
          <c:dPt>
            <c:idx val="2"/>
            <c:invertIfNegative val="0"/>
            <c:bubble3D val="0"/>
            <c:spPr>
              <a:solidFill>
                <a:srgbClr val="CF150B"/>
              </a:solidFill>
              <a:ln w="9525" cap="flat" cmpd="sng" algn="ctr">
                <a:solidFill>
                  <a:srgbClr val="D1150C"/>
                </a:solidFill>
                <a:round/>
              </a:ln>
              <a:effectLst/>
              <a:sp3d contourW="9525">
                <a:contourClr>
                  <a:srgbClr val="D1150C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7A2-4179-8024-613088494951}"/>
              </c:ext>
            </c:extLst>
          </c:dPt>
          <c:dPt>
            <c:idx val="3"/>
            <c:invertIfNegative val="0"/>
            <c:bubble3D val="0"/>
            <c:spPr>
              <a:solidFill>
                <a:srgbClr val="35B5E6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7A2-4179-8024-613088494951}"/>
              </c:ext>
            </c:extLst>
          </c:dPt>
          <c:dPt>
            <c:idx val="4"/>
            <c:invertIfNegative val="0"/>
            <c:bubble3D val="0"/>
            <c:spPr>
              <a:solidFill>
                <a:srgbClr val="E10B17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7A2-4179-8024-613088494951}"/>
              </c:ext>
            </c:extLst>
          </c:dPt>
          <c:dPt>
            <c:idx val="5"/>
            <c:invertIfNegative val="0"/>
            <c:bubble3D val="0"/>
            <c:spPr>
              <a:solidFill>
                <a:srgbClr val="A9262C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7A2-4179-8024-613088494951}"/>
              </c:ext>
            </c:extLst>
          </c:dPt>
          <c:dPt>
            <c:idx val="6"/>
            <c:invertIfNegative val="0"/>
            <c:bubble3D val="0"/>
            <c:spPr>
              <a:solidFill>
                <a:srgbClr val="02594C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7A2-4179-8024-613088494951}"/>
              </c:ext>
            </c:extLst>
          </c:dPt>
          <c:dPt>
            <c:idx val="7"/>
            <c:invertIfNegative val="0"/>
            <c:bubble3D val="0"/>
            <c:spPr>
              <a:solidFill>
                <a:srgbClr val="D13539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7A2-4179-8024-613088494951}"/>
              </c:ext>
            </c:extLst>
          </c:dPt>
          <c:dPt>
            <c:idx val="8"/>
            <c:invertIfNegative val="0"/>
            <c:bubble3D val="0"/>
            <c:spPr>
              <a:solidFill>
                <a:srgbClr val="0070A6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7A2-4179-8024-613088494951}"/>
              </c:ext>
            </c:extLst>
          </c:dPt>
          <c:dPt>
            <c:idx val="9"/>
            <c:invertIfNegative val="0"/>
            <c:bubble3D val="0"/>
            <c:spPr>
              <a:solidFill>
                <a:srgbClr val="934397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57A2-4179-8024-613088494951}"/>
              </c:ext>
            </c:extLst>
          </c:dPt>
          <c:dPt>
            <c:idx val="10"/>
            <c:invertIfNegative val="0"/>
            <c:bubble3D val="0"/>
            <c:spPr>
              <a:solidFill>
                <a:srgbClr val="FE0009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57A2-4179-8024-613088494951}"/>
              </c:ext>
            </c:extLst>
          </c:dPt>
          <c:dPt>
            <c:idx val="11"/>
            <c:invertIfNegative val="0"/>
            <c:bubble3D val="0"/>
            <c:spPr>
              <a:solidFill>
                <a:srgbClr val="005AAF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57A2-4179-8024-61308849495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57A2-4179-8024-613088494951}"/>
              </c:ext>
            </c:extLst>
          </c:dPt>
          <c:dPt>
            <c:idx val="13"/>
            <c:invertIfNegative val="0"/>
            <c:bubble3D val="0"/>
            <c:spPr>
              <a:solidFill>
                <a:srgbClr val="434142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shade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7A2-4179-8024-613088494951}"/>
              </c:ext>
            </c:extLst>
          </c:dPt>
          <c:dLbls>
            <c:dLbl>
              <c:idx val="0"/>
              <c:layout>
                <c:manualLayout>
                  <c:x val="1.6848107827890087E-2"/>
                  <c:y val="-2.827853275693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7A2-4179-8024-613088494951}"/>
                </c:ext>
              </c:extLst>
            </c:dLbl>
            <c:dLbl>
              <c:idx val="1"/>
              <c:layout>
                <c:manualLayout>
                  <c:x val="1.1664074650077761E-2"/>
                  <c:y val="-2.1752717505336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7A2-4179-8024-613088494951}"/>
                </c:ext>
              </c:extLst>
            </c:dLbl>
            <c:dLbl>
              <c:idx val="2"/>
              <c:layout>
                <c:manualLayout>
                  <c:x val="1.0368066355624652E-2"/>
                  <c:y val="-2.3927989255870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7A2-4179-8024-613088494951}"/>
                </c:ext>
              </c:extLst>
            </c:dLbl>
            <c:dLbl>
              <c:idx val="3"/>
              <c:layout>
                <c:manualLayout>
                  <c:x val="7.7760497667184597E-3"/>
                  <c:y val="-1.957744575480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7A2-4179-8024-613088494951}"/>
                </c:ext>
              </c:extLst>
            </c:dLbl>
            <c:dLbl>
              <c:idx val="4"/>
              <c:layout>
                <c:manualLayout>
                  <c:x val="6.4800414722654227E-3"/>
                  <c:y val="-1.957744575480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7A2-4179-8024-613088494951}"/>
                </c:ext>
              </c:extLst>
            </c:dLbl>
            <c:dLbl>
              <c:idx val="5"/>
              <c:layout>
                <c:manualLayout>
                  <c:x val="1.5552099533437015E-2"/>
                  <c:y val="-1.5226902253735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7A2-4179-8024-613088494951}"/>
                </c:ext>
              </c:extLst>
            </c:dLbl>
            <c:dLbl>
              <c:idx val="6"/>
              <c:layout>
                <c:manualLayout>
                  <c:x val="6.4800414722653273E-3"/>
                  <c:y val="-1.3051630503202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7A2-4179-8024-613088494951}"/>
                </c:ext>
              </c:extLst>
            </c:dLbl>
            <c:dLbl>
              <c:idx val="7"/>
              <c:layout>
                <c:manualLayout>
                  <c:x val="1.5552099533437015E-2"/>
                  <c:y val="-1.957744575480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7A2-4179-8024-613088494951}"/>
                </c:ext>
              </c:extLst>
            </c:dLbl>
            <c:dLbl>
              <c:idx val="8"/>
              <c:layout>
                <c:manualLayout>
                  <c:x val="1.425609123898393E-2"/>
                  <c:y val="-1.957744575480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57A2-4179-8024-613088494951}"/>
                </c:ext>
              </c:extLst>
            </c:dLbl>
            <c:dLbl>
              <c:idx val="9"/>
              <c:layout>
                <c:manualLayout>
                  <c:x val="1.1664074650077665E-2"/>
                  <c:y val="-1.957744575480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57A2-4179-8024-613088494951}"/>
                </c:ext>
              </c:extLst>
            </c:dLbl>
            <c:dLbl>
              <c:idx val="10"/>
              <c:layout>
                <c:manualLayout>
                  <c:x val="1.0368066355624676E-2"/>
                  <c:y val="-2.1752717505336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7A2-4179-8024-613088494951}"/>
                </c:ext>
              </c:extLst>
            </c:dLbl>
            <c:dLbl>
              <c:idx val="11"/>
              <c:layout>
                <c:manualLayout>
                  <c:x val="7.7760497667185074E-3"/>
                  <c:y val="-1.5226902253735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57A2-4179-8024-613088494951}"/>
                </c:ext>
              </c:extLst>
            </c:dLbl>
            <c:dLbl>
              <c:idx val="12"/>
              <c:layout>
                <c:manualLayout>
                  <c:x val="6.4800414722654227E-3"/>
                  <c:y val="-2.827853275693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57A2-4179-8024-613088494951}"/>
                </c:ext>
              </c:extLst>
            </c:dLbl>
            <c:dLbl>
              <c:idx val="13"/>
              <c:layout>
                <c:manualLayout>
                  <c:x val="1.5552099533437015E-2"/>
                  <c:y val="-3.0453804507471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57A2-4179-8024-613088494951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Univers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Konya_gündem_araştırması2!$C$99:$C$112</c:f>
              <c:strCache>
                <c:ptCount val="14"/>
                <c:pt idx="0">
                  <c:v>AK PARTİ</c:v>
                </c:pt>
                <c:pt idx="1">
                  <c:v>CHP</c:v>
                </c:pt>
                <c:pt idx="2">
                  <c:v>MHP</c:v>
                </c:pt>
                <c:pt idx="3">
                  <c:v>İYİ P.</c:v>
                </c:pt>
                <c:pt idx="4">
                  <c:v>YRP</c:v>
                </c:pt>
                <c:pt idx="5">
                  <c:v>ZAFER P.</c:v>
                </c:pt>
                <c:pt idx="6">
                  <c:v>GELECEK P.</c:v>
                </c:pt>
                <c:pt idx="7">
                  <c:v>SP</c:v>
                </c:pt>
                <c:pt idx="8">
                  <c:v>DEVA P.</c:v>
                </c:pt>
                <c:pt idx="9">
                  <c:v>HDP</c:v>
                </c:pt>
                <c:pt idx="10">
                  <c:v>BBP</c:v>
                </c:pt>
                <c:pt idx="11">
                  <c:v>MEMLEKET P.</c:v>
                </c:pt>
                <c:pt idx="12">
                  <c:v>VATAN P.</c:v>
                </c:pt>
                <c:pt idx="13">
                  <c:v>Kararsız</c:v>
                </c:pt>
              </c:strCache>
            </c:strRef>
          </c:cat>
          <c:val>
            <c:numRef>
              <c:f>Konya_gündem_araştırması2!$E$99:$E$112</c:f>
              <c:numCache>
                <c:formatCode>0.0</c:formatCode>
                <c:ptCount val="14"/>
                <c:pt idx="0">
                  <c:v>51.566794942275976</c:v>
                </c:pt>
                <c:pt idx="1">
                  <c:v>12.589334799340296</c:v>
                </c:pt>
                <c:pt idx="2">
                  <c:v>6.7619571192963166</c:v>
                </c:pt>
                <c:pt idx="3">
                  <c:v>6.1022539857064322</c:v>
                </c:pt>
                <c:pt idx="4">
                  <c:v>3.1885651456844419</c:v>
                </c:pt>
                <c:pt idx="5">
                  <c:v>2.1440351841671248</c:v>
                </c:pt>
                <c:pt idx="6">
                  <c:v>1.8141836173721826</c:v>
                </c:pt>
                <c:pt idx="7">
                  <c:v>1.3743815283122596</c:v>
                </c:pt>
                <c:pt idx="8">
                  <c:v>1.3743815283122596</c:v>
                </c:pt>
                <c:pt idx="9">
                  <c:v>1.2644310060472788</c:v>
                </c:pt>
                <c:pt idx="10">
                  <c:v>0.82462891698735574</c:v>
                </c:pt>
                <c:pt idx="11">
                  <c:v>0.60472787245739412</c:v>
                </c:pt>
                <c:pt idx="12">
                  <c:v>0.27487630566245191</c:v>
                </c:pt>
                <c:pt idx="13">
                  <c:v>10.11544804837823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1C-57A2-4179-8024-6130884949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"/>
        <c:gapDepth val="155"/>
        <c:shape val="box"/>
        <c:axId val="418900872"/>
        <c:axId val="418895776"/>
        <c:axId val="0"/>
      </c:bar3DChart>
      <c:dateAx>
        <c:axId val="418900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418895776"/>
        <c:crosses val="autoZero"/>
        <c:auto val="0"/>
        <c:lblOffset val="100"/>
        <c:baseTimeUnit val="days"/>
      </c:dateAx>
      <c:valAx>
        <c:axId val="4188957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418900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jp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0.03988</cdr:x>
      <cdr:y>0.88868</cdr:y>
    </cdr:from>
    <cdr:to>
      <cdr:x>0.0982</cdr:x>
      <cdr:y>0.99798</cdr:y>
    </cdr:to>
    <cdr:pic>
      <cdr:nvPicPr>
        <cdr:cNvPr id="9" name="Resim 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90768" y="5188403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0.10209</cdr:x>
      <cdr:y>0.88776</cdr:y>
    </cdr:from>
    <cdr:to>
      <cdr:x>0.16041</cdr:x>
      <cdr:y>0.99706</cdr:y>
    </cdr:to>
    <cdr:pic>
      <cdr:nvPicPr>
        <cdr:cNvPr id="10" name="Resim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00368" y="5183031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0.23428</cdr:x>
      <cdr:y>0.88776</cdr:y>
    </cdr:from>
    <cdr:to>
      <cdr:x>0.2926</cdr:x>
      <cdr:y>0.99706</cdr:y>
    </cdr:to>
    <cdr:pic>
      <cdr:nvPicPr>
        <cdr:cNvPr id="11" name="Resim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95768" y="5183031"/>
          <a:ext cx="571500" cy="638175"/>
        </a:xfrm>
        <a:prstGeom xmlns:a="http://schemas.openxmlformats.org/drawingml/2006/main" prst="rect">
          <a:avLst/>
        </a:prstGeom>
        <a:solidFill xmlns:a="http://schemas.openxmlformats.org/drawingml/2006/main">
          <a:srgbClr val="003860"/>
        </a:solidFill>
      </cdr:spPr>
    </cdr:pic>
  </cdr:relSizeAnchor>
  <cdr:relSizeAnchor xmlns:cdr="http://schemas.openxmlformats.org/drawingml/2006/chartDrawing">
    <cdr:from>
      <cdr:x>0.17207</cdr:x>
      <cdr:y>0.88776</cdr:y>
    </cdr:from>
    <cdr:to>
      <cdr:x>0.23039</cdr:x>
      <cdr:y>0.99706</cdr:y>
    </cdr:to>
    <cdr:pic>
      <cdr:nvPicPr>
        <cdr:cNvPr id="12" name="Resim 1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86168" y="5183031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0.29649</cdr:x>
      <cdr:y>0.88776</cdr:y>
    </cdr:from>
    <cdr:to>
      <cdr:x>0.35481</cdr:x>
      <cdr:y>0.99706</cdr:y>
    </cdr:to>
    <cdr:pic>
      <cdr:nvPicPr>
        <cdr:cNvPr id="13" name="Resim 1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905368" y="5183031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0.36376</cdr:x>
      <cdr:y>0.88678</cdr:y>
    </cdr:from>
    <cdr:to>
      <cdr:x>0.42208</cdr:x>
      <cdr:y>0.99608</cdr:y>
    </cdr:to>
    <cdr:pic>
      <cdr:nvPicPr>
        <cdr:cNvPr id="14" name="Resim 1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564600" y="5177316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0.42868</cdr:x>
      <cdr:y>0.88776</cdr:y>
    </cdr:from>
    <cdr:to>
      <cdr:x>0.487</cdr:x>
      <cdr:y>0.99706</cdr:y>
    </cdr:to>
    <cdr:pic>
      <cdr:nvPicPr>
        <cdr:cNvPr id="15" name="Resim 1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200768" y="5183031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0.49089</cdr:x>
      <cdr:y>0.88895</cdr:y>
    </cdr:from>
    <cdr:to>
      <cdr:x>0.54921</cdr:x>
      <cdr:y>0.99826</cdr:y>
    </cdr:to>
    <cdr:pic>
      <cdr:nvPicPr>
        <cdr:cNvPr id="16" name="Resim 15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810368" y="5190016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0.5531</cdr:x>
      <cdr:y>0.88776</cdr:y>
    </cdr:from>
    <cdr:to>
      <cdr:x>0.61142</cdr:x>
      <cdr:y>0.99706</cdr:y>
    </cdr:to>
    <cdr:pic>
      <cdr:nvPicPr>
        <cdr:cNvPr id="17" name="Resim 16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419968" y="5183031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0.6153</cdr:x>
      <cdr:y>0.88776</cdr:y>
    </cdr:from>
    <cdr:to>
      <cdr:x>0.67363</cdr:x>
      <cdr:y>0.99706</cdr:y>
    </cdr:to>
    <cdr:pic>
      <cdr:nvPicPr>
        <cdr:cNvPr id="18" name="Resim 1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029568" y="5183031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0.67751</cdr:x>
      <cdr:y>0.88776</cdr:y>
    </cdr:from>
    <cdr:to>
      <cdr:x>0.73583</cdr:x>
      <cdr:y>0.99706</cdr:y>
    </cdr:to>
    <cdr:pic>
      <cdr:nvPicPr>
        <cdr:cNvPr id="19" name="Resim 18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639168" y="5183031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0.7475</cdr:x>
      <cdr:y>0.88776</cdr:y>
    </cdr:from>
    <cdr:to>
      <cdr:x>0.80582</cdr:x>
      <cdr:y>0.99706</cdr:y>
    </cdr:to>
    <cdr:pic>
      <cdr:nvPicPr>
        <cdr:cNvPr id="20" name="Resim 1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324968" y="5183031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0.80971</cdr:x>
      <cdr:y>0.889</cdr:y>
    </cdr:from>
    <cdr:to>
      <cdr:x>0.86803</cdr:x>
      <cdr:y>0.99831</cdr:y>
    </cdr:to>
    <cdr:pic>
      <cdr:nvPicPr>
        <cdr:cNvPr id="21" name="Resim 2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3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934568" y="5190308"/>
          <a:ext cx="571500" cy="63817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0.87191</cdr:x>
      <cdr:y>0.88776</cdr:y>
    </cdr:from>
    <cdr:to>
      <cdr:x>0.93023</cdr:x>
      <cdr:y>0.99706</cdr:y>
    </cdr:to>
    <cdr:pic>
      <cdr:nvPicPr>
        <cdr:cNvPr id="22" name="Resim 2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544168" y="5183031"/>
          <a:ext cx="571500" cy="638175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4E272446-8C7A-4B88-A8C9-6A00CB7BA107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BAE14B8-3CC9-472D-9BC5-A84D80684DE2}" type="slidenum">
              <a:rPr lang="tr-TR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tr-TR" sz="1200"/>
            </a:lvl1pPr>
          </a:lstStyle>
          <a:p>
            <a:fld id="{E35AE4AA-3E52-4B28-932F-E996693C9D7B}" type="datetime1">
              <a:rPr lang="tr-TR" smtClean="0"/>
              <a:pPr/>
              <a:t>20.10.2022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tr-TR"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tr-TR"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tr-T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37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536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10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944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83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tr-TR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324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86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18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17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255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Birden fazla slayt gerekebilir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20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Dikdörtgen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tr-TR" sz="48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tr-TR" sz="2800"/>
            </a:lvl2pPr>
            <a:lvl3pPr marL="914400" indent="0" algn="ctr" latinLnBrk="0">
              <a:buNone/>
              <a:defRPr lang="tr-TR" sz="2400"/>
            </a:lvl3pPr>
            <a:lvl4pPr marL="1371600" indent="0" algn="ctr" latinLnBrk="0">
              <a:buNone/>
              <a:defRPr lang="tr-TR" sz="2000"/>
            </a:lvl4pPr>
            <a:lvl5pPr marL="1828800" indent="0" algn="ctr" latinLnBrk="0">
              <a:buNone/>
              <a:defRPr lang="tr-TR" sz="2000"/>
            </a:lvl5pPr>
            <a:lvl6pPr marL="2286000" indent="0" algn="ctr" latinLnBrk="0">
              <a:buNone/>
              <a:defRPr lang="tr-TR" sz="2000"/>
            </a:lvl6pPr>
            <a:lvl7pPr marL="2743200" indent="0" algn="ctr" latinLnBrk="0">
              <a:buNone/>
              <a:defRPr lang="tr-TR" sz="2000"/>
            </a:lvl7pPr>
            <a:lvl8pPr marL="3200400" indent="0" algn="ctr" latinLnBrk="0">
              <a:buNone/>
              <a:defRPr lang="tr-TR" sz="2000"/>
            </a:lvl8pPr>
            <a:lvl9pPr marL="3657600" indent="0" algn="ctr" latinLnBrk="0">
              <a:buNone/>
              <a:defRPr lang="tr-TR" sz="2000"/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Diğer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3687B7B4-7191-41ED-9E24-1543188360DE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tr-TR"/>
            </a:pPr>
            <a:endParaRPr kumimoji="0" lang="tr-TR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tr-TR" sz="3400" b="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tr-TR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2800"/>
            </a:lvl2pPr>
            <a:lvl3pPr marL="914400" indent="0" latinLnBrk="0">
              <a:buNone/>
              <a:defRPr lang="tr-TR" sz="2400"/>
            </a:lvl3pPr>
            <a:lvl4pPr marL="1371600" indent="0" latinLnBrk="0">
              <a:buNone/>
              <a:defRPr lang="tr-TR" sz="2000"/>
            </a:lvl4pPr>
            <a:lvl5pPr marL="1828800" indent="0" latinLnBrk="0">
              <a:buNone/>
              <a:defRPr lang="tr-TR" sz="2000"/>
            </a:lvl5pPr>
            <a:lvl6pPr marL="2286000" indent="0" latinLnBrk="0">
              <a:buNone/>
              <a:defRPr lang="tr-TR" sz="2000"/>
            </a:lvl6pPr>
            <a:lvl7pPr marL="2743200" indent="0" latinLnBrk="0">
              <a:buNone/>
              <a:defRPr lang="tr-TR" sz="2000"/>
            </a:lvl7pPr>
            <a:lvl8pPr marL="3200400" indent="0" latinLnBrk="0">
              <a:buNone/>
              <a:defRPr lang="tr-TR" sz="2000"/>
            </a:lvl8pPr>
            <a:lvl9pPr marL="3657600" indent="0" latinLnBrk="0">
              <a:buNone/>
              <a:defRPr lang="tr-TR"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2E73F-D577-4084-B9F4-5B5FE33E19AB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5E5F4-1B54-481E-A462-C461AF3F65B9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0D986F-BA10-446A-A1CB-4CDD56FD5C74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288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tr-TR"/>
            </a:lvl6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818BCA-3ECE-49FB-A0FF-AC5F77D8125E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Başlığ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490D3-75E6-45AD-B31D-904854EDEF44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ğer Bölüm Başlığ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tr-TR" sz="5200" b="0">
                <a:solidFill>
                  <a:schemeClr val="tx1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tr-TR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tr-T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tr-T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tr-T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7C254F14-2073-4ED8-999B-317D59C85912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02DE6-095D-4BC3-A3BB-FB089E9D5518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tr-TR" sz="2200" b="0" cap="none" baseline="0"/>
            </a:lvl1pPr>
            <a:lvl2pPr marL="457200" indent="0" latinLnBrk="0">
              <a:buNone/>
              <a:defRPr lang="tr-TR" sz="2000" b="1"/>
            </a:lvl2pPr>
            <a:lvl3pPr marL="914400" indent="0" latinLnBrk="0">
              <a:buNone/>
              <a:defRPr lang="tr-TR" sz="1800" b="1"/>
            </a:lvl3pPr>
            <a:lvl4pPr marL="1371600" indent="0" latinLnBrk="0">
              <a:buNone/>
              <a:defRPr lang="tr-TR" sz="1600" b="1"/>
            </a:lvl4pPr>
            <a:lvl5pPr marL="1828800" indent="0" latinLnBrk="0">
              <a:buNone/>
              <a:defRPr lang="tr-TR" sz="1600" b="1"/>
            </a:lvl5pPr>
            <a:lvl6pPr marL="2286000" indent="0" latinLnBrk="0">
              <a:buNone/>
              <a:defRPr lang="tr-TR" sz="1600" b="1"/>
            </a:lvl6pPr>
            <a:lvl7pPr marL="2743200" indent="0" latinLnBrk="0">
              <a:buNone/>
              <a:defRPr lang="tr-TR" sz="1600" b="1"/>
            </a:lvl7pPr>
            <a:lvl8pPr marL="3200400" indent="0" latinLnBrk="0">
              <a:buNone/>
              <a:defRPr lang="tr-TR" sz="1600" b="1"/>
            </a:lvl8pPr>
            <a:lvl9pPr marL="3657600" indent="0" latinLnBrk="0">
              <a:buNone/>
              <a:defRPr lang="tr-TR" sz="1600" b="1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tr-TR" sz="1800"/>
            </a:lvl1pPr>
            <a:lvl2pPr latinLnBrk="0">
              <a:defRPr lang="tr-TR" sz="1600"/>
            </a:lvl2pPr>
            <a:lvl3pPr latinLnBrk="0">
              <a:defRPr lang="tr-TR" sz="1400"/>
            </a:lvl3pPr>
            <a:lvl4pPr latinLnBrk="0">
              <a:defRPr lang="tr-TR" sz="1200"/>
            </a:lvl4pPr>
            <a:lvl5pPr latinLnBrk="0">
              <a:defRPr lang="tr-TR" sz="1200"/>
            </a:lvl5pPr>
            <a:lvl6pPr latinLnBrk="0">
              <a:defRPr lang="tr-TR" sz="1200"/>
            </a:lvl6pPr>
            <a:lvl7pPr latinLnBrk="0">
              <a:defRPr lang="tr-TR" sz="1200"/>
            </a:lvl7pPr>
            <a:lvl8pPr latinLnBrk="0">
              <a:defRPr lang="tr-TR" sz="1200"/>
            </a:lvl8pPr>
            <a:lvl9pPr latinLnBrk="0">
              <a:defRPr lang="tr-TR" sz="12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3F6DB-E180-4BC7-846C-C5623B1BFC92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EE1FF3-F452-4BCB-B2A2-F0435BF280AD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948CE1F4-B2D1-4109-B99C-123090DBAF68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tr-TR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tr-TR" sz="3400" b="0"/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tr-TR" sz="2000"/>
            </a:lvl1pPr>
            <a:lvl2pPr latinLnBrk="0">
              <a:defRPr lang="tr-TR" sz="1800"/>
            </a:lvl2pPr>
            <a:lvl3pPr latinLnBrk="0">
              <a:defRPr lang="tr-TR" sz="1600"/>
            </a:lvl3pPr>
            <a:lvl4pPr latinLnBrk="0">
              <a:defRPr lang="tr-TR" sz="1400"/>
            </a:lvl4pPr>
            <a:lvl5pPr latinLnBrk="0">
              <a:defRPr lang="tr-TR" sz="1400"/>
            </a:lvl5pPr>
            <a:lvl6pPr latinLnBrk="0">
              <a:defRPr lang="tr-TR" sz="1400"/>
            </a:lvl6pPr>
            <a:lvl7pPr latinLnBrk="0">
              <a:defRPr lang="tr-TR" sz="1400"/>
            </a:lvl7pPr>
            <a:lvl8pPr latinLnBrk="0">
              <a:defRPr lang="tr-TR" sz="1400"/>
            </a:lvl8pPr>
            <a:lvl9pPr latinLnBrk="0">
              <a:defRPr lang="tr-TR" sz="14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tr-TR" sz="1600"/>
            </a:lvl1pPr>
            <a:lvl2pPr marL="457200" indent="0" latinLnBrk="0">
              <a:buNone/>
              <a:defRPr lang="tr-TR" sz="1200"/>
            </a:lvl2pPr>
            <a:lvl3pPr marL="914400" indent="0" latinLnBrk="0">
              <a:buNone/>
              <a:defRPr lang="tr-TR" sz="1000"/>
            </a:lvl3pPr>
            <a:lvl4pPr marL="1371600" indent="0" latinLnBrk="0">
              <a:buNone/>
              <a:defRPr lang="tr-TR" sz="900"/>
            </a:lvl4pPr>
            <a:lvl5pPr marL="1828800" indent="0" latinLnBrk="0">
              <a:buNone/>
              <a:defRPr lang="tr-TR" sz="900"/>
            </a:lvl5pPr>
            <a:lvl6pPr marL="2286000" indent="0" latinLnBrk="0">
              <a:buNone/>
              <a:defRPr lang="tr-TR" sz="900"/>
            </a:lvl6pPr>
            <a:lvl7pPr marL="2743200" indent="0" latinLnBrk="0">
              <a:buNone/>
              <a:defRPr lang="tr-TR" sz="900"/>
            </a:lvl7pPr>
            <a:lvl8pPr marL="3200400" indent="0" latinLnBrk="0">
              <a:buNone/>
              <a:defRPr lang="tr-TR" sz="900"/>
            </a:lvl8pPr>
            <a:lvl9pPr marL="3657600" indent="0" latinLnBrk="0">
              <a:buNone/>
              <a:defRPr lang="tr-TR" sz="9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52-8659-45E7-B74B-8BC223B7977F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Dikdörtgen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  <a:p>
            <a:pPr lvl="5"/>
            <a:r>
              <a:rPr lang="tr-TR" dirty="0" err="1"/>
              <a:t>Sixth</a:t>
            </a:r>
            <a:endParaRPr lang="tr-TR" dirty="0"/>
          </a:p>
          <a:p>
            <a:pPr lvl="6"/>
            <a:r>
              <a:rPr lang="tr-TR" dirty="0" err="1"/>
              <a:t>Seventh</a:t>
            </a:r>
            <a:endParaRPr lang="tr-TR" dirty="0"/>
          </a:p>
          <a:p>
            <a:pPr lvl="7"/>
            <a:r>
              <a:rPr lang="tr-TR" dirty="0"/>
              <a:t>Sekizinci</a:t>
            </a:r>
          </a:p>
          <a:p>
            <a:pPr lvl="8"/>
            <a:r>
              <a:rPr lang="tr-TR" dirty="0"/>
              <a:t>Dokuzuncu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EBD4E3B6-A0EB-4921-94AC-267365A38E44}" type="datetime1">
              <a:rPr lang="tr-TR" smtClean="0"/>
              <a:t>20.10.2022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tr-TR" sz="800" cap="all" baseline="0">
                <a:solidFill>
                  <a:schemeClr val="bg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tr-TR"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tr-TR"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tr-TR"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tr-TR"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tr-TR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tr-T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chart" Target="../charts/chart8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9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5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1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4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5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hart" Target="../charts/chart6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"/>
            <a:ext cx="12192000" cy="5232400"/>
          </a:xfrm>
          <a:prstGeom prst="rect">
            <a:avLst/>
          </a:prstGeom>
        </p:spPr>
      </p:pic>
      <p:sp>
        <p:nvSpPr>
          <p:cNvPr id="7" name="Alt Konu Başlığı 3"/>
          <p:cNvSpPr txBox="1">
            <a:spLocks/>
          </p:cNvSpPr>
          <p:nvPr/>
        </p:nvSpPr>
        <p:spPr>
          <a:xfrm>
            <a:off x="609600" y="190733"/>
            <a:ext cx="96012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5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2023 Cumhurbaşkanlığı Seçimi</a:t>
            </a:r>
          </a:p>
          <a:p>
            <a:pPr>
              <a:lnSpc>
                <a:spcPct val="100000"/>
              </a:lnSpc>
            </a:pPr>
            <a:r>
              <a:rPr lang="tr-TR" sz="5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Konya Son Durum Anketi</a:t>
            </a:r>
          </a:p>
        </p:txBody>
      </p:sp>
      <p:graphicFrame>
        <p:nvGraphicFramePr>
          <p:cNvPr id="9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60837"/>
              </p:ext>
            </p:extLst>
          </p:nvPr>
        </p:nvGraphicFramePr>
        <p:xfrm>
          <a:off x="533400" y="5401028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5" imgW="8510016" imgH="6132576" progId="">
                  <p:embed/>
                </p:oleObj>
              </mc:Choice>
              <mc:Fallback>
                <p:oleObj name="CorelDRAW" r:id="rId5" imgW="8510016" imgH="6132576" progId="">
                  <p:embed/>
                  <p:pic>
                    <p:nvPicPr>
                      <p:cNvPr id="8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01028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lt Konu Başlığı 3"/>
          <p:cNvSpPr txBox="1">
            <a:spLocks/>
          </p:cNvSpPr>
          <p:nvPr/>
        </p:nvSpPr>
        <p:spPr>
          <a:xfrm>
            <a:off x="2438400" y="6044184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latin typeface="Century Gothic" panose="020B0502020202020204" pitchFamily="34" charset="0"/>
              </a:rPr>
              <a:t>Siyasi Gündem Araştırması - KONYA-Ekim - 2022 - www.tusiar.com</a:t>
            </a:r>
            <a:endParaRPr lang="tr-TR" sz="2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10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4 Metin kutusu"/>
          <p:cNvSpPr txBox="1">
            <a:spLocks noChangeArrowheads="1"/>
          </p:cNvSpPr>
          <p:nvPr/>
        </p:nvSpPr>
        <p:spPr bwMode="auto">
          <a:xfrm>
            <a:off x="2164079" y="188148"/>
            <a:ext cx="1002362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320" b="1" i="0" u="none" strike="noStrike" kern="1200" baseline="0">
                <a:solidFill>
                  <a:srgbClr val="C00000"/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en-US" sz="1700" b="1" dirty="0">
                <a:solidFill>
                  <a:srgbClr val="C00000"/>
                </a:solidFill>
                <a:latin typeface="Univers"/>
              </a:rPr>
              <a:t>Bu Pazar Cumhurbaşkanlığı seçimleri yapılacak olsa oyunuzu hangi ittifaka verirsiniz ?</a:t>
            </a:r>
          </a:p>
        </p:txBody>
      </p:sp>
      <p:graphicFrame>
        <p:nvGraphicFramePr>
          <p:cNvPr id="9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863236"/>
              </p:ext>
            </p:extLst>
          </p:nvPr>
        </p:nvGraphicFramePr>
        <p:xfrm>
          <a:off x="2462687" y="914401"/>
          <a:ext cx="9119713" cy="550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500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KONYA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Ekim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115595" y="5426272"/>
            <a:ext cx="14332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CUMHUR</a:t>
            </a:r>
          </a:p>
          <a:p>
            <a:pPr algn="ctr"/>
            <a:r>
              <a:rPr lang="tr-TR" sz="15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İTTİFAKI</a:t>
            </a:r>
          </a:p>
          <a:p>
            <a:pPr algn="ctr"/>
            <a:r>
              <a:rPr lang="tr-TR" sz="12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(</a:t>
            </a:r>
            <a:r>
              <a:rPr lang="tr-TR" sz="12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AK </a:t>
            </a:r>
            <a:r>
              <a:rPr lang="tr-TR" sz="12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PARTİ+MHP)</a:t>
            </a:r>
            <a:endParaRPr lang="tr-TR" sz="1200" b="1" dirty="0">
              <a:solidFill>
                <a:schemeClr val="tx1">
                  <a:lumMod val="50000"/>
                </a:schemeClr>
              </a:solidFill>
              <a:latin typeface="Univers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4543422" y="5398295"/>
            <a:ext cx="17012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MİLLET</a:t>
            </a:r>
          </a:p>
          <a:p>
            <a:pPr algn="ctr"/>
            <a:r>
              <a:rPr lang="tr-TR" sz="15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İTTİFAKI</a:t>
            </a:r>
          </a:p>
          <a:p>
            <a:pPr algn="ctr"/>
            <a:r>
              <a:rPr lang="tr-TR" sz="1000" b="1" dirty="0">
                <a:solidFill>
                  <a:schemeClr val="tx1">
                    <a:lumMod val="50000"/>
                  </a:schemeClr>
                </a:solidFill>
                <a:latin typeface="Univers"/>
              </a:rPr>
              <a:t>CHP+İYİ PARTİ+SP+DP</a:t>
            </a:r>
            <a:r>
              <a:rPr lang="tr-TR" sz="10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+</a:t>
            </a:r>
          </a:p>
          <a:p>
            <a:pPr algn="ctr"/>
            <a:r>
              <a:rPr lang="tr-TR" sz="10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GELECEK </a:t>
            </a:r>
            <a:r>
              <a:rPr lang="tr-TR" sz="1000" b="1" dirty="0">
                <a:solidFill>
                  <a:schemeClr val="tx1">
                    <a:lumMod val="50000"/>
                  </a:schemeClr>
                </a:solidFill>
                <a:latin typeface="Univers"/>
              </a:rPr>
              <a:t>P. +DEVA P.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6239692" y="5398295"/>
            <a:ext cx="1327608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solidFill>
                  <a:schemeClr val="tx1">
                    <a:lumMod val="50000"/>
                  </a:schemeClr>
                </a:solidFill>
                <a:latin typeface="Univers"/>
              </a:rPr>
              <a:t>EMEK VE </a:t>
            </a:r>
            <a:endParaRPr lang="tr-TR" sz="1500" b="1" dirty="0" smtClean="0">
              <a:solidFill>
                <a:schemeClr val="tx1">
                  <a:lumMod val="50000"/>
                </a:schemeClr>
              </a:solidFill>
              <a:latin typeface="Univers"/>
            </a:endParaRPr>
          </a:p>
          <a:p>
            <a:pPr algn="ctr"/>
            <a:r>
              <a:rPr lang="tr-TR" sz="15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ÖZGÜRLÜK </a:t>
            </a:r>
          </a:p>
          <a:p>
            <a:pPr algn="ctr"/>
            <a:r>
              <a:rPr lang="tr-TR" sz="15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İTTİFAKI </a:t>
            </a:r>
          </a:p>
          <a:p>
            <a:pPr algn="ctr"/>
            <a:r>
              <a:rPr lang="tr-TR" sz="10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(</a:t>
            </a:r>
            <a:r>
              <a:rPr lang="tr-TR" sz="1000" b="1" dirty="0">
                <a:solidFill>
                  <a:schemeClr val="tx1">
                    <a:lumMod val="50000"/>
                  </a:schemeClr>
                </a:solidFill>
                <a:latin typeface="Univers"/>
              </a:rPr>
              <a:t>HDP+ TİP+ </a:t>
            </a:r>
            <a:r>
              <a:rPr lang="tr-TR" sz="10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EMEP</a:t>
            </a:r>
          </a:p>
          <a:p>
            <a:pPr algn="ctr"/>
            <a:r>
              <a:rPr lang="tr-TR" sz="10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+ </a:t>
            </a:r>
            <a:r>
              <a:rPr lang="tr-TR" sz="1000" b="1" dirty="0">
                <a:solidFill>
                  <a:schemeClr val="tx1">
                    <a:lumMod val="50000"/>
                  </a:schemeClr>
                </a:solidFill>
                <a:latin typeface="Univers"/>
              </a:rPr>
              <a:t>EHP + TÖP </a:t>
            </a:r>
            <a:r>
              <a:rPr lang="tr-TR" sz="10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)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7831167" y="5400664"/>
            <a:ext cx="118013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KARARSIZ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9567188" y="5426272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DİĞER</a:t>
            </a:r>
          </a:p>
          <a:p>
            <a:pPr algn="ctr"/>
            <a:r>
              <a:rPr lang="tr-TR" sz="1000" b="1" dirty="0" smtClean="0">
                <a:solidFill>
                  <a:schemeClr val="tx1">
                    <a:lumMod val="50000"/>
                  </a:schemeClr>
                </a:solidFill>
                <a:latin typeface="Univers"/>
              </a:rPr>
              <a:t>PARTİLER</a:t>
            </a:r>
          </a:p>
        </p:txBody>
      </p:sp>
    </p:spTree>
    <p:extLst>
      <p:ext uri="{BB962C8B-B14F-4D97-AF65-F5344CB8AC3E}">
        <p14:creationId xmlns:p14="http://schemas.microsoft.com/office/powerpoint/2010/main" val="263305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11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  <p:sp>
        <p:nvSpPr>
          <p:cNvPr id="19" name="14 Metin kutusu"/>
          <p:cNvSpPr txBox="1">
            <a:spLocks noChangeArrowheads="1"/>
          </p:cNvSpPr>
          <p:nvPr/>
        </p:nvSpPr>
        <p:spPr bwMode="auto">
          <a:xfrm>
            <a:off x="2164079" y="188148"/>
            <a:ext cx="10023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44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Futura Md BT" panose="020B0602020204020303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600" dirty="0">
                <a:solidFill>
                  <a:srgbClr val="CC3300"/>
                </a:solidFill>
                <a:latin typeface="Univers"/>
              </a:rPr>
              <a:t>Bu Pazar Cumhurbaşkanlığı seçimleri yapılacak olsa oyunuzu hangi </a:t>
            </a:r>
            <a:r>
              <a:rPr lang="en-US" sz="1600" dirty="0" err="1">
                <a:solidFill>
                  <a:srgbClr val="CC3300"/>
                </a:solidFill>
                <a:latin typeface="Univers"/>
              </a:rPr>
              <a:t>Partiye</a:t>
            </a:r>
            <a:r>
              <a:rPr lang="en-US" sz="1600" dirty="0">
                <a:solidFill>
                  <a:srgbClr val="CC3300"/>
                </a:solidFill>
                <a:latin typeface="Univers"/>
              </a:rPr>
              <a:t> verirsiniz ?</a:t>
            </a:r>
          </a:p>
        </p:txBody>
      </p:sp>
      <p:sp>
        <p:nvSpPr>
          <p:cNvPr id="11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500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KONYA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Ekim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555560"/>
              </p:ext>
            </p:extLst>
          </p:nvPr>
        </p:nvGraphicFramePr>
        <p:xfrm>
          <a:off x="2276232" y="684369"/>
          <a:ext cx="9799320" cy="583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381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616449" y="1"/>
            <a:ext cx="3831746" cy="6629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1307322" y="-741886"/>
            <a:ext cx="1719612" cy="4133088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11 Dikdörtgen"/>
          <p:cNvSpPr/>
          <p:nvPr/>
        </p:nvSpPr>
        <p:spPr>
          <a:xfrm>
            <a:off x="435864" y="3065544"/>
            <a:ext cx="406719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2000" b="1" dirty="0" smtClean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TÜSİAR ARAŞTIRMA DANIŞMANLIK LTD.ŞTİ</a:t>
            </a:r>
            <a:r>
              <a:rPr lang="tr-TR" sz="2000" b="1" dirty="0">
                <a:solidFill>
                  <a:schemeClr val="bg1"/>
                </a:solidFill>
                <a:latin typeface="Futura Md BT" panose="020B0602020204020303" pitchFamily="34" charset="0"/>
              </a:rPr>
              <a:t>.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Türkiye Strateji </a:t>
            </a:r>
            <a:r>
              <a:rPr lang="tr-TR" sz="1500" b="1" dirty="0">
                <a:solidFill>
                  <a:schemeClr val="bg1"/>
                </a:solidFill>
                <a:latin typeface="Futura Md BT" panose="020B0602020204020303" pitchFamily="34" charset="0"/>
              </a:rPr>
              <a:t>Araştırma </a:t>
            </a:r>
            <a:r>
              <a:rPr lang="tr-TR" sz="1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Merkezi</a:t>
            </a:r>
            <a:endParaRPr lang="tr-TR" sz="15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graphicFrame>
        <p:nvGraphicFramePr>
          <p:cNvPr id="61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3568"/>
              </p:ext>
            </p:extLst>
          </p:nvPr>
        </p:nvGraphicFramePr>
        <p:xfrm>
          <a:off x="1160629" y="634272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CorelDRAW" r:id="rId3" imgW="8510016" imgH="6132576" progId="">
                  <p:embed/>
                </p:oleObj>
              </mc:Choice>
              <mc:Fallback>
                <p:oleObj name="CorelDRAW" r:id="rId3" imgW="8510016" imgH="6132576" progId="">
                  <p:embed/>
                  <p:pic>
                    <p:nvPicPr>
                      <p:cNvPr id="15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629" y="634272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11 Dikdörtgen"/>
          <p:cNvSpPr/>
          <p:nvPr/>
        </p:nvSpPr>
        <p:spPr>
          <a:xfrm>
            <a:off x="4604396" y="5638800"/>
            <a:ext cx="74603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500" b="1" dirty="0" smtClean="0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</a:rPr>
              <a:t>Doğru sonuç</a:t>
            </a:r>
            <a:r>
              <a:rPr lang="tr-TR" sz="4500" b="1" dirty="0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</a:rPr>
              <a:t> </a:t>
            </a:r>
            <a:r>
              <a:rPr lang="tr-TR" sz="4500" b="1" dirty="0" smtClean="0">
                <a:solidFill>
                  <a:schemeClr val="bg1">
                    <a:lumMod val="50000"/>
                  </a:schemeClr>
                </a:solidFill>
                <a:latin typeface="Freehand521 BT" panose="03080802030307080304" pitchFamily="66" charset="0"/>
              </a:rPr>
              <a:t>Etkili Karar</a:t>
            </a:r>
          </a:p>
        </p:txBody>
      </p:sp>
      <p:sp>
        <p:nvSpPr>
          <p:cNvPr id="63" name="11 Dikdörtgen"/>
          <p:cNvSpPr/>
          <p:nvPr/>
        </p:nvSpPr>
        <p:spPr>
          <a:xfrm>
            <a:off x="414528" y="5638800"/>
            <a:ext cx="40671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Tel</a:t>
            </a:r>
            <a:r>
              <a:rPr lang="tr-TR" sz="2500" b="1" dirty="0">
                <a:solidFill>
                  <a:schemeClr val="bg1"/>
                </a:solidFill>
                <a:latin typeface="Futura Md BT" panose="020B0602020204020303" pitchFamily="34" charset="0"/>
              </a:rPr>
              <a:t>: </a:t>
            </a:r>
            <a:r>
              <a:rPr lang="tr-TR" sz="2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850 303 94 42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5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www.tusiar.com</a:t>
            </a:r>
            <a:endParaRPr lang="tr-TR" sz="25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64" name="11 Dikdörtgen"/>
          <p:cNvSpPr/>
          <p:nvPr/>
        </p:nvSpPr>
        <p:spPr>
          <a:xfrm>
            <a:off x="4704980" y="2438400"/>
            <a:ext cx="6932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Futura Md BT" panose="020B0602020204020303" pitchFamily="34" charset="0"/>
              </a:rPr>
              <a:t>BU ARAŞTIRMA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dirty="0" smtClean="0">
                <a:solidFill>
                  <a:srgbClr val="002060"/>
                </a:solidFill>
                <a:latin typeface="Futura Md BT" panose="020B0602020204020303" pitchFamily="34" charset="0"/>
              </a:rPr>
              <a:t>TÜSİAR ARAŞTIRMA DANIŞMANLIK LTD.ŞİRKETİNİN ÖZKAYNAKLARI İLE YAPILMIŞTIR</a:t>
            </a:r>
            <a:endParaRPr lang="tr-TR" sz="2000" b="1" dirty="0">
              <a:solidFill>
                <a:srgbClr val="002060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1676400" y="1676400"/>
            <a:ext cx="8991601" cy="2990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8000" b="1" dirty="0" smtClean="0">
                <a:latin typeface="Century Gothic" panose="020B0502020202020204" pitchFamily="34" charset="0"/>
              </a:rPr>
              <a:t>ARAŞTIRMANIN KİMLİĞİ</a:t>
            </a:r>
            <a:endParaRPr lang="tr-TR" sz="8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Object 226"/>
          <p:cNvGraphicFramePr>
            <a:graphicFrameLocks noChangeAspect="1"/>
          </p:cNvGraphicFramePr>
          <p:nvPr>
            <p:extLst/>
          </p:nvPr>
        </p:nvGraphicFramePr>
        <p:xfrm>
          <a:off x="533400" y="5177014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5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77014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lt Konu Başlığı 3"/>
          <p:cNvSpPr txBox="1">
            <a:spLocks/>
          </p:cNvSpPr>
          <p:nvPr/>
        </p:nvSpPr>
        <p:spPr>
          <a:xfrm>
            <a:off x="2438400" y="579120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Siyasi Gündem Araştırması - </a:t>
            </a:r>
            <a:r>
              <a:rPr lang="tr-T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KONYA</a:t>
            </a:r>
            <a:r>
              <a:rPr lang="tr-TR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-Ekim - 2022 - www.tusiar.com</a:t>
            </a:r>
            <a:endParaRPr lang="tr-TR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1 Dikdörtgen"/>
          <p:cNvSpPr>
            <a:spLocks noChangeArrowheads="1"/>
          </p:cNvSpPr>
          <p:nvPr/>
        </p:nvSpPr>
        <p:spPr bwMode="auto">
          <a:xfrm>
            <a:off x="608913" y="519898"/>
            <a:ext cx="10985679" cy="4293483"/>
          </a:xfrm>
          <a:prstGeom prst="rect">
            <a:avLst/>
          </a:prstGeom>
          <a:noFill/>
          <a:ln w="3175" cap="rnd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400" b="1" dirty="0" smtClean="0">
                <a:solidFill>
                  <a:srgbClr val="0070C0"/>
                </a:solidFill>
                <a:latin typeface="Square721 BT" panose="020B0504020202060204" pitchFamily="34" charset="0"/>
                <a:ea typeface="Times New Roman"/>
              </a:rPr>
              <a:t>► </a:t>
            </a:r>
            <a:r>
              <a:rPr lang="tr-TR" sz="1400" b="1" dirty="0" smtClean="0">
                <a:solidFill>
                  <a:srgbClr val="0070C0"/>
                </a:solidFill>
                <a:latin typeface="Square721 BT" panose="020B0504020202060204" pitchFamily="34" charset="0"/>
              </a:rPr>
              <a:t>2023 CUMHURBAŞKANLIĞI SEÇİMİ SON DURUM ANKETİ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tr-TR" sz="1400" b="1" dirty="0" smtClean="0">
              <a:solidFill>
                <a:srgbClr val="0070C0"/>
              </a:solidFill>
              <a:latin typeface="Square721 BT" panose="020B0504020202060204" pitchFamily="34" charset="0"/>
              <a:ea typeface="Times New Roman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400" dirty="0" smtClean="0">
                <a:latin typeface="Square721 BT" panose="020B0504020202060204" pitchFamily="34" charset="0"/>
              </a:rPr>
              <a:t>	Bu araştırma  </a:t>
            </a: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17 </a:t>
            </a:r>
            <a:r>
              <a:rPr lang="tr-TR" sz="1400" b="1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– </a:t>
            </a: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18 Ekim 2022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 </a:t>
            </a:r>
            <a:r>
              <a:rPr lang="tr-TR" sz="1400" dirty="0">
                <a:latin typeface="Square721 BT" panose="020B0504020202060204" pitchFamily="34" charset="0"/>
              </a:rPr>
              <a:t>tarihleri </a:t>
            </a:r>
            <a:r>
              <a:rPr lang="tr-TR" sz="1400" dirty="0" smtClean="0">
                <a:latin typeface="Square721 BT" panose="020B0504020202060204" pitchFamily="34" charset="0"/>
              </a:rPr>
              <a:t>arasında yapılmıştır.</a:t>
            </a:r>
          </a:p>
          <a:p>
            <a:pPr algn="just" fontAlgn="base">
              <a:lnSpc>
                <a:spcPct val="150000"/>
              </a:lnSpc>
            </a:pPr>
            <a:r>
              <a:rPr lang="tr-TR" sz="1400" b="1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	</a:t>
            </a:r>
            <a:r>
              <a:rPr lang="tr-TR" sz="1400" b="1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2023 Cumhurbaşkanlığı Seçimi KONYA Son Durum Anketi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 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isimli araştırmamız Konya gündeminin </a:t>
            </a:r>
            <a:r>
              <a:rPr lang="tr-TR" sz="1400" dirty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tespit </a:t>
            </a:r>
            <a:r>
              <a:rPr lang="tr-TR" sz="1400" dirty="0" smtClean="0">
                <a:solidFill>
                  <a:schemeClr val="tx1">
                    <a:lumMod val="50000"/>
                  </a:schemeClr>
                </a:solidFill>
                <a:latin typeface="Square721 BT" panose="020B0504020202060204" pitchFamily="34" charset="0"/>
              </a:rPr>
              <a:t>edilmesi</a:t>
            </a:r>
            <a:r>
              <a:rPr lang="tr-TR" sz="1400" dirty="0">
                <a:latin typeface="Square721 BT" panose="020B0504020202060204" pitchFamily="34" charset="0"/>
              </a:rPr>
              <a:t> </a:t>
            </a:r>
            <a:r>
              <a:rPr lang="tr-TR" sz="1400" dirty="0" smtClean="0">
                <a:latin typeface="Square721 BT" panose="020B0504020202060204" pitchFamily="34" charset="0"/>
              </a:rPr>
              <a:t>amacıyla yapılmıştır. </a:t>
            </a:r>
          </a:p>
          <a:p>
            <a:pPr algn="just" fontAlgn="base">
              <a:lnSpc>
                <a:spcPct val="150000"/>
              </a:lnSpc>
            </a:pPr>
            <a:r>
              <a:rPr lang="tr-TR" sz="1400" dirty="0">
                <a:latin typeface="Square721 BT" panose="020B0504020202060204" pitchFamily="34" charset="0"/>
              </a:rPr>
              <a:t>	 TÜİK örneklem verileri dikkate alınarak </a:t>
            </a:r>
            <a:r>
              <a:rPr lang="tr-TR" sz="1400" dirty="0" err="1" smtClean="0">
                <a:latin typeface="Square721 BT" panose="020B0504020202060204" pitchFamily="34" charset="0"/>
              </a:rPr>
              <a:t>Konya’nin</a:t>
            </a:r>
            <a:r>
              <a:rPr lang="tr-TR" sz="1400" dirty="0" smtClean="0">
                <a:latin typeface="Square721 BT" panose="020B0504020202060204" pitchFamily="34" charset="0"/>
              </a:rPr>
              <a:t> Merkez Selçuklu ilçesi 15 bölge, Karatay ilçesi 11 bölge, Meram ilçesi 10 bölgede </a:t>
            </a:r>
            <a:r>
              <a:rPr lang="tr-TR" sz="1400" b="1" dirty="0" smtClean="0">
                <a:latin typeface="Square721 BT" panose="020B0504020202060204" pitchFamily="34" charset="0"/>
              </a:rPr>
              <a:t>18 </a:t>
            </a:r>
            <a:r>
              <a:rPr lang="tr-TR" sz="1400" b="1" dirty="0">
                <a:latin typeface="Square721 BT" panose="020B0504020202060204" pitchFamily="34" charset="0"/>
              </a:rPr>
              <a:t>yaş </a:t>
            </a:r>
            <a:r>
              <a:rPr lang="tr-TR" sz="1400" dirty="0">
                <a:latin typeface="Square721 BT" panose="020B0504020202060204" pitchFamily="34" charset="0"/>
              </a:rPr>
              <a:t>ve üstü seçmen nüfusunu temsil eden </a:t>
            </a:r>
            <a:r>
              <a:rPr lang="tr-TR" sz="1400" b="1" dirty="0" smtClean="0">
                <a:latin typeface="Square721 BT" panose="020B0504020202060204" pitchFamily="34" charset="0"/>
              </a:rPr>
              <a:t>914 ’ü </a:t>
            </a:r>
            <a:r>
              <a:rPr lang="tr-TR" sz="1400" b="1" dirty="0">
                <a:latin typeface="Square721 BT" panose="020B0504020202060204" pitchFamily="34" charset="0"/>
              </a:rPr>
              <a:t>Erkek</a:t>
            </a:r>
            <a:r>
              <a:rPr lang="tr-TR" sz="1400" dirty="0">
                <a:latin typeface="Square721 BT" panose="020B0504020202060204" pitchFamily="34" charset="0"/>
              </a:rPr>
              <a:t>, </a:t>
            </a:r>
            <a:r>
              <a:rPr lang="tr-TR" sz="1400" b="1" dirty="0" smtClean="0">
                <a:latin typeface="Square721 BT" panose="020B0504020202060204" pitchFamily="34" charset="0"/>
              </a:rPr>
              <a:t>905’i  </a:t>
            </a:r>
            <a:r>
              <a:rPr lang="tr-TR" sz="1400" b="1" dirty="0">
                <a:latin typeface="Square721 BT" panose="020B0504020202060204" pitchFamily="34" charset="0"/>
              </a:rPr>
              <a:t>kadın </a:t>
            </a:r>
            <a:r>
              <a:rPr lang="tr-TR" sz="1400" dirty="0">
                <a:latin typeface="Square721 BT" panose="020B0504020202060204" pitchFamily="34" charset="0"/>
              </a:rPr>
              <a:t>olmak üzere toplam </a:t>
            </a:r>
            <a:r>
              <a:rPr lang="tr-TR" sz="1400" b="1" dirty="0" smtClean="0">
                <a:solidFill>
                  <a:srgbClr val="FF0000"/>
                </a:solidFill>
                <a:latin typeface="Square721 BT" panose="020B0504020202060204" pitchFamily="34" charset="0"/>
              </a:rPr>
              <a:t>1.819 </a:t>
            </a:r>
            <a:r>
              <a:rPr lang="tr-TR" sz="1400" b="1" dirty="0">
                <a:solidFill>
                  <a:srgbClr val="FF0000"/>
                </a:solidFill>
                <a:latin typeface="Square721 BT" panose="020B0504020202060204" pitchFamily="34" charset="0"/>
              </a:rPr>
              <a:t>denekle</a:t>
            </a:r>
            <a:r>
              <a:rPr lang="tr-TR" sz="1400" b="1" dirty="0">
                <a:latin typeface="Square721 BT" panose="020B0504020202060204" pitchFamily="34" charset="0"/>
              </a:rPr>
              <a:t>, </a:t>
            </a:r>
            <a:r>
              <a:rPr lang="tr-TR" sz="1400" b="1" dirty="0" smtClean="0">
                <a:latin typeface="Square721 BT" panose="020B0504020202060204" pitchFamily="34" charset="0"/>
              </a:rPr>
              <a:t>KANTİTATİF Araştırma yöntemi (Yüz yüze anket görüşme) </a:t>
            </a:r>
            <a:r>
              <a:rPr lang="tr-TR" sz="1400" dirty="0" smtClean="0">
                <a:latin typeface="Square721 BT" panose="020B0504020202060204" pitchFamily="34" charset="0"/>
              </a:rPr>
              <a:t>metoduyla yapılmıştır.</a:t>
            </a:r>
          </a:p>
          <a:p>
            <a:pPr algn="just" fontAlgn="base">
              <a:lnSpc>
                <a:spcPct val="150000"/>
              </a:lnSpc>
            </a:pPr>
            <a:r>
              <a:rPr lang="tr-TR" sz="1400" dirty="0" smtClean="0">
                <a:latin typeface="Square721 BT" panose="020B0504020202060204" pitchFamily="34" charset="0"/>
              </a:rPr>
              <a:t>	</a:t>
            </a:r>
            <a:r>
              <a:rPr lang="tr-TR" sz="1400" dirty="0">
                <a:latin typeface="Square721 BT" panose="020B0504020202060204" pitchFamily="34" charset="0"/>
              </a:rPr>
              <a:t>Örneklemin seçimi, basit tesadüfi anket </a:t>
            </a:r>
            <a:r>
              <a:rPr lang="tr-TR" sz="1400" dirty="0" smtClean="0">
                <a:latin typeface="Square721 BT" panose="020B0504020202060204" pitchFamily="34" charset="0"/>
              </a:rPr>
              <a:t>yöntemi </a:t>
            </a:r>
            <a:r>
              <a:rPr lang="tr-TR" sz="1400" dirty="0">
                <a:latin typeface="Square721 BT" panose="020B0504020202060204" pitchFamily="34" charset="0"/>
              </a:rPr>
              <a:t>ile gerçekleştirilmiş olup, görüşülecek deneklerin belirlenmesinde  cinsiyet , yaş ve eğitim  kotaları uygulanmıştır. Araştırma sonuçlarının  saha ve bilgisayar ortamında gerçekleştirilen kontrollerden sonra analizler ile elde edilen bulguların tutarlılığı </a:t>
            </a:r>
            <a:r>
              <a:rPr lang="tr-TR" sz="1400" dirty="0" smtClean="0">
                <a:latin typeface="Square721 BT" panose="020B0504020202060204" pitchFamily="34" charset="0"/>
              </a:rPr>
              <a:t>gözlemlenmiştir Araştırmanın </a:t>
            </a:r>
            <a:r>
              <a:rPr lang="tr-TR" sz="1400" dirty="0">
                <a:latin typeface="Square721 BT" panose="020B0504020202060204" pitchFamily="34" charset="0"/>
              </a:rPr>
              <a:t>güven aralığı </a:t>
            </a:r>
            <a:r>
              <a:rPr lang="tr-TR" sz="1400" dirty="0" smtClean="0">
                <a:latin typeface="Square721 BT" panose="020B0504020202060204" pitchFamily="34" charset="0"/>
              </a:rPr>
              <a:t>% 95 olup hata </a:t>
            </a:r>
            <a:r>
              <a:rPr lang="tr-TR" sz="1400" dirty="0">
                <a:latin typeface="Square721 BT" panose="020B0504020202060204" pitchFamily="34" charset="0"/>
              </a:rPr>
              <a:t>payı </a:t>
            </a:r>
            <a:r>
              <a:rPr lang="tr-TR" sz="1400" dirty="0" smtClean="0">
                <a:latin typeface="Square721 BT" panose="020B0504020202060204" pitchFamily="34" charset="0"/>
              </a:rPr>
              <a:t>(+ - ) </a:t>
            </a:r>
            <a:r>
              <a:rPr lang="tr-TR" sz="1400" dirty="0">
                <a:latin typeface="Square721 BT" panose="020B0504020202060204" pitchFamily="34" charset="0"/>
              </a:rPr>
              <a:t>% </a:t>
            </a:r>
            <a:r>
              <a:rPr lang="tr-TR" sz="1400" dirty="0" smtClean="0">
                <a:latin typeface="Square721 BT" panose="020B0504020202060204" pitchFamily="34" charset="0"/>
              </a:rPr>
              <a:t>3 dür.</a:t>
            </a:r>
            <a:endParaRPr lang="tr-TR" sz="1400" dirty="0">
              <a:latin typeface="Square721 BT" panose="020B050402020206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tr-TR" sz="1400" b="1" dirty="0">
                <a:latin typeface="Square721 BT" panose="020B0504020202060204" pitchFamily="34" charset="0"/>
              </a:rPr>
              <a:t>	</a:t>
            </a:r>
            <a:r>
              <a:rPr lang="tr-TR" sz="1400" b="1" dirty="0" err="1" smtClean="0">
                <a:latin typeface="Square721 BT" panose="020B0504020202060204" pitchFamily="34" charset="0"/>
              </a:rPr>
              <a:t>Tüsiar</a:t>
            </a:r>
            <a:r>
              <a:rPr lang="tr-TR" sz="1400" b="1" dirty="0" smtClean="0">
                <a:latin typeface="Square721 BT" panose="020B0504020202060204" pitchFamily="34" charset="0"/>
              </a:rPr>
              <a:t> Araştırma Danışmanlık </a:t>
            </a:r>
            <a:r>
              <a:rPr lang="tr-TR" sz="1400" b="1" dirty="0" err="1" smtClean="0">
                <a:latin typeface="Square721 BT" panose="020B0504020202060204" pitchFamily="34" charset="0"/>
              </a:rPr>
              <a:t>Ltd.Şti</a:t>
            </a:r>
            <a:r>
              <a:rPr lang="tr-TR" sz="1400" b="1" dirty="0" smtClean="0">
                <a:latin typeface="Square721 BT" panose="020B0504020202060204" pitchFamily="34" charset="0"/>
              </a:rPr>
              <a:t> </a:t>
            </a:r>
            <a:r>
              <a:rPr lang="tr-TR" sz="1400" b="1" dirty="0" err="1" smtClean="0">
                <a:latin typeface="Square721 BT" panose="020B0504020202060204" pitchFamily="34" charset="0"/>
              </a:rPr>
              <a:t>Özkaynakları</a:t>
            </a:r>
            <a:r>
              <a:rPr lang="tr-TR" sz="1400" b="1" dirty="0" smtClean="0">
                <a:latin typeface="Square721 BT" panose="020B0504020202060204" pitchFamily="34" charset="0"/>
              </a:rPr>
              <a:t> ile yapılan bu çalışmayı </a:t>
            </a:r>
            <a:r>
              <a: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quare721 BT" panose="020B0504020202060204" pitchFamily="34" charset="0"/>
              </a:rPr>
              <a:t>kamuoyu ile paylaşıyoruz.</a:t>
            </a:r>
            <a:endParaRPr lang="tr-TR" sz="1400" b="1" dirty="0">
              <a:latin typeface="Square721 BT" panose="020B0504020202060204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-4293" y="5257800"/>
            <a:ext cx="12192000" cy="1600200"/>
          </a:xfrm>
          <a:prstGeom prst="rect">
            <a:avLst/>
          </a:prstGeom>
          <a:solidFill>
            <a:srgbClr val="252F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Alt Konu Başlığı 3"/>
          <p:cNvSpPr txBox="1">
            <a:spLocks/>
          </p:cNvSpPr>
          <p:nvPr/>
        </p:nvSpPr>
        <p:spPr>
          <a:xfrm>
            <a:off x="2438400" y="594360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latin typeface="Century Gothic" panose="020B0502020202020204" pitchFamily="34" charset="0"/>
              </a:rPr>
              <a:t>Siyasi Gündem Araştırması - KONYA-Ekim - 2022 - www.tusiar.com</a:t>
            </a:r>
            <a:endParaRPr lang="tr-TR" sz="22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Object 226"/>
          <p:cNvGraphicFramePr>
            <a:graphicFrameLocks noChangeAspect="1"/>
          </p:cNvGraphicFramePr>
          <p:nvPr>
            <p:extLst/>
          </p:nvPr>
        </p:nvGraphicFramePr>
        <p:xfrm>
          <a:off x="608913" y="5327121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8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13" y="5327121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4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 txBox="1">
            <a:spLocks/>
          </p:cNvSpPr>
          <p:nvPr/>
        </p:nvSpPr>
        <p:spPr>
          <a:xfrm>
            <a:off x="1539898" y="2209800"/>
            <a:ext cx="8991601" cy="1447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lang="tr-TR" sz="5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0000"/>
              </a:lnSpc>
            </a:pPr>
            <a:r>
              <a:rPr lang="tr-TR" sz="8000" b="1" dirty="0" smtClean="0">
                <a:latin typeface="Century Gothic" panose="020B0502020202020204" pitchFamily="34" charset="0"/>
              </a:rPr>
              <a:t>BULGULAR</a:t>
            </a:r>
            <a:endParaRPr lang="tr-TR" sz="8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5" name="Object 226"/>
          <p:cNvGraphicFramePr>
            <a:graphicFrameLocks noChangeAspect="1"/>
          </p:cNvGraphicFramePr>
          <p:nvPr>
            <p:extLst/>
          </p:nvPr>
        </p:nvGraphicFramePr>
        <p:xfrm>
          <a:off x="533400" y="5177014"/>
          <a:ext cx="2012997" cy="1380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5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77014"/>
                        <a:ext cx="2012997" cy="13807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lt Konu Başlığı 3"/>
          <p:cNvSpPr txBox="1">
            <a:spLocks/>
          </p:cNvSpPr>
          <p:nvPr/>
        </p:nvSpPr>
        <p:spPr>
          <a:xfrm>
            <a:off x="2438400" y="5791200"/>
            <a:ext cx="9601200" cy="409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sz="22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Siyasi Gündem Araştırması - KONYA-Ekim - 2022 - www.tusiar.com</a:t>
            </a:r>
            <a:endParaRPr lang="tr-TR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4 Metin kutusu"/>
          <p:cNvSpPr txBox="1">
            <a:spLocks noChangeArrowheads="1"/>
          </p:cNvSpPr>
          <p:nvPr/>
        </p:nvSpPr>
        <p:spPr bwMode="auto">
          <a:xfrm>
            <a:off x="2177517" y="124306"/>
            <a:ext cx="1001019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tr-TR" sz="2500" b="1" dirty="0" smtClean="0">
                <a:solidFill>
                  <a:srgbClr val="C00000"/>
                </a:solidFill>
                <a:latin typeface="Univers"/>
              </a:rPr>
              <a:t>Deneklerin Demografik dağılımları</a:t>
            </a:r>
            <a:endParaRPr lang="tr-TR" sz="2500" b="1" dirty="0">
              <a:solidFill>
                <a:srgbClr val="C00000"/>
              </a:solidFill>
              <a:latin typeface="Univers"/>
            </a:endParaRPr>
          </a:p>
        </p:txBody>
      </p:sp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5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671761"/>
              </p:ext>
            </p:extLst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61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500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KONYA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Ekim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029151"/>
              </p:ext>
            </p:extLst>
          </p:nvPr>
        </p:nvGraphicFramePr>
        <p:xfrm>
          <a:off x="2284196" y="762687"/>
          <a:ext cx="3207196" cy="5104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260610"/>
              </p:ext>
            </p:extLst>
          </p:nvPr>
        </p:nvGraphicFramePr>
        <p:xfrm>
          <a:off x="8638924" y="757278"/>
          <a:ext cx="3431156" cy="51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62656"/>
              </p:ext>
            </p:extLst>
          </p:nvPr>
        </p:nvGraphicFramePr>
        <p:xfrm>
          <a:off x="5551248" y="737857"/>
          <a:ext cx="2855622" cy="5129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4 Metin kutusu"/>
          <p:cNvSpPr txBox="1">
            <a:spLocks noChangeArrowheads="1"/>
          </p:cNvSpPr>
          <p:nvPr/>
        </p:nvSpPr>
        <p:spPr bwMode="auto">
          <a:xfrm>
            <a:off x="2177517" y="124306"/>
            <a:ext cx="100101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320" b="1" i="0" u="none" strike="noStrike" kern="1200" baseline="0">
                <a:solidFill>
                  <a:srgbClr val="C00000"/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Genel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olarak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Başkanlık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Sistemi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Cumhur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ittifakı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(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Ak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Parti+MHP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)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iktidarının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çalışmalarından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memnun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musunuz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?</a:t>
            </a:r>
          </a:p>
        </p:txBody>
      </p:sp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6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872341"/>
              </p:ext>
            </p:extLst>
          </p:nvPr>
        </p:nvGraphicFramePr>
        <p:xfrm>
          <a:off x="2590800" y="956497"/>
          <a:ext cx="8991599" cy="5368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500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KONYA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Ekim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4 Metin kutusu"/>
          <p:cNvSpPr txBox="1">
            <a:spLocks noChangeArrowheads="1"/>
          </p:cNvSpPr>
          <p:nvPr/>
        </p:nvSpPr>
        <p:spPr bwMode="auto">
          <a:xfrm>
            <a:off x="2177517" y="124306"/>
            <a:ext cx="100101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320" b="1" i="0" u="none" strike="noStrike" kern="1200" baseline="0">
                <a:solidFill>
                  <a:srgbClr val="C00000"/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en-US" sz="2000" b="1" dirty="0">
                <a:solidFill>
                  <a:srgbClr val="C00000"/>
                </a:solidFill>
                <a:latin typeface="Univers"/>
              </a:rPr>
              <a:t>Size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göre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Türkiye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de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bir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muhalefet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boşluğu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var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mı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?</a:t>
            </a:r>
          </a:p>
        </p:txBody>
      </p:sp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495538"/>
              </p:ext>
            </p:extLst>
          </p:nvPr>
        </p:nvGraphicFramePr>
        <p:xfrm>
          <a:off x="2590800" y="647526"/>
          <a:ext cx="8991600" cy="560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500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KONYA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Ekim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8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006837"/>
              </p:ext>
            </p:extLst>
          </p:nvPr>
        </p:nvGraphicFramePr>
        <p:xfrm>
          <a:off x="2606041" y="896034"/>
          <a:ext cx="8991599" cy="511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14 Metin kutusu"/>
          <p:cNvSpPr txBox="1">
            <a:spLocks noChangeArrowheads="1"/>
          </p:cNvSpPr>
          <p:nvPr/>
        </p:nvSpPr>
        <p:spPr bwMode="auto">
          <a:xfrm>
            <a:off x="2164079" y="188148"/>
            <a:ext cx="10023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200" b="1" i="0" u="none" strike="noStrike" kern="1200" cap="none" baseline="0">
                <a:solidFill>
                  <a:prstClr val="black">
                    <a:lumMod val="65000"/>
                    <a:lumOff val="35000"/>
                  </a:prstClr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tr-TR" sz="2000" b="1" dirty="0">
                <a:solidFill>
                  <a:srgbClr val="C00000"/>
                </a:solidFill>
                <a:latin typeface="Univers"/>
              </a:rPr>
              <a:t>Size göre Millet ittifakının (CHP+İYİ PARTİ+SP+DP) ve </a:t>
            </a:r>
            <a:r>
              <a:rPr lang="tr-TR" sz="2000" b="1" dirty="0" err="1">
                <a:solidFill>
                  <a:srgbClr val="C00000"/>
                </a:solidFill>
                <a:latin typeface="Univers"/>
              </a:rPr>
              <a:t>HDP'nin</a:t>
            </a:r>
            <a:r>
              <a:rPr lang="tr-TR" sz="2000" b="1" dirty="0">
                <a:solidFill>
                  <a:srgbClr val="C00000"/>
                </a:solidFill>
                <a:latin typeface="Univers"/>
              </a:rPr>
              <a:t> önerdiği </a:t>
            </a:r>
            <a:r>
              <a:rPr lang="tr-TR" sz="2000" b="1" dirty="0" smtClean="0">
                <a:solidFill>
                  <a:srgbClr val="C00000"/>
                </a:solidFill>
                <a:latin typeface="Univers"/>
              </a:rPr>
              <a:t>Parlamenter </a:t>
            </a:r>
            <a:r>
              <a:rPr lang="tr-TR" sz="2000" b="1" dirty="0">
                <a:solidFill>
                  <a:srgbClr val="C00000"/>
                </a:solidFill>
                <a:latin typeface="Univers"/>
              </a:rPr>
              <a:t>sisteme tekrar geri dönülmeli mi </a:t>
            </a:r>
            <a:r>
              <a:rPr lang="tr-TR" sz="2000" b="1" dirty="0" smtClean="0">
                <a:solidFill>
                  <a:srgbClr val="C00000"/>
                </a:solidFill>
                <a:latin typeface="Univers"/>
              </a:rPr>
              <a:t>?</a:t>
            </a:r>
            <a:endParaRPr lang="tr-TR" sz="2000" b="1" dirty="0">
              <a:solidFill>
                <a:srgbClr val="C00000"/>
              </a:solidFill>
              <a:latin typeface="Univers"/>
            </a:endParaRPr>
          </a:p>
        </p:txBody>
      </p:sp>
      <p:sp>
        <p:nvSpPr>
          <p:cNvPr id="11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500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KONYA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Ekim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1277600" y="6553200"/>
            <a:ext cx="792480" cy="338328"/>
          </a:xfrm>
        </p:spPr>
        <p:txBody>
          <a:bodyPr/>
          <a:lstStyle/>
          <a:p>
            <a:pPr algn="ctr"/>
            <a:fld id="{CA8D9AD5-F248-4919-864A-CFD76CC027D6}" type="slidenum">
              <a:rPr lang="tr-TR" sz="15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9</a:t>
            </a:fld>
            <a:endParaRPr lang="tr-TR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220701" y="1"/>
            <a:ext cx="1958619" cy="66294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393192" y="316991"/>
            <a:ext cx="1371600" cy="195681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3">
              <a:lumMod val="5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2" name="Object 226"/>
          <p:cNvGraphicFramePr>
            <a:graphicFrameLocks noChangeAspect="1"/>
          </p:cNvGraphicFramePr>
          <p:nvPr>
            <p:extLst/>
          </p:nvPr>
        </p:nvGraphicFramePr>
        <p:xfrm>
          <a:off x="114022" y="647526"/>
          <a:ext cx="1833244" cy="1257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CorelDRAW" r:id="rId4" imgW="8510016" imgH="6132576" progId="">
                  <p:embed/>
                </p:oleObj>
              </mc:Choice>
              <mc:Fallback>
                <p:oleObj name="CorelDRAW" r:id="rId4" imgW="8510016" imgH="6132576" progId="">
                  <p:embed/>
                  <p:pic>
                    <p:nvPicPr>
                      <p:cNvPr id="12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22" y="647526"/>
                        <a:ext cx="1833244" cy="125747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14 Metin kutusu"/>
          <p:cNvSpPr txBox="1">
            <a:spLocks noChangeArrowheads="1"/>
          </p:cNvSpPr>
          <p:nvPr/>
        </p:nvSpPr>
        <p:spPr bwMode="auto">
          <a:xfrm>
            <a:off x="2164079" y="188148"/>
            <a:ext cx="10023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 sz="1320" b="1" i="0" u="none" strike="noStrike" kern="1200" baseline="0">
                <a:solidFill>
                  <a:srgbClr val="C00000"/>
                </a:solidFill>
                <a:latin typeface="Swis721 BT" panose="020B0504020202020204" pitchFamily="34" charset="0"/>
                <a:ea typeface="+mn-ea"/>
                <a:cs typeface="+mn-cs"/>
              </a:defRPr>
            </a:pPr>
            <a:r>
              <a:rPr lang="en-US" sz="2000" b="1" dirty="0">
                <a:solidFill>
                  <a:srgbClr val="C00000"/>
                </a:solidFill>
                <a:latin typeface="Univers"/>
              </a:rPr>
              <a:t>Size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göre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6'lı masa Millet </a:t>
            </a:r>
            <a:r>
              <a:rPr lang="en-US" sz="2000" b="1" dirty="0" err="1" smtClean="0">
                <a:solidFill>
                  <a:srgbClr val="C00000"/>
                </a:solidFill>
                <a:latin typeface="Univers"/>
              </a:rPr>
              <a:t>İttifakı</a:t>
            </a:r>
            <a:r>
              <a:rPr lang="tr-TR" sz="2000" b="1" dirty="0" smtClean="0">
                <a:solidFill>
                  <a:srgbClr val="C00000"/>
                </a:solidFill>
                <a:latin typeface="Univers"/>
              </a:rPr>
              <a:t>’</a:t>
            </a:r>
            <a:r>
              <a:rPr lang="en-US" sz="2000" b="1" dirty="0" err="1" smtClean="0">
                <a:solidFill>
                  <a:srgbClr val="C00000"/>
                </a:solidFill>
                <a:latin typeface="Univers"/>
              </a:rPr>
              <a:t>nın</a:t>
            </a:r>
            <a:r>
              <a:rPr lang="en-US" sz="2000" b="1" dirty="0" smtClean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Cumhurbaşkanı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adayı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kim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nivers"/>
              </a:rPr>
              <a:t>olmalı</a:t>
            </a:r>
            <a:r>
              <a:rPr lang="en-US" sz="2000" b="1" dirty="0">
                <a:solidFill>
                  <a:srgbClr val="C00000"/>
                </a:solidFill>
                <a:latin typeface="Univers"/>
              </a:rPr>
              <a:t>?</a:t>
            </a:r>
          </a:p>
        </p:txBody>
      </p:sp>
      <p:graphicFrame>
        <p:nvGraphicFramePr>
          <p:cNvPr id="14" name="1 Grafik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027621"/>
              </p:ext>
            </p:extLst>
          </p:nvPr>
        </p:nvGraphicFramePr>
        <p:xfrm>
          <a:off x="2590800" y="776405"/>
          <a:ext cx="8991600" cy="5644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Alt Konu Başlığı 3"/>
          <p:cNvSpPr txBox="1">
            <a:spLocks/>
          </p:cNvSpPr>
          <p:nvPr/>
        </p:nvSpPr>
        <p:spPr>
          <a:xfrm>
            <a:off x="220700" y="2846839"/>
            <a:ext cx="1958619" cy="2334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itchFamily="2" charset="2"/>
              <a:buNone/>
              <a:defRPr lang="tr-TR"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Siyasi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Gündem </a:t>
            </a: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Araştırması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sz="2500" b="1" dirty="0" smtClean="0">
                <a:solidFill>
                  <a:srgbClr val="E95229"/>
                </a:solidFill>
                <a:latin typeface="Century Gothic" panose="020B0502020202020204" pitchFamily="34" charset="0"/>
              </a:rPr>
              <a:t>KONYA</a:t>
            </a:r>
          </a:p>
          <a:p>
            <a:pPr>
              <a:lnSpc>
                <a:spcPct val="100000"/>
              </a:lnSpc>
            </a:pPr>
            <a:endParaRPr lang="tr-TR" b="1" dirty="0" smtClean="0">
              <a:solidFill>
                <a:srgbClr val="252F4E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tr-TR" b="1" dirty="0" smtClean="0">
                <a:solidFill>
                  <a:srgbClr val="252F4E"/>
                </a:solidFill>
                <a:latin typeface="Century Gothic" panose="020B0502020202020204" pitchFamily="34" charset="0"/>
              </a:rPr>
              <a:t>Ekim - 2022</a:t>
            </a:r>
            <a:endParaRPr lang="tr-TR" b="1" dirty="0">
              <a:solidFill>
                <a:srgbClr val="252F4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1 Dikdörtgen"/>
          <p:cNvSpPr/>
          <p:nvPr/>
        </p:nvSpPr>
        <p:spPr>
          <a:xfrm>
            <a:off x="220700" y="5867400"/>
            <a:ext cx="19568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500" b="1" dirty="0" smtClean="0">
                <a:solidFill>
                  <a:srgbClr val="252F4E"/>
                </a:solidFill>
                <a:latin typeface="Futura Md BT" panose="020B0602020204020303" pitchFamily="34" charset="0"/>
              </a:rPr>
              <a:t>www.tusiar.com</a:t>
            </a:r>
            <a:endParaRPr lang="tr-TR" sz="1500" b="1" dirty="0">
              <a:solidFill>
                <a:srgbClr val="252F4E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8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Şeritli Tasarım Mavi 16x9">
  <a:themeElements>
    <a:clrScheme name="Şeritli_Tasarım_Mavi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D90948-693C-495E-A997-F81FB6D13E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A0AB41-DD6B-45B8-84A1-115B114C3F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B5336-6EAA-48CF-9D13-474FDE2931C6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7129</TotalTime>
  <Words>531</Words>
  <Application>Microsoft Office PowerPoint</Application>
  <PresentationFormat>Geniş ekran</PresentationFormat>
  <Paragraphs>184</Paragraphs>
  <Slides>12</Slides>
  <Notes>11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27" baseType="lpstr">
      <vt:lpstr>Arial</vt:lpstr>
      <vt:lpstr>Century Gothic</vt:lpstr>
      <vt:lpstr>Corbel</vt:lpstr>
      <vt:lpstr>Euphemia</vt:lpstr>
      <vt:lpstr>Freehand521 BT</vt:lpstr>
      <vt:lpstr>Futura Md BT</vt:lpstr>
      <vt:lpstr>HY엽서L</vt:lpstr>
      <vt:lpstr>Square721 BT</vt:lpstr>
      <vt:lpstr>Swis721 BT</vt:lpstr>
      <vt:lpstr>Tahoma</vt:lpstr>
      <vt:lpstr>Times New Roman</vt:lpstr>
      <vt:lpstr>Univers</vt:lpstr>
      <vt:lpstr>Wingdings</vt:lpstr>
      <vt:lpstr>Şeritli Tasarım Mavi 16x9</vt:lpstr>
      <vt:lpstr>CorelDRAW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Tüsiar_Siyasi Gündem Araştırması - Konya-Ekim_2022_20.10.2022</dc:title>
  <dc:subject>Tüsiar_Siyasi Gündem Araştırması - Konya-Ekim_2022_20.10.2022</dc:subject>
  <dc:creator>Mevlüt BADEM</dc:creator>
  <cp:keywords>Tüsiar_Siyasi Gündem Araştırması - Konya-Ekim_2022_20.10.2022</cp:keywords>
  <cp:lastModifiedBy>Mevlüt BADEM</cp:lastModifiedBy>
  <cp:revision>456</cp:revision>
  <cp:lastPrinted>2019-01-02T13:12:01Z</cp:lastPrinted>
  <dcterms:created xsi:type="dcterms:W3CDTF">2013-04-05T19:58:21Z</dcterms:created>
  <dcterms:modified xsi:type="dcterms:W3CDTF">2022-10-20T10:33:32Z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