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13"/>
  </p:notesMasterIdLst>
  <p:handoutMasterIdLst>
    <p:handoutMasterId r:id="rId14"/>
  </p:handoutMasterIdLst>
  <p:sldIdLst>
    <p:sldId id="429" r:id="rId4"/>
    <p:sldId id="528" r:id="rId5"/>
    <p:sldId id="525" r:id="rId6"/>
    <p:sldId id="519" r:id="rId7"/>
    <p:sldId id="526" r:id="rId8"/>
    <p:sldId id="521" r:id="rId9"/>
    <p:sldId id="522" r:id="rId10"/>
    <p:sldId id="523" r:id="rId11"/>
    <p:sldId id="497" r:id="rId12"/>
  </p:sldIdLst>
  <p:sldSz cx="10469563" cy="7947025"/>
  <p:notesSz cx="6794500" cy="99314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5" userDrawn="1">
          <p15:clr>
            <a:srgbClr val="A4A3A4"/>
          </p15:clr>
        </p15:guide>
        <p15:guide id="2" pos="32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120"/>
    <a:srgbClr val="308A3A"/>
    <a:srgbClr val="00FFFF"/>
    <a:srgbClr val="00CCFF"/>
    <a:srgbClr val="FF33CC"/>
    <a:srgbClr val="FF6805"/>
    <a:srgbClr val="AB2421"/>
    <a:srgbClr val="FFC000"/>
    <a:srgbClr val="FE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5332" autoAdjust="0"/>
  </p:normalViewPr>
  <p:slideViewPr>
    <p:cSldViewPr snapToGrid="0">
      <p:cViewPr varScale="1">
        <p:scale>
          <a:sx n="69" d="100"/>
          <a:sy n="69" d="100"/>
        </p:scale>
        <p:origin x="1536" y="77"/>
      </p:cViewPr>
      <p:guideLst>
        <p:guide orient="horz" pos="2775"/>
        <p:guide pos="327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H:\1_T&#252;siar_Yedek_17.09.2020\1_Ara&#351;t&#305;rmalar\3_G&#252;ndem_ara&#351;t&#305;rmalar&#305;\1_2023_G&#252;ndem_anketlerimiz\T&#252;rkiye%20anketi%20online_19.04.2023\RAPOR\T&#220;RK&#304;YE%20CUMHUR%20BA&#350;KANLI&#286;I%20SE&#199;&#304;M%20ARA&#350;TIRMASI_19.04.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6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8795833513060259"/>
          <c:w val="0.98106463981627434"/>
          <c:h val="0.54643660283205342"/>
        </c:manualLayout>
      </c:layout>
      <c:pie3DChart>
        <c:varyColors val="1"/>
        <c:ser>
          <c:idx val="0"/>
          <c:order val="0"/>
          <c:tx>
            <c:strRef>
              <c:f>'2023_CUMHURBAŞ-GÜNDEM-ANKETİ'!$A$9:$C$9</c:f>
              <c:strCache>
                <c:ptCount val="1"/>
                <c:pt idx="0">
                  <c:v>Size göre Türkiye'nin en acil çözmesi gereken Sorunları nelerdir?</c:v>
                </c:pt>
              </c:strCache>
            </c:strRef>
          </c:tx>
          <c:dPt>
            <c:idx val="0"/>
            <c:bubble3D val="0"/>
            <c:spPr>
              <a:solidFill>
                <a:srgbClr val="02B3F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853-44B7-9C16-EE9B8C27DA28}"/>
              </c:ext>
            </c:extLst>
          </c:dPt>
          <c:dPt>
            <c:idx val="1"/>
            <c:bubble3D val="0"/>
            <c:spPr>
              <a:solidFill>
                <a:srgbClr val="FFC1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853-44B7-9C16-EE9B8C27DA28}"/>
              </c:ext>
            </c:extLst>
          </c:dPt>
          <c:dPt>
            <c:idx val="2"/>
            <c:bubble3D val="0"/>
            <c:spPr>
              <a:solidFill>
                <a:srgbClr val="70AD4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853-44B7-9C16-EE9B8C27DA28}"/>
              </c:ext>
            </c:extLst>
          </c:dPt>
          <c:dPt>
            <c:idx val="3"/>
            <c:bubble3D val="0"/>
            <c:spPr>
              <a:solidFill>
                <a:srgbClr val="EB5228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853-44B7-9C16-EE9B8C27DA28}"/>
              </c:ext>
            </c:extLst>
          </c:dPt>
          <c:dPt>
            <c:idx val="4"/>
            <c:bubble3D val="0"/>
            <c:spPr>
              <a:solidFill>
                <a:srgbClr val="0133CE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853-44B7-9C16-EE9B8C27DA28}"/>
              </c:ext>
            </c:extLst>
          </c:dPt>
          <c:dPt>
            <c:idx val="5"/>
            <c:bubble3D val="0"/>
            <c:spPr>
              <a:solidFill>
                <a:srgbClr val="FFCE3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853-44B7-9C16-EE9B8C27DA28}"/>
              </c:ext>
            </c:extLst>
          </c:dPt>
          <c:dPt>
            <c:idx val="6"/>
            <c:bubble3D val="0"/>
            <c:spPr>
              <a:solidFill>
                <a:srgbClr val="FF020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7853-44B7-9C16-EE9B8C27DA28}"/>
              </c:ext>
            </c:extLst>
          </c:dPt>
          <c:dPt>
            <c:idx val="7"/>
            <c:bubble3D val="0"/>
            <c:spPr>
              <a:solidFill>
                <a:srgbClr val="CFEFF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7853-44B7-9C16-EE9B8C27DA28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7853-44B7-9C16-EE9B8C27DA28}"/>
              </c:ext>
            </c:extLst>
          </c:dPt>
          <c:dLbls>
            <c:dLbl>
              <c:idx val="0"/>
              <c:layout>
                <c:manualLayout>
                  <c:x val="9.2878549438855159E-4"/>
                  <c:y val="0.131742717870574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Univers 45 Light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25218538397491"/>
                      <c:h val="0.116357309772406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853-44B7-9C16-EE9B8C27DA28}"/>
                </c:ext>
              </c:extLst>
            </c:dLbl>
            <c:dLbl>
              <c:idx val="1"/>
              <c:layout>
                <c:manualLayout>
                  <c:x val="-3.5065892458368213E-2"/>
                  <c:y val="-9.59850878961174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Univers 45 Light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853-44B7-9C16-EE9B8C27DA28}"/>
                </c:ext>
              </c:extLst>
            </c:dLbl>
            <c:dLbl>
              <c:idx val="2"/>
              <c:layout>
                <c:manualLayout>
                  <c:x val="5.4577861818507822E-2"/>
                  <c:y val="-0.1334524873898833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Univers 45 Light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853-44B7-9C16-EE9B8C27DA28}"/>
                </c:ext>
              </c:extLst>
            </c:dLbl>
            <c:dLbl>
              <c:idx val="3"/>
              <c:layout>
                <c:manualLayout>
                  <c:x val="8.7360885194955121E-2"/>
                  <c:y val="-0.10663678248465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Univers 45 Light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853-44B7-9C16-EE9B8C27DA28}"/>
                </c:ext>
              </c:extLst>
            </c:dLbl>
            <c:dLbl>
              <c:idx val="4"/>
              <c:layout>
                <c:manualLayout>
                  <c:x val="0.11827785749222455"/>
                  <c:y val="-2.50549125201218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Univers 45 Light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853-44B7-9C16-EE9B8C27DA28}"/>
                </c:ext>
              </c:extLst>
            </c:dLbl>
            <c:dLbl>
              <c:idx val="5"/>
              <c:layout>
                <c:manualLayout>
                  <c:x val="0.12085882331127983"/>
                  <c:y val="4.73809409119967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Univers 45 Light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853-44B7-9C16-EE9B8C27DA28}"/>
                </c:ext>
              </c:extLst>
            </c:dLbl>
            <c:dLbl>
              <c:idx val="6"/>
              <c:layout>
                <c:manualLayout>
                  <c:x val="0.17443344731628854"/>
                  <c:y val="0.155350863603963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Univers 45 Light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853-44B7-9C16-EE9B8C27DA28}"/>
                </c:ext>
              </c:extLst>
            </c:dLbl>
            <c:dLbl>
              <c:idx val="7"/>
              <c:layout>
                <c:manualLayout>
                  <c:x val="6.7716683916703671E-2"/>
                  <c:y val="0.204020971069195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Univers 45 Light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7853-44B7-9C16-EE9B8C27DA28}"/>
                </c:ext>
              </c:extLst>
            </c:dLbl>
            <c:dLbl>
              <c:idx val="8"/>
              <c:layout>
                <c:manualLayout>
                  <c:x val="-9.928058650029975E-2"/>
                  <c:y val="0.196734771562741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1">
                          <a:lumMod val="50000"/>
                        </a:schemeClr>
                      </a:solidFill>
                      <a:latin typeface="Univers 45 Light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7853-44B7-9C16-EE9B8C27DA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tx1">
                        <a:lumMod val="50000"/>
                      </a:schemeClr>
                    </a:solidFill>
                    <a:latin typeface="Univers 45 Light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'2023_CUMHURBAŞ-GÜNDEM-ANKETİ'!$A$11:$A$19</c:f>
              <c:strCache>
                <c:ptCount val="9"/>
                <c:pt idx="0">
                  <c:v>Ekonomi+Enflasyon</c:v>
                </c:pt>
                <c:pt idx="1">
                  <c:v>İşsizlik</c:v>
                </c:pt>
                <c:pt idx="2">
                  <c:v>Mülteci (Sığınmacı Sorunu)</c:v>
                </c:pt>
                <c:pt idx="3">
                  <c:v>Eğitim</c:v>
                </c:pt>
                <c:pt idx="4">
                  <c:v>Adalet</c:v>
                </c:pt>
                <c:pt idx="5">
                  <c:v>Özgürlük</c:v>
                </c:pt>
                <c:pt idx="6">
                  <c:v>Siyaset</c:v>
                </c:pt>
                <c:pt idx="7">
                  <c:v>Terör</c:v>
                </c:pt>
                <c:pt idx="8">
                  <c:v>Diğer</c:v>
                </c:pt>
              </c:strCache>
            </c:strRef>
          </c:cat>
          <c:val>
            <c:numRef>
              <c:f>'2023_CUMHURBAŞ-GÜNDEM-ANKETİ'!$C$11:$C$19</c:f>
              <c:numCache>
                <c:formatCode>0.0</c:formatCode>
                <c:ptCount val="9"/>
                <c:pt idx="0">
                  <c:v>52.403504617570448</c:v>
                </c:pt>
                <c:pt idx="1">
                  <c:v>17.096850580156286</c:v>
                </c:pt>
                <c:pt idx="2">
                  <c:v>10.892730286526167</c:v>
                </c:pt>
                <c:pt idx="3">
                  <c:v>4.8780487804878048</c:v>
                </c:pt>
                <c:pt idx="4">
                  <c:v>3.9782145394269475</c:v>
                </c:pt>
                <c:pt idx="5">
                  <c:v>3.9071749940800378</c:v>
                </c:pt>
                <c:pt idx="6">
                  <c:v>2.296945299550083</c:v>
                </c:pt>
                <c:pt idx="7">
                  <c:v>2.1785460573052333</c:v>
                </c:pt>
                <c:pt idx="8">
                  <c:v>2.3679848448969927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853-44B7-9C16-EE9B8C27DA2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>
      <a:solidFill>
        <a:srgbClr val="00FFFF"/>
      </a:solidFill>
    </a:ln>
    <a:effectLst/>
  </c:spPr>
  <c:txPr>
    <a:bodyPr/>
    <a:lstStyle/>
    <a:p>
      <a:pPr>
        <a:defRPr>
          <a:latin typeface="Swis721 BT" panose="020B0504020202020204" pitchFamily="34" charset="0"/>
        </a:defRPr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B4D6AF-4538-4D14-8DE9-AF71902DB9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AAEC3-806E-48AA-9FDE-D039E69746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E5BB2-A1FB-40DF-9345-346EDF792E25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88C50-3A40-43F4-BCAC-BD7231BC58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65A30-5AF6-4B1A-B2A5-1297B07A67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3579D-F889-409E-994B-C50D6D19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42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7FEFE-4ED8-4055-AEAE-F42D48E68B3E}" type="datetimeFigureOut">
              <a:rPr lang="tr-TR" smtClean="0"/>
              <a:t>27.04.2023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1425"/>
            <a:ext cx="441325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0F722-0022-4CCA-8E03-CFF72C99C9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985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0F722-0022-4CCA-8E03-CFF72C99C9F8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8129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0F722-0022-4CCA-8E03-CFF72C99C9F8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084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45DE9-E3D5-4878-87F8-0F789D212B69}"/>
              </a:ext>
            </a:extLst>
          </p:cNvPr>
          <p:cNvSpPr/>
          <p:nvPr userDrawn="1"/>
        </p:nvSpPr>
        <p:spPr>
          <a:xfrm>
            <a:off x="2" y="2976649"/>
            <a:ext cx="10469562" cy="1993728"/>
          </a:xfrm>
          <a:prstGeom prst="rect">
            <a:avLst/>
          </a:prstGeom>
          <a:gradFill flip="none" rotWithShape="1">
            <a:gsLst>
              <a:gs pos="65000">
                <a:schemeClr val="bg1">
                  <a:alpha val="75000"/>
                </a:schemeClr>
              </a:gs>
              <a:gs pos="39000">
                <a:schemeClr val="bg1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86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8B8CAF3-9328-4AEF-8C03-A4E21A15B3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9865" y="653616"/>
            <a:ext cx="5688203" cy="6639797"/>
          </a:xfrm>
          <a:custGeom>
            <a:avLst/>
            <a:gdLst>
              <a:gd name="connsiteX0" fmla="*/ 1832943 w 6624018"/>
              <a:gd name="connsiteY0" fmla="*/ 4748834 h 5729909"/>
              <a:gd name="connsiteX1" fmla="*/ 6624018 w 6624018"/>
              <a:gd name="connsiteY1" fmla="*/ 4748834 h 5729909"/>
              <a:gd name="connsiteX2" fmla="*/ 6624018 w 6624018"/>
              <a:gd name="connsiteY2" fmla="*/ 5729909 h 5729909"/>
              <a:gd name="connsiteX3" fmla="*/ 1832943 w 6624018"/>
              <a:gd name="connsiteY3" fmla="*/ 5729909 h 5729909"/>
              <a:gd name="connsiteX4" fmla="*/ 1841224 w 6624018"/>
              <a:gd name="connsiteY4" fmla="*/ 2822714 h 5729909"/>
              <a:gd name="connsiteX5" fmla="*/ 3091438 w 6624018"/>
              <a:gd name="connsiteY5" fmla="*/ 2822714 h 5729909"/>
              <a:gd name="connsiteX6" fmla="*/ 3091438 w 6624018"/>
              <a:gd name="connsiteY6" fmla="*/ 4611758 h 5729909"/>
              <a:gd name="connsiteX7" fmla="*/ 1841224 w 6624018"/>
              <a:gd name="connsiteY7" fmla="*/ 4611758 h 5729909"/>
              <a:gd name="connsiteX8" fmla="*/ 0 w 6624018"/>
              <a:gd name="connsiteY8" fmla="*/ 2822714 h 5729909"/>
              <a:gd name="connsiteX9" fmla="*/ 1690847 w 6624018"/>
              <a:gd name="connsiteY9" fmla="*/ 2822714 h 5729909"/>
              <a:gd name="connsiteX10" fmla="*/ 1690847 w 6624018"/>
              <a:gd name="connsiteY10" fmla="*/ 4949686 h 5729909"/>
              <a:gd name="connsiteX11" fmla="*/ 0 w 6624018"/>
              <a:gd name="connsiteY11" fmla="*/ 4949686 h 5729909"/>
              <a:gd name="connsiteX12" fmla="*/ 3241814 w 6624018"/>
              <a:gd name="connsiteY12" fmla="*/ 1928192 h 5729909"/>
              <a:gd name="connsiteX13" fmla="*/ 6042992 w 6624018"/>
              <a:gd name="connsiteY13" fmla="*/ 1928192 h 5729909"/>
              <a:gd name="connsiteX14" fmla="*/ 6042992 w 6624018"/>
              <a:gd name="connsiteY14" fmla="*/ 4611758 h 5729909"/>
              <a:gd name="connsiteX15" fmla="*/ 3241814 w 6624018"/>
              <a:gd name="connsiteY15" fmla="*/ 4611758 h 5729909"/>
              <a:gd name="connsiteX16" fmla="*/ 290259 w 6624018"/>
              <a:gd name="connsiteY16" fmla="*/ 894522 h 5729909"/>
              <a:gd name="connsiteX17" fmla="*/ 3091436 w 6624018"/>
              <a:gd name="connsiteY17" fmla="*/ 894522 h 5729909"/>
              <a:gd name="connsiteX18" fmla="*/ 3091436 w 6624018"/>
              <a:gd name="connsiteY18" fmla="*/ 2683566 h 5729909"/>
              <a:gd name="connsiteX19" fmla="*/ 290259 w 6624018"/>
              <a:gd name="connsiteY19" fmla="*/ 2683566 h 5729909"/>
              <a:gd name="connsiteX20" fmla="*/ 3241813 w 6624018"/>
              <a:gd name="connsiteY20" fmla="*/ 0 h 5729909"/>
              <a:gd name="connsiteX21" fmla="*/ 4979872 w 6624018"/>
              <a:gd name="connsiteY21" fmla="*/ 0 h 5729909"/>
              <a:gd name="connsiteX22" fmla="*/ 4979872 w 6624018"/>
              <a:gd name="connsiteY22" fmla="*/ 1789044 h 5729909"/>
              <a:gd name="connsiteX23" fmla="*/ 3241813 w 6624018"/>
              <a:gd name="connsiteY23" fmla="*/ 1789044 h 572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24018" h="5729909">
                <a:moveTo>
                  <a:pt x="1832943" y="4748834"/>
                </a:moveTo>
                <a:lnTo>
                  <a:pt x="6624018" y="4748834"/>
                </a:lnTo>
                <a:lnTo>
                  <a:pt x="6624018" y="5729909"/>
                </a:lnTo>
                <a:lnTo>
                  <a:pt x="1832943" y="5729909"/>
                </a:lnTo>
                <a:close/>
                <a:moveTo>
                  <a:pt x="1841224" y="2822714"/>
                </a:moveTo>
                <a:lnTo>
                  <a:pt x="3091438" y="2822714"/>
                </a:lnTo>
                <a:lnTo>
                  <a:pt x="3091438" y="4611758"/>
                </a:lnTo>
                <a:lnTo>
                  <a:pt x="1841224" y="4611758"/>
                </a:lnTo>
                <a:close/>
                <a:moveTo>
                  <a:pt x="0" y="2822714"/>
                </a:moveTo>
                <a:lnTo>
                  <a:pt x="1690847" y="2822714"/>
                </a:lnTo>
                <a:lnTo>
                  <a:pt x="1690847" y="4949686"/>
                </a:lnTo>
                <a:lnTo>
                  <a:pt x="0" y="4949686"/>
                </a:lnTo>
                <a:close/>
                <a:moveTo>
                  <a:pt x="3241814" y="1928192"/>
                </a:moveTo>
                <a:lnTo>
                  <a:pt x="6042992" y="1928192"/>
                </a:lnTo>
                <a:lnTo>
                  <a:pt x="6042992" y="4611758"/>
                </a:lnTo>
                <a:lnTo>
                  <a:pt x="3241814" y="4611758"/>
                </a:lnTo>
                <a:close/>
                <a:moveTo>
                  <a:pt x="290259" y="894522"/>
                </a:moveTo>
                <a:lnTo>
                  <a:pt x="3091436" y="894522"/>
                </a:lnTo>
                <a:lnTo>
                  <a:pt x="3091436" y="2683566"/>
                </a:lnTo>
                <a:lnTo>
                  <a:pt x="290259" y="2683566"/>
                </a:lnTo>
                <a:close/>
                <a:moveTo>
                  <a:pt x="3241813" y="0"/>
                </a:moveTo>
                <a:lnTo>
                  <a:pt x="4979872" y="0"/>
                </a:lnTo>
                <a:lnTo>
                  <a:pt x="4979872" y="1789044"/>
                </a:lnTo>
                <a:lnTo>
                  <a:pt x="3241813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1059714" rtl="0" eaLnBrk="1" fontAlgn="auto" latinLnBrk="0" hangingPunct="1">
              <a:lnSpc>
                <a:spcPct val="90000"/>
              </a:lnSpc>
              <a:spcBef>
                <a:spcPts val="115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208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059714" rtl="0" eaLnBrk="1" fontAlgn="auto" latinLnBrk="0" hangingPunct="1">
              <a:lnSpc>
                <a:spcPct val="90000"/>
              </a:lnSpc>
              <a:spcBef>
                <a:spcPts val="115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004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396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A85527-7686-4B9E-BCA2-C89E7EF409CC}"/>
              </a:ext>
            </a:extLst>
          </p:cNvPr>
          <p:cNvGrpSpPr/>
          <p:nvPr userDrawn="1"/>
        </p:nvGrpSpPr>
        <p:grpSpPr>
          <a:xfrm>
            <a:off x="1" y="7645570"/>
            <a:ext cx="10469563" cy="301457"/>
            <a:chOff x="4379494" y="697832"/>
            <a:chExt cx="2586787" cy="1684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3522C4B-7807-4A39-9C8D-700C20C373F3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CF3E71-BBD5-4B4A-A297-09EBE8A0F8E9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C64CBA-1510-44FC-8160-A608DC48F2F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F3E328-6D2D-439B-8511-A2B61657404F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8ACE1E-5A98-4F91-9738-F6BA3802E93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</p:grpSp>
    </p:spTree>
    <p:extLst>
      <p:ext uri="{BB962C8B-B14F-4D97-AF65-F5344CB8AC3E}">
        <p14:creationId xmlns:p14="http://schemas.microsoft.com/office/powerpoint/2010/main" val="3587062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865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A85527-7686-4B9E-BCA2-C89E7EF409CC}"/>
              </a:ext>
            </a:extLst>
          </p:cNvPr>
          <p:cNvGrpSpPr/>
          <p:nvPr userDrawn="1"/>
        </p:nvGrpSpPr>
        <p:grpSpPr>
          <a:xfrm>
            <a:off x="1" y="7645570"/>
            <a:ext cx="10469563" cy="301457"/>
            <a:chOff x="4379494" y="697832"/>
            <a:chExt cx="2586787" cy="1684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3522C4B-7807-4A39-9C8D-700C20C373F3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CF3E71-BBD5-4B4A-A297-09EBE8A0F8E9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C64CBA-1510-44FC-8160-A608DC48F2F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F3E328-6D2D-439B-8511-A2B61657404F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8ACE1E-5A98-4F91-9738-F6BA3802E93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</p:grpSp>
    </p:spTree>
    <p:extLst>
      <p:ext uri="{BB962C8B-B14F-4D97-AF65-F5344CB8AC3E}">
        <p14:creationId xmlns:p14="http://schemas.microsoft.com/office/powerpoint/2010/main" val="4072830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4"/>
            <a:ext cx="10469565" cy="435746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59714" rtl="0" eaLnBrk="1" fontAlgn="auto" latinLnBrk="1" hangingPunct="1">
              <a:lnSpc>
                <a:spcPct val="90000"/>
              </a:lnSpc>
              <a:spcBef>
                <a:spcPts val="1159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86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2953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4"/>
            <a:ext cx="10469565" cy="435746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59714" rtl="0" eaLnBrk="1" fontAlgn="auto" latinLnBrk="1" hangingPunct="1">
              <a:lnSpc>
                <a:spcPct val="90000"/>
              </a:lnSpc>
              <a:spcBef>
                <a:spcPts val="1159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86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6828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787091-7430-48E2-A263-D592A20EF329}"/>
              </a:ext>
            </a:extLst>
          </p:cNvPr>
          <p:cNvGrpSpPr/>
          <p:nvPr userDrawn="1"/>
        </p:nvGrpSpPr>
        <p:grpSpPr>
          <a:xfrm>
            <a:off x="1" y="4517257"/>
            <a:ext cx="10469563" cy="1700941"/>
            <a:chOff x="4379494" y="697832"/>
            <a:chExt cx="2586787" cy="16844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D5B5E3-8451-44E0-A2F2-73F627495F6A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E53FCF4-CFA5-4439-85D7-60C093B7B6F6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14D7CB-A7CE-45EA-BFC0-4EA43BD9D79D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A2D13A-D090-408D-87D5-CF70F6373DDE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284FFD-1FBD-484A-94D6-3BF0E9164477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</p:grp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03" userDrawn="1">
          <p15:clr>
            <a:srgbClr val="FBAE40"/>
          </p15:clr>
        </p15:guide>
        <p15:guide id="2" pos="329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4"/>
            <a:ext cx="10469565" cy="435746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59714" rtl="0" eaLnBrk="1" fontAlgn="auto" latinLnBrk="1" hangingPunct="1">
              <a:lnSpc>
                <a:spcPct val="90000"/>
              </a:lnSpc>
              <a:spcBef>
                <a:spcPts val="1159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86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473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7823" y="393425"/>
            <a:ext cx="9938182" cy="8392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25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6DD9-9A8F-411D-B597-946818B71DE8}"/>
              </a:ext>
            </a:extLst>
          </p:cNvPr>
          <p:cNvGrpSpPr/>
          <p:nvPr userDrawn="1"/>
        </p:nvGrpSpPr>
        <p:grpSpPr>
          <a:xfrm>
            <a:off x="1" y="7645570"/>
            <a:ext cx="10469563" cy="30145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86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C8EC325-CE62-415E-834A-7F70F7855117}"/>
              </a:ext>
            </a:extLst>
          </p:cNvPr>
          <p:cNvSpPr/>
          <p:nvPr userDrawn="1"/>
        </p:nvSpPr>
        <p:spPr>
          <a:xfrm flipV="1">
            <a:off x="2" y="4318505"/>
            <a:ext cx="1513179" cy="529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86"/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52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964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>
            <a:off x="2" y="3312775"/>
            <a:ext cx="10469562" cy="2554142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86"/>
          </a:p>
        </p:txBody>
      </p:sp>
      <p:grpSp>
        <p:nvGrpSpPr>
          <p:cNvPr id="2" name="Graphic 14">
            <a:extLst>
              <a:ext uri="{FF2B5EF4-FFF2-40B4-BE49-F238E27FC236}">
                <a16:creationId xmlns:a16="http://schemas.microsoft.com/office/drawing/2014/main" id="{EB6248EF-B06C-43D0-91E9-33C54CEB5B7B}"/>
              </a:ext>
            </a:extLst>
          </p:cNvPr>
          <p:cNvGrpSpPr/>
          <p:nvPr userDrawn="1"/>
        </p:nvGrpSpPr>
        <p:grpSpPr>
          <a:xfrm>
            <a:off x="647003" y="3058417"/>
            <a:ext cx="3659646" cy="3884194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4296F62-9662-4403-9A1B-140DFC6CEF67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6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C151A04-4E35-4F1C-99AA-68E3920CDF5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6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924EC27-EA8E-48AC-B3BA-B86C7B65024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6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8730B-3EDA-490F-8B6F-5357A5EF0ECA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6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AAC3D30-A9EC-437B-BAEC-5158F522706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6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460114B-7023-4F6E-B074-79932670AD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6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C2F032-DFD7-46FF-8CCA-E33896C690D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6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DDB5B76-DE90-4CC7-A371-1C02A86AF77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6" dirty="0"/>
            </a:p>
          </p:txBody>
        </p: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1CFF7D-B6F4-4B1B-9C6A-AB93A7AA88C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799259" y="3312775"/>
            <a:ext cx="3355132" cy="25338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208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29883" indent="0">
              <a:buNone/>
              <a:defRPr sz="3245"/>
            </a:lvl2pPr>
            <a:lvl3pPr marL="1059767" indent="0">
              <a:buNone/>
              <a:defRPr sz="2781"/>
            </a:lvl3pPr>
            <a:lvl4pPr marL="1589650" indent="0">
              <a:buNone/>
              <a:defRPr sz="2318"/>
            </a:lvl4pPr>
            <a:lvl5pPr marL="2119531" indent="0">
              <a:buNone/>
              <a:defRPr sz="2318"/>
            </a:lvl5pPr>
            <a:lvl6pPr marL="2649414" indent="0">
              <a:buNone/>
              <a:defRPr sz="2318"/>
            </a:lvl6pPr>
            <a:lvl7pPr marL="3179298" indent="0">
              <a:buNone/>
              <a:defRPr sz="2318"/>
            </a:lvl7pPr>
            <a:lvl8pPr marL="3709183" indent="0">
              <a:buNone/>
              <a:defRPr sz="2318"/>
            </a:lvl8pPr>
            <a:lvl9pPr marL="4239067" indent="0">
              <a:buNone/>
              <a:defRPr sz="2318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C54D7FD-BDA4-445B-8877-80F2FB48F04C}"/>
              </a:ext>
            </a:extLst>
          </p:cNvPr>
          <p:cNvSpPr/>
          <p:nvPr userDrawn="1"/>
        </p:nvSpPr>
        <p:spPr>
          <a:xfrm>
            <a:off x="251410" y="362497"/>
            <a:ext cx="6443603" cy="7305686"/>
          </a:xfrm>
          <a:custGeom>
            <a:avLst/>
            <a:gdLst>
              <a:gd name="connsiteX0" fmla="*/ 0 w 8066763"/>
              <a:gd name="connsiteY0" fmla="*/ 0 h 6304547"/>
              <a:gd name="connsiteX1" fmla="*/ 8066763 w 8066763"/>
              <a:gd name="connsiteY1" fmla="*/ 0 h 6304547"/>
              <a:gd name="connsiteX2" fmla="*/ 5597407 w 8066763"/>
              <a:gd name="connsiteY2" fmla="*/ 6304547 h 6304547"/>
              <a:gd name="connsiteX3" fmla="*/ 0 w 8066763"/>
              <a:gd name="connsiteY3" fmla="*/ 6304547 h 6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6763" h="6304547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5960" tIns="52980" rIns="105960" bIns="529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86"/>
          </a:p>
        </p:txBody>
      </p:sp>
    </p:spTree>
    <p:extLst>
      <p:ext uri="{BB962C8B-B14F-4D97-AF65-F5344CB8AC3E}">
        <p14:creationId xmlns:p14="http://schemas.microsoft.com/office/powerpoint/2010/main" val="207084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4"/>
            <a:ext cx="10469565" cy="435746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59714" rtl="0" eaLnBrk="1" fontAlgn="auto" latinLnBrk="1" hangingPunct="1">
              <a:lnSpc>
                <a:spcPct val="90000"/>
              </a:lnSpc>
              <a:spcBef>
                <a:spcPts val="1159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86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913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56" r:id="rId2"/>
  </p:sldLayoutIdLst>
  <p:txStyles>
    <p:titleStyle>
      <a:lvl1pPr algn="l" defTabSz="1059739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935" indent="-264935" algn="l" defTabSz="1059739" rtl="0" eaLnBrk="1" latinLnBrk="0" hangingPunct="1">
        <a:lnSpc>
          <a:spcPct val="90000"/>
        </a:lnSpc>
        <a:spcBef>
          <a:spcPts val="1159"/>
        </a:spcBef>
        <a:buFont typeface="Arial" panose="020B0604020202020204" pitchFamily="34" charset="0"/>
        <a:buChar char="•"/>
        <a:defRPr sz="3245" kern="1200">
          <a:solidFill>
            <a:schemeClr val="tx1"/>
          </a:solidFill>
          <a:latin typeface="+mn-lt"/>
          <a:ea typeface="+mn-ea"/>
          <a:cs typeface="+mn-cs"/>
        </a:defRPr>
      </a:lvl1pPr>
      <a:lvl2pPr marL="794806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781" kern="1200">
          <a:solidFill>
            <a:schemeClr val="tx1"/>
          </a:solidFill>
          <a:latin typeface="+mn-lt"/>
          <a:ea typeface="+mn-ea"/>
          <a:cs typeface="+mn-cs"/>
        </a:defRPr>
      </a:lvl2pPr>
      <a:lvl3pPr marL="1324674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318" kern="1200">
          <a:solidFill>
            <a:schemeClr val="tx1"/>
          </a:solidFill>
          <a:latin typeface="+mn-lt"/>
          <a:ea typeface="+mn-ea"/>
          <a:cs typeface="+mn-cs"/>
        </a:defRPr>
      </a:lvl3pPr>
      <a:lvl4pPr marL="1854545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4pPr>
      <a:lvl5pPr marL="2384416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5pPr>
      <a:lvl6pPr marL="2914286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6pPr>
      <a:lvl7pPr marL="3444155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7pPr>
      <a:lvl8pPr marL="3974023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8pPr>
      <a:lvl9pPr marL="4503896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1pPr>
      <a:lvl2pPr marL="529871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2pPr>
      <a:lvl3pPr marL="1059739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3pPr>
      <a:lvl4pPr marL="1589611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4pPr>
      <a:lvl5pPr marL="2119479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5pPr>
      <a:lvl6pPr marL="2649351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6pPr>
      <a:lvl7pPr marL="3179220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7pPr>
      <a:lvl8pPr marL="3709089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8pPr>
      <a:lvl9pPr marL="4238960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2" r:id="rId2"/>
    <p:sldLayoutId id="2147483740" r:id="rId3"/>
    <p:sldLayoutId id="2147483737" r:id="rId4"/>
    <p:sldLayoutId id="2147483736" r:id="rId5"/>
    <p:sldLayoutId id="2147483739" r:id="rId6"/>
    <p:sldLayoutId id="2147483743" r:id="rId7"/>
    <p:sldLayoutId id="2147483750" r:id="rId8"/>
    <p:sldLayoutId id="2147483753" r:id="rId9"/>
    <p:sldLayoutId id="2147483757" r:id="rId10"/>
    <p:sldLayoutId id="2147483845" r:id="rId11"/>
    <p:sldLayoutId id="2147483846" r:id="rId12"/>
    <p:sldLayoutId id="2147483847" r:id="rId13"/>
    <p:sldLayoutId id="2147483830" r:id="rId14"/>
  </p:sldLayoutIdLst>
  <p:txStyles>
    <p:titleStyle>
      <a:lvl1pPr algn="l" defTabSz="1059739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935" indent="-264935" algn="l" defTabSz="1059739" rtl="0" eaLnBrk="1" latinLnBrk="0" hangingPunct="1">
        <a:lnSpc>
          <a:spcPct val="90000"/>
        </a:lnSpc>
        <a:spcBef>
          <a:spcPts val="1159"/>
        </a:spcBef>
        <a:buFont typeface="Arial" panose="020B0604020202020204" pitchFamily="34" charset="0"/>
        <a:buChar char="•"/>
        <a:defRPr sz="3245" kern="1200">
          <a:solidFill>
            <a:schemeClr val="tx1"/>
          </a:solidFill>
          <a:latin typeface="+mn-lt"/>
          <a:ea typeface="+mn-ea"/>
          <a:cs typeface="+mn-cs"/>
        </a:defRPr>
      </a:lvl1pPr>
      <a:lvl2pPr marL="794806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781" kern="1200">
          <a:solidFill>
            <a:schemeClr val="tx1"/>
          </a:solidFill>
          <a:latin typeface="+mn-lt"/>
          <a:ea typeface="+mn-ea"/>
          <a:cs typeface="+mn-cs"/>
        </a:defRPr>
      </a:lvl2pPr>
      <a:lvl3pPr marL="1324674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318" kern="1200">
          <a:solidFill>
            <a:schemeClr val="tx1"/>
          </a:solidFill>
          <a:latin typeface="+mn-lt"/>
          <a:ea typeface="+mn-ea"/>
          <a:cs typeface="+mn-cs"/>
        </a:defRPr>
      </a:lvl3pPr>
      <a:lvl4pPr marL="1854545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4pPr>
      <a:lvl5pPr marL="2384416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5pPr>
      <a:lvl6pPr marL="2914286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6pPr>
      <a:lvl7pPr marL="3444155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7pPr>
      <a:lvl8pPr marL="3974023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8pPr>
      <a:lvl9pPr marL="4503896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1pPr>
      <a:lvl2pPr marL="529871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2pPr>
      <a:lvl3pPr marL="1059739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3pPr>
      <a:lvl4pPr marL="1589611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4pPr>
      <a:lvl5pPr marL="2119479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5pPr>
      <a:lvl6pPr marL="2649351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6pPr>
      <a:lvl7pPr marL="3179220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7pPr>
      <a:lvl8pPr marL="3709089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8pPr>
      <a:lvl9pPr marL="4238960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059739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935" indent="-264935" algn="l" defTabSz="1059739" rtl="0" eaLnBrk="1" latinLnBrk="0" hangingPunct="1">
        <a:lnSpc>
          <a:spcPct val="90000"/>
        </a:lnSpc>
        <a:spcBef>
          <a:spcPts val="1159"/>
        </a:spcBef>
        <a:buFont typeface="Arial" panose="020B0604020202020204" pitchFamily="34" charset="0"/>
        <a:buChar char="•"/>
        <a:defRPr sz="3245" kern="1200">
          <a:solidFill>
            <a:schemeClr val="tx1"/>
          </a:solidFill>
          <a:latin typeface="+mn-lt"/>
          <a:ea typeface="+mn-ea"/>
          <a:cs typeface="+mn-cs"/>
        </a:defRPr>
      </a:lvl1pPr>
      <a:lvl2pPr marL="794806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781" kern="1200">
          <a:solidFill>
            <a:schemeClr val="tx1"/>
          </a:solidFill>
          <a:latin typeface="+mn-lt"/>
          <a:ea typeface="+mn-ea"/>
          <a:cs typeface="+mn-cs"/>
        </a:defRPr>
      </a:lvl2pPr>
      <a:lvl3pPr marL="1324674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318" kern="1200">
          <a:solidFill>
            <a:schemeClr val="tx1"/>
          </a:solidFill>
          <a:latin typeface="+mn-lt"/>
          <a:ea typeface="+mn-ea"/>
          <a:cs typeface="+mn-cs"/>
        </a:defRPr>
      </a:lvl3pPr>
      <a:lvl4pPr marL="1854545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4pPr>
      <a:lvl5pPr marL="2384416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5pPr>
      <a:lvl6pPr marL="2914286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6pPr>
      <a:lvl7pPr marL="3444155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7pPr>
      <a:lvl8pPr marL="3974023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8pPr>
      <a:lvl9pPr marL="4503896" indent="-264935" algn="l" defTabSz="1059739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1pPr>
      <a:lvl2pPr marL="529871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2pPr>
      <a:lvl3pPr marL="1059739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3pPr>
      <a:lvl4pPr marL="1589611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4pPr>
      <a:lvl5pPr marL="2119479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5pPr>
      <a:lvl6pPr marL="2649351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6pPr>
      <a:lvl7pPr marL="3179220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7pPr>
      <a:lvl8pPr marL="3709089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8pPr>
      <a:lvl9pPr marL="4238960" algn="l" defTabSz="1059739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oleObject" Target="../embeddings/oleObject6.bin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jpe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0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/>
          <p:cNvGrpSpPr/>
          <p:nvPr/>
        </p:nvGrpSpPr>
        <p:grpSpPr>
          <a:xfrm>
            <a:off x="-45516" y="-42384"/>
            <a:ext cx="10515079" cy="7989409"/>
            <a:chOff x="-2951" y="-36576"/>
            <a:chExt cx="12194951" cy="6894576"/>
          </a:xfrm>
        </p:grpSpPr>
        <p:sp>
          <p:nvSpPr>
            <p:cNvPr id="4" name="Dikdörtgen 3"/>
            <p:cNvSpPr/>
            <p:nvPr/>
          </p:nvSpPr>
          <p:spPr>
            <a:xfrm>
              <a:off x="-2951" y="-36576"/>
              <a:ext cx="12194951" cy="5056632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086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E1D412-54FF-445F-976D-7B106E172CFE}"/>
                </a:ext>
              </a:extLst>
            </p:cNvPr>
            <p:cNvSpPr/>
            <p:nvPr/>
          </p:nvSpPr>
          <p:spPr>
            <a:xfrm>
              <a:off x="0" y="3760343"/>
              <a:ext cx="12192000" cy="3097657"/>
            </a:xfrm>
            <a:prstGeom prst="rect">
              <a:avLst/>
            </a:prstGeom>
            <a:gradFill>
              <a:gsLst>
                <a:gs pos="67000">
                  <a:schemeClr val="accent3"/>
                </a:gs>
                <a:gs pos="33000">
                  <a:schemeClr val="accent2"/>
                </a:gs>
                <a:gs pos="0">
                  <a:schemeClr val="accent1"/>
                </a:gs>
                <a:gs pos="100000">
                  <a:schemeClr val="accent5">
                    <a:lumMod val="10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86"/>
            </a:p>
          </p:txBody>
        </p:sp>
      </p:grpSp>
      <p:sp>
        <p:nvSpPr>
          <p:cNvPr id="2" name="Dikdörtgen 1"/>
          <p:cNvSpPr/>
          <p:nvPr/>
        </p:nvSpPr>
        <p:spPr>
          <a:xfrm>
            <a:off x="-45516" y="-84769"/>
            <a:ext cx="10537622" cy="50649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tr-TR" sz="2086"/>
          </a:p>
        </p:txBody>
      </p:sp>
      <p:sp>
        <p:nvSpPr>
          <p:cNvPr id="14" name="Başlık 1"/>
          <p:cNvSpPr txBox="1">
            <a:spLocks/>
          </p:cNvSpPr>
          <p:nvPr/>
        </p:nvSpPr>
        <p:spPr>
          <a:xfrm>
            <a:off x="-22759" y="2556508"/>
            <a:ext cx="10469564" cy="2707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95"/>
              </a:spcBef>
              <a:spcAft>
                <a:spcPts val="695"/>
              </a:spcAft>
            </a:pPr>
            <a:r>
              <a:rPr lang="tr-TR" sz="4000" b="1" dirty="0" smtClean="0"/>
              <a:t>CUMHURBAŞKANLIĞI SEÇİMİ ANKET</a:t>
            </a:r>
          </a:p>
          <a:p>
            <a:pPr algn="ctr">
              <a:lnSpc>
                <a:spcPct val="100000"/>
              </a:lnSpc>
              <a:spcBef>
                <a:spcPts val="695"/>
              </a:spcBef>
              <a:spcAft>
                <a:spcPts val="695"/>
              </a:spcAft>
            </a:pPr>
            <a:r>
              <a:rPr lang="tr-TR" sz="4000" b="1" dirty="0" smtClean="0"/>
              <a:t>SONUÇLARI</a:t>
            </a:r>
            <a:endParaRPr lang="tr-TR" sz="4000" b="1" dirty="0"/>
          </a:p>
        </p:txBody>
      </p:sp>
      <p:grpSp>
        <p:nvGrpSpPr>
          <p:cNvPr id="7" name="Grup 6"/>
          <p:cNvGrpSpPr/>
          <p:nvPr/>
        </p:nvGrpSpPr>
        <p:grpSpPr>
          <a:xfrm>
            <a:off x="363347" y="589875"/>
            <a:ext cx="1630987" cy="1567669"/>
            <a:chOff x="363347" y="487854"/>
            <a:chExt cx="1630987" cy="1567669"/>
          </a:xfrm>
        </p:grpSpPr>
        <p:sp>
          <p:nvSpPr>
            <p:cNvPr id="13" name="Başlık 1"/>
            <p:cNvSpPr txBox="1">
              <a:spLocks/>
            </p:cNvSpPr>
            <p:nvPr/>
          </p:nvSpPr>
          <p:spPr>
            <a:xfrm>
              <a:off x="610069" y="739874"/>
              <a:ext cx="1137544" cy="79899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2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tr-TR" sz="5000" b="1" dirty="0" smtClean="0"/>
                <a:t>20</a:t>
              </a:r>
              <a:endParaRPr lang="tr-TR" sz="5000" b="1" dirty="0"/>
            </a:p>
          </p:txBody>
        </p:sp>
        <p:sp>
          <p:nvSpPr>
            <p:cNvPr id="12" name="Başlık 1"/>
            <p:cNvSpPr txBox="1">
              <a:spLocks/>
            </p:cNvSpPr>
            <p:nvPr/>
          </p:nvSpPr>
          <p:spPr>
            <a:xfrm>
              <a:off x="363347" y="487854"/>
              <a:ext cx="1630987" cy="43017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2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tr-TR" sz="2000" b="1" dirty="0" smtClean="0"/>
                <a:t>NİSAN</a:t>
              </a:r>
            </a:p>
          </p:txBody>
        </p:sp>
        <p:sp>
          <p:nvSpPr>
            <p:cNvPr id="16" name="Başlık 1"/>
            <p:cNvSpPr txBox="1">
              <a:spLocks/>
            </p:cNvSpPr>
            <p:nvPr/>
          </p:nvSpPr>
          <p:spPr>
            <a:xfrm>
              <a:off x="587526" y="1256529"/>
              <a:ext cx="1137544" cy="79899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2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tr-TR" sz="5000" b="1" dirty="0" smtClean="0"/>
                <a:t>23</a:t>
              </a:r>
              <a:endParaRPr lang="tr-TR" sz="5000" b="1" dirty="0"/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3957717" y="5976367"/>
            <a:ext cx="2500314" cy="1886161"/>
            <a:chOff x="3957717" y="5976367"/>
            <a:chExt cx="2500314" cy="1886161"/>
          </a:xfrm>
        </p:grpSpPr>
        <p:sp>
          <p:nvSpPr>
            <p:cNvPr id="17" name="14 Metin kutusu"/>
            <p:cNvSpPr txBox="1">
              <a:spLocks noChangeArrowheads="1"/>
            </p:cNvSpPr>
            <p:nvPr/>
          </p:nvSpPr>
          <p:spPr bwMode="auto">
            <a:xfrm>
              <a:off x="4069351" y="7508585"/>
              <a:ext cx="238868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defRPr sz="1300" b="0" i="0" u="none" strike="noStrike" kern="1200" baseline="0">
                  <a:solidFill>
                    <a:srgbClr val="404040">
                      <a:lumMod val="65000"/>
                      <a:lumOff val="35000"/>
                    </a:srgbClr>
                  </a:solidFill>
                  <a:latin typeface="Swis721 BT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r>
                <a:rPr lang="tr-TR" sz="1700" dirty="0" smtClean="0">
                  <a:solidFill>
                    <a:schemeClr val="bg1"/>
                  </a:solidFill>
                  <a:latin typeface="Univers 45 Light" pitchFamily="34" charset="0"/>
                </a:rPr>
                <a:t>www.tusiar.com</a:t>
              </a:r>
              <a:endParaRPr lang="en-US" sz="1700" dirty="0">
                <a:solidFill>
                  <a:schemeClr val="bg1"/>
                </a:solidFill>
                <a:latin typeface="Univers 45 Light" pitchFamily="34" charset="0"/>
              </a:endParaRPr>
            </a:p>
          </p:txBody>
        </p:sp>
        <p:graphicFrame>
          <p:nvGraphicFramePr>
            <p:cNvPr id="10" name="Nesne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2191203"/>
                </p:ext>
              </p:extLst>
            </p:nvPr>
          </p:nvGraphicFramePr>
          <p:xfrm>
            <a:off x="3957717" y="5976367"/>
            <a:ext cx="2489042" cy="160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58" name="CorelDRAW" r:id="rId3" imgW="10004387" imgH="6468296" progId="CorelDraw.Graphic.22">
                    <p:embed/>
                  </p:oleObj>
                </mc:Choice>
                <mc:Fallback>
                  <p:oleObj name="CorelDRAW" r:id="rId3" imgW="10004387" imgH="6468296" progId="CorelDraw.Graphic.2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957717" y="5976367"/>
                          <a:ext cx="2489042" cy="16094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115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/>
          <p:cNvGrpSpPr/>
          <p:nvPr/>
        </p:nvGrpSpPr>
        <p:grpSpPr>
          <a:xfrm>
            <a:off x="-45516" y="-42384"/>
            <a:ext cx="10515079" cy="7989409"/>
            <a:chOff x="-2951" y="-36576"/>
            <a:chExt cx="12194951" cy="6894576"/>
          </a:xfrm>
        </p:grpSpPr>
        <p:sp>
          <p:nvSpPr>
            <p:cNvPr id="4" name="Dikdörtgen 3"/>
            <p:cNvSpPr/>
            <p:nvPr/>
          </p:nvSpPr>
          <p:spPr>
            <a:xfrm>
              <a:off x="-2951" y="-36576"/>
              <a:ext cx="12194951" cy="5056632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086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E1D412-54FF-445F-976D-7B106E172CFE}"/>
                </a:ext>
              </a:extLst>
            </p:cNvPr>
            <p:cNvSpPr/>
            <p:nvPr/>
          </p:nvSpPr>
          <p:spPr>
            <a:xfrm>
              <a:off x="0" y="3760343"/>
              <a:ext cx="12192000" cy="3097657"/>
            </a:xfrm>
            <a:prstGeom prst="rect">
              <a:avLst/>
            </a:prstGeom>
            <a:gradFill>
              <a:gsLst>
                <a:gs pos="67000">
                  <a:schemeClr val="accent3"/>
                </a:gs>
                <a:gs pos="33000">
                  <a:schemeClr val="accent2"/>
                </a:gs>
                <a:gs pos="0">
                  <a:schemeClr val="accent1"/>
                </a:gs>
                <a:gs pos="100000">
                  <a:schemeClr val="accent5">
                    <a:lumMod val="10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86"/>
            </a:p>
          </p:txBody>
        </p:sp>
      </p:grpSp>
      <p:sp>
        <p:nvSpPr>
          <p:cNvPr id="2" name="Dikdörtgen 1"/>
          <p:cNvSpPr/>
          <p:nvPr/>
        </p:nvSpPr>
        <p:spPr>
          <a:xfrm>
            <a:off x="-45516" y="-84769"/>
            <a:ext cx="10537622" cy="50649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tr-TR" sz="2086"/>
          </a:p>
        </p:txBody>
      </p:sp>
      <p:sp>
        <p:nvSpPr>
          <p:cNvPr id="10" name="Başlık 1"/>
          <p:cNvSpPr txBox="1">
            <a:spLocks/>
          </p:cNvSpPr>
          <p:nvPr/>
        </p:nvSpPr>
        <p:spPr>
          <a:xfrm>
            <a:off x="-44604" y="2637366"/>
            <a:ext cx="10515080" cy="2055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95"/>
              </a:spcBef>
              <a:spcAft>
                <a:spcPts val="695"/>
              </a:spcAft>
            </a:pPr>
            <a:r>
              <a:rPr lang="tr-TR" sz="8000" b="1" dirty="0" smtClean="0"/>
              <a:t>BULGULAR</a:t>
            </a:r>
            <a:endParaRPr lang="tr-TR" sz="8000" b="1" dirty="0"/>
          </a:p>
        </p:txBody>
      </p:sp>
      <p:grpSp>
        <p:nvGrpSpPr>
          <p:cNvPr id="18" name="Grup 17"/>
          <p:cNvGrpSpPr/>
          <p:nvPr/>
        </p:nvGrpSpPr>
        <p:grpSpPr>
          <a:xfrm>
            <a:off x="140324" y="242874"/>
            <a:ext cx="1630987" cy="2030133"/>
            <a:chOff x="8929994" y="5975557"/>
            <a:chExt cx="1630987" cy="2030133"/>
          </a:xfrm>
        </p:grpSpPr>
        <p:sp>
          <p:nvSpPr>
            <p:cNvPr id="19" name="Başlık 1"/>
            <p:cNvSpPr txBox="1">
              <a:spLocks/>
            </p:cNvSpPr>
            <p:nvPr/>
          </p:nvSpPr>
          <p:spPr>
            <a:xfrm>
              <a:off x="9176715" y="6339916"/>
              <a:ext cx="1137544" cy="16657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2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tr-TR" sz="5000" b="1" dirty="0" smtClean="0"/>
                <a:t>20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tr-TR" sz="5000" b="1" dirty="0" smtClean="0"/>
                <a:t>23</a:t>
              </a:r>
              <a:endParaRPr lang="tr-TR" sz="5000" b="1" dirty="0"/>
            </a:p>
          </p:txBody>
        </p:sp>
        <p:sp>
          <p:nvSpPr>
            <p:cNvPr id="20" name="Başlık 1"/>
            <p:cNvSpPr txBox="1">
              <a:spLocks/>
            </p:cNvSpPr>
            <p:nvPr/>
          </p:nvSpPr>
          <p:spPr>
            <a:xfrm>
              <a:off x="8929994" y="5975557"/>
              <a:ext cx="1630987" cy="43017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2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tr-TR" sz="2000" b="1" dirty="0" smtClean="0"/>
                <a:t>NİSAN</a:t>
              </a: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3957717" y="5976367"/>
            <a:ext cx="2500314" cy="1886161"/>
            <a:chOff x="3957717" y="5976367"/>
            <a:chExt cx="2500314" cy="1886161"/>
          </a:xfrm>
        </p:grpSpPr>
        <p:sp>
          <p:nvSpPr>
            <p:cNvPr id="13" name="14 Metin kutusu"/>
            <p:cNvSpPr txBox="1">
              <a:spLocks noChangeArrowheads="1"/>
            </p:cNvSpPr>
            <p:nvPr/>
          </p:nvSpPr>
          <p:spPr bwMode="auto">
            <a:xfrm>
              <a:off x="4069351" y="7508585"/>
              <a:ext cx="238868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defRPr sz="1300" b="0" i="0" u="none" strike="noStrike" kern="1200" baseline="0">
                  <a:solidFill>
                    <a:srgbClr val="404040">
                      <a:lumMod val="65000"/>
                      <a:lumOff val="35000"/>
                    </a:srgbClr>
                  </a:solidFill>
                  <a:latin typeface="Swis721 BT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r>
                <a:rPr lang="tr-TR" sz="1700" dirty="0" smtClean="0">
                  <a:solidFill>
                    <a:schemeClr val="bg1"/>
                  </a:solidFill>
                  <a:latin typeface="Univers 45 Light" pitchFamily="34" charset="0"/>
                </a:rPr>
                <a:t>www.tusiar.com</a:t>
              </a:r>
              <a:endParaRPr lang="en-US" sz="1700" dirty="0">
                <a:solidFill>
                  <a:schemeClr val="bg1"/>
                </a:solidFill>
                <a:latin typeface="Univers 45 Light" pitchFamily="34" charset="0"/>
              </a:endParaRPr>
            </a:p>
          </p:txBody>
        </p:sp>
        <p:graphicFrame>
          <p:nvGraphicFramePr>
            <p:cNvPr id="14" name="Nesne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9873461"/>
                </p:ext>
              </p:extLst>
            </p:nvPr>
          </p:nvGraphicFramePr>
          <p:xfrm>
            <a:off x="3957717" y="5976367"/>
            <a:ext cx="2489042" cy="160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80" name="CorelDRAW" r:id="rId3" imgW="10004387" imgH="6468296" progId="CorelDraw.Graphic.22">
                    <p:embed/>
                  </p:oleObj>
                </mc:Choice>
                <mc:Fallback>
                  <p:oleObj name="CorelDRAW" r:id="rId3" imgW="10004387" imgH="6468296" progId="CorelDraw.Graphic.22">
                    <p:embed/>
                    <p:pic>
                      <p:nvPicPr>
                        <p:cNvPr id="10" name="Nesne 9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957717" y="5976367"/>
                          <a:ext cx="2489042" cy="16094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9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9158D76A-1A2F-4738-8A39-9F7471114FB7}"/>
              </a:ext>
            </a:extLst>
          </p:cNvPr>
          <p:cNvSpPr/>
          <p:nvPr/>
        </p:nvSpPr>
        <p:spPr>
          <a:xfrm>
            <a:off x="409903" y="-1"/>
            <a:ext cx="2388678" cy="7947025"/>
          </a:xfrm>
          <a:prstGeom prst="rect">
            <a:avLst/>
          </a:prstGeom>
          <a:gradFill flip="none" rotWithShape="1">
            <a:gsLst>
              <a:gs pos="67000">
                <a:schemeClr val="accent3">
                  <a:alpha val="70000"/>
                </a:schemeClr>
              </a:gs>
              <a:gs pos="33000">
                <a:schemeClr val="accent2">
                  <a:alpha val="40000"/>
                </a:schemeClr>
              </a:gs>
              <a:gs pos="0">
                <a:schemeClr val="accent1">
                  <a:alpha val="20000"/>
                </a:schemeClr>
              </a:gs>
              <a:gs pos="100000">
                <a:schemeClr val="accent5">
                  <a:lumMod val="100000"/>
                  <a:alpha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사각형: 둥근 위쪽 모서리 8">
            <a:extLst>
              <a:ext uri="{FF2B5EF4-FFF2-40B4-BE49-F238E27FC236}">
                <a16:creationId xmlns:a16="http://schemas.microsoft.com/office/drawing/2014/main" id="{8ED5329C-24B1-45F7-909A-8AF95B71C0A4}"/>
              </a:ext>
            </a:extLst>
          </p:cNvPr>
          <p:cNvSpPr/>
          <p:nvPr/>
        </p:nvSpPr>
        <p:spPr>
          <a:xfrm rot="5400000">
            <a:off x="997849" y="-742656"/>
            <a:ext cx="957710" cy="2953406"/>
          </a:xfrm>
          <a:prstGeom prst="round2SameRect">
            <a:avLst>
              <a:gd name="adj1" fmla="val 9509"/>
              <a:gd name="adj2" fmla="val 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14 Metin kutusu"/>
          <p:cNvSpPr txBox="1">
            <a:spLocks noChangeArrowheads="1"/>
          </p:cNvSpPr>
          <p:nvPr/>
        </p:nvSpPr>
        <p:spPr bwMode="auto">
          <a:xfrm>
            <a:off x="460339" y="3659125"/>
            <a:ext cx="22338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KİMLİK</a:t>
            </a: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34" charset="0"/>
            </a:endParaRPr>
          </a:p>
        </p:txBody>
      </p:sp>
      <p:sp>
        <p:nvSpPr>
          <p:cNvPr id="15" name="14 Metin kutusu"/>
          <p:cNvSpPr txBox="1">
            <a:spLocks noChangeArrowheads="1"/>
          </p:cNvSpPr>
          <p:nvPr/>
        </p:nvSpPr>
        <p:spPr bwMode="auto">
          <a:xfrm>
            <a:off x="378372" y="334644"/>
            <a:ext cx="238868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TÜRKİYE SİYASİ GÜNDEM </a:t>
            </a:r>
            <a:r>
              <a:rPr lang="tr-T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ARAŞTIRMASI</a:t>
            </a:r>
          </a:p>
          <a:p>
            <a:pPr algn="ct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NİSAN </a:t>
            </a:r>
            <a:r>
              <a:rPr lang="tr-T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- 2023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8" name="11 Dikdörtgen"/>
          <p:cNvSpPr>
            <a:spLocks noChangeArrowheads="1"/>
          </p:cNvSpPr>
          <p:nvPr/>
        </p:nvSpPr>
        <p:spPr bwMode="auto">
          <a:xfrm>
            <a:off x="2999917" y="1609836"/>
            <a:ext cx="7280124" cy="5590954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tr-TR" sz="1500" dirty="0" smtClean="0">
                <a:latin typeface="Square721 BT" panose="020B0504020202060204" pitchFamily="34" charset="0"/>
              </a:rPr>
              <a:t>Bu </a:t>
            </a:r>
            <a:r>
              <a:rPr lang="tr-TR" sz="1500" dirty="0">
                <a:latin typeface="Square721 BT" panose="020B0504020202060204" pitchFamily="34" charset="0"/>
              </a:rPr>
              <a:t>araştırma  </a:t>
            </a:r>
            <a:r>
              <a:rPr lang="tr-TR" sz="1500" b="1" dirty="0">
                <a:solidFill>
                  <a:schemeClr val="tx1">
                    <a:lumMod val="50000"/>
                  </a:schemeClr>
                </a:solidFill>
                <a:latin typeface="Square721 BT" panose="020B0504020202060204" pitchFamily="34" charset="0"/>
              </a:rPr>
              <a:t>17-25 Nisan 2023</a:t>
            </a:r>
            <a:r>
              <a:rPr lang="tr-TR" sz="1500" dirty="0">
                <a:solidFill>
                  <a:schemeClr val="tx1">
                    <a:lumMod val="50000"/>
                  </a:schemeClr>
                </a:solidFill>
                <a:latin typeface="Square721 BT" panose="020B0504020202060204" pitchFamily="34" charset="0"/>
              </a:rPr>
              <a:t> </a:t>
            </a:r>
            <a:r>
              <a:rPr lang="tr-TR" sz="1500" dirty="0">
                <a:latin typeface="Square721 BT" panose="020B0504020202060204" pitchFamily="34" charset="0"/>
              </a:rPr>
              <a:t>tarihleri arasında yapılmıştır.</a:t>
            </a:r>
          </a:p>
          <a:p>
            <a:pPr algn="just" fontAlgn="base">
              <a:lnSpc>
                <a:spcPct val="150000"/>
              </a:lnSpc>
            </a:pPr>
            <a:r>
              <a:rPr lang="tr-TR" sz="1500" b="1" dirty="0" smtClean="0">
                <a:solidFill>
                  <a:schemeClr val="tx1">
                    <a:lumMod val="50000"/>
                  </a:schemeClr>
                </a:solidFill>
                <a:latin typeface="Square721 BT" panose="020B0504020202060204" pitchFamily="34" charset="0"/>
              </a:rPr>
              <a:t>Cumhurbaşkanlığı </a:t>
            </a:r>
            <a:r>
              <a:rPr lang="tr-TR" sz="1500" b="1" dirty="0">
                <a:solidFill>
                  <a:schemeClr val="tx1">
                    <a:lumMod val="50000"/>
                  </a:schemeClr>
                </a:solidFill>
                <a:latin typeface="Square721 BT" panose="020B0504020202060204" pitchFamily="34" charset="0"/>
              </a:rPr>
              <a:t>Seçimine 17 gün kala Son Durum Anketi</a:t>
            </a:r>
            <a:r>
              <a:rPr lang="tr-TR" sz="1500" dirty="0">
                <a:solidFill>
                  <a:schemeClr val="tx1">
                    <a:lumMod val="50000"/>
                  </a:schemeClr>
                </a:solidFill>
                <a:latin typeface="Square721 BT" panose="020B0504020202060204" pitchFamily="34" charset="0"/>
              </a:rPr>
              <a:t> isimli araştırmamız Türkiye gündeminin tespit edilmesi</a:t>
            </a:r>
            <a:r>
              <a:rPr lang="tr-TR" sz="1500" dirty="0">
                <a:latin typeface="Square721 BT" panose="020B0504020202060204" pitchFamily="34" charset="0"/>
              </a:rPr>
              <a:t> amacıyla yapılmıştır.</a:t>
            </a:r>
          </a:p>
          <a:p>
            <a:pPr algn="just">
              <a:lnSpc>
                <a:spcPct val="150000"/>
              </a:lnSpc>
            </a:pPr>
            <a:r>
              <a:rPr lang="tr-TR" sz="1500" dirty="0" smtClean="0">
                <a:latin typeface="Square721 BT" panose="020B0504020202060204" pitchFamily="34" charset="0"/>
              </a:rPr>
              <a:t>17-25 </a:t>
            </a:r>
            <a:r>
              <a:rPr lang="tr-TR" sz="1500" dirty="0">
                <a:latin typeface="Square721 BT" panose="020B0504020202060204" pitchFamily="34" charset="0"/>
              </a:rPr>
              <a:t>Nisan 2023 Tarihleri arasında; </a:t>
            </a:r>
            <a:r>
              <a:rPr lang="tr-TR" sz="1500" b="1" dirty="0">
                <a:latin typeface="Square721 BT" panose="020B0504020202060204" pitchFamily="34" charset="0"/>
              </a:rPr>
              <a:t>Bilgisayar Destekli </a:t>
            </a:r>
            <a:r>
              <a:rPr lang="tr-TR" sz="1500" b="1" dirty="0" err="1">
                <a:latin typeface="Square721 BT" panose="020B0504020202060204" pitchFamily="34" charset="0"/>
              </a:rPr>
              <a:t>Tüsiar'ın</a:t>
            </a:r>
            <a:r>
              <a:rPr lang="tr-TR" sz="1500" b="1" dirty="0">
                <a:latin typeface="Square721 BT" panose="020B0504020202060204" pitchFamily="34" charset="0"/>
              </a:rPr>
              <a:t> </a:t>
            </a:r>
            <a:r>
              <a:rPr lang="tr-TR" sz="1500" b="1" dirty="0" err="1">
                <a:latin typeface="Square721 BT" panose="020B0504020202060204" pitchFamily="34" charset="0"/>
              </a:rPr>
              <a:t>Surveymonkey</a:t>
            </a:r>
            <a:r>
              <a:rPr lang="tr-TR" sz="1500" b="1" dirty="0">
                <a:latin typeface="Square721 BT" panose="020B0504020202060204" pitchFamily="34" charset="0"/>
              </a:rPr>
              <a:t> profil bazlı Dijital Paneli kullanılarak Web Anketi (CAWI) yöntemiyle görüşmeler yapılmıştır, NUTS-3 </a:t>
            </a:r>
            <a:r>
              <a:rPr lang="tr-TR" sz="1500" b="1" dirty="0" smtClean="0">
                <a:latin typeface="Square721 BT" panose="020B0504020202060204" pitchFamily="34" charset="0"/>
              </a:rPr>
              <a:t>istatistiksel sisteme göre YSK seçmen verileri dikkate alınarak 81 </a:t>
            </a:r>
            <a:r>
              <a:rPr lang="tr-TR" sz="1500" b="1" dirty="0">
                <a:latin typeface="Square721 BT" panose="020B0504020202060204" pitchFamily="34" charset="0"/>
              </a:rPr>
              <a:t>İlden </a:t>
            </a:r>
            <a:r>
              <a:rPr lang="tr-TR" sz="1500" b="1" dirty="0" smtClean="0">
                <a:latin typeface="Square721 BT" panose="020B0504020202060204" pitchFamily="34" charset="0"/>
              </a:rPr>
              <a:t>Cinsiyet</a:t>
            </a:r>
            <a:r>
              <a:rPr lang="tr-TR" sz="1500" b="1" dirty="0">
                <a:latin typeface="Square721 BT" panose="020B0504020202060204" pitchFamily="34" charset="0"/>
              </a:rPr>
              <a:t>, Yaş, Eğitim ve SES (</a:t>
            </a:r>
            <a:r>
              <a:rPr lang="tr-TR" sz="1500" b="1" dirty="0" err="1">
                <a:latin typeface="Square721 BT" panose="020B0504020202060204" pitchFamily="34" charset="0"/>
              </a:rPr>
              <a:t>Sosyo</a:t>
            </a:r>
            <a:r>
              <a:rPr lang="tr-TR" sz="1500" b="1" dirty="0">
                <a:latin typeface="Square721 BT" panose="020B0504020202060204" pitchFamily="34" charset="0"/>
              </a:rPr>
              <a:t>-Ekonomik Statü) grupları dikkate alınarak Yapılan çalışmaya toplam 4223 kişi katıldı. Araştırmaya katılanların Cinsiyete Göre Dağılımları: Erkek %51,5- Bayan %48,5 olarak gerçekleşti.</a:t>
            </a:r>
            <a:endParaRPr lang="tr-TR" sz="1500" dirty="0">
              <a:latin typeface="Square721 BT" panose="020B050402020206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1500" dirty="0" smtClean="0">
                <a:latin typeface="Square721 BT" panose="020B0504020202060204" pitchFamily="34" charset="0"/>
              </a:rPr>
              <a:t>Araştırma </a:t>
            </a:r>
            <a:r>
              <a:rPr lang="tr-TR" sz="1500" dirty="0">
                <a:latin typeface="Square721 BT" panose="020B0504020202060204" pitchFamily="34" charset="0"/>
              </a:rPr>
              <a:t>sonuçlarının saha ve bilgisayar ortamında gerçekleştirilen kontrollerden sonra analizler ile elde edilen bulguların tutarlılığı gözlemlenmiştir. Araştırmanın güven aralığı % 95 olup hata payı </a:t>
            </a:r>
            <a:endParaRPr lang="tr-TR" sz="1500" dirty="0" smtClean="0">
              <a:latin typeface="Square721 BT" panose="020B050402020206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1500" dirty="0" smtClean="0">
                <a:latin typeface="Square721 BT" panose="020B0504020202060204" pitchFamily="34" charset="0"/>
              </a:rPr>
              <a:t>(+ </a:t>
            </a:r>
            <a:r>
              <a:rPr lang="tr-TR" sz="1500" dirty="0">
                <a:latin typeface="Square721 BT" panose="020B0504020202060204" pitchFamily="34" charset="0"/>
              </a:rPr>
              <a:t>- </a:t>
            </a:r>
            <a:r>
              <a:rPr lang="tr-TR" sz="1500" dirty="0" smtClean="0">
                <a:latin typeface="Square721 BT" panose="020B0504020202060204" pitchFamily="34" charset="0"/>
              </a:rPr>
              <a:t>) 3 </a:t>
            </a:r>
            <a:r>
              <a:rPr lang="tr-TR" sz="1500" dirty="0">
                <a:latin typeface="Square721 BT" panose="020B0504020202060204" pitchFamily="34" charset="0"/>
              </a:rPr>
              <a:t>t</a:t>
            </a:r>
            <a:r>
              <a:rPr lang="tr-TR" sz="1500" dirty="0" smtClean="0">
                <a:latin typeface="Square721 BT" panose="020B0504020202060204" pitchFamily="34" charset="0"/>
              </a:rPr>
              <a:t>ür.</a:t>
            </a:r>
          </a:p>
          <a:p>
            <a:pPr algn="just" fontAlgn="base">
              <a:lnSpc>
                <a:spcPct val="150000"/>
              </a:lnSpc>
            </a:pPr>
            <a:r>
              <a:rPr lang="tr-TR" sz="1500" b="1" dirty="0" smtClean="0">
                <a:latin typeface="Square721 BT" panose="020B0504020202060204" pitchFamily="34" charset="0"/>
              </a:rPr>
              <a:t>Tüsiar </a:t>
            </a:r>
            <a:r>
              <a:rPr lang="tr-TR" sz="1500" b="1" dirty="0">
                <a:latin typeface="Square721 BT" panose="020B0504020202060204" pitchFamily="34" charset="0"/>
              </a:rPr>
              <a:t>Araştırma Danışmanlık </a:t>
            </a:r>
            <a:r>
              <a:rPr lang="tr-TR" sz="1500" b="1" dirty="0" err="1">
                <a:latin typeface="Square721 BT" panose="020B0504020202060204" pitchFamily="34" charset="0"/>
              </a:rPr>
              <a:t>Ltd.Şti</a:t>
            </a:r>
            <a:r>
              <a:rPr lang="tr-TR" sz="1500" b="1" dirty="0">
                <a:latin typeface="Square721 BT" panose="020B0504020202060204" pitchFamily="34" charset="0"/>
              </a:rPr>
              <a:t> </a:t>
            </a:r>
            <a:r>
              <a:rPr lang="tr-TR" sz="1500" b="1" dirty="0" err="1">
                <a:latin typeface="Square721 BT" panose="020B0504020202060204" pitchFamily="34" charset="0"/>
              </a:rPr>
              <a:t>Özkaynakları</a:t>
            </a:r>
            <a:r>
              <a:rPr lang="tr-TR" sz="1500" b="1" dirty="0">
                <a:latin typeface="Square721 BT" panose="020B0504020202060204" pitchFamily="34" charset="0"/>
              </a:rPr>
              <a:t> ile yapılan bu çalışmayı </a:t>
            </a:r>
            <a:r>
              <a:rPr lang="tr-TR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quare721 BT" panose="020B0504020202060204" pitchFamily="34" charset="0"/>
              </a:rPr>
              <a:t>kamuoyu ile paylaşıyoruz.</a:t>
            </a:r>
            <a:endParaRPr lang="tr-TR" sz="1500" b="1" dirty="0">
              <a:latin typeface="Square721 BT" panose="020B050402020206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176954" y="494316"/>
            <a:ext cx="6926051" cy="873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  <a:latin typeface="Square721 BT" panose="020B0504020202060204" pitchFamily="34" charset="0"/>
              </a:rPr>
              <a:t>CUMHURBAŞKANLIĞI </a:t>
            </a:r>
            <a:r>
              <a:rPr lang="tr-TR" b="1" dirty="0">
                <a:solidFill>
                  <a:srgbClr val="002060"/>
                </a:solidFill>
                <a:latin typeface="Square721 BT" panose="020B0504020202060204" pitchFamily="34" charset="0"/>
              </a:rPr>
              <a:t>SEÇİMİNE </a:t>
            </a:r>
            <a:endParaRPr lang="tr-TR" b="1" dirty="0" smtClean="0">
              <a:solidFill>
                <a:srgbClr val="002060"/>
              </a:solidFill>
              <a:latin typeface="Square721 BT" panose="020B050402020206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  <a:latin typeface="Square721 BT" panose="020B0504020202060204" pitchFamily="34" charset="0"/>
              </a:rPr>
              <a:t>17 </a:t>
            </a:r>
            <a:r>
              <a:rPr lang="tr-TR" b="1" dirty="0">
                <a:solidFill>
                  <a:srgbClr val="002060"/>
                </a:solidFill>
                <a:latin typeface="Square721 BT" panose="020B0504020202060204" pitchFamily="34" charset="0"/>
              </a:rPr>
              <a:t>GÜN KALA SON DURUM ANKETİ</a:t>
            </a:r>
          </a:p>
        </p:txBody>
      </p:sp>
      <p:grpSp>
        <p:nvGrpSpPr>
          <p:cNvPr id="19" name="Grup 18"/>
          <p:cNvGrpSpPr/>
          <p:nvPr/>
        </p:nvGrpSpPr>
        <p:grpSpPr>
          <a:xfrm>
            <a:off x="643229" y="5958171"/>
            <a:ext cx="1858965" cy="1402347"/>
            <a:chOff x="3957717" y="5976367"/>
            <a:chExt cx="2500314" cy="1886161"/>
          </a:xfrm>
        </p:grpSpPr>
        <p:sp>
          <p:nvSpPr>
            <p:cNvPr id="20" name="14 Metin kutusu"/>
            <p:cNvSpPr txBox="1">
              <a:spLocks noChangeArrowheads="1"/>
            </p:cNvSpPr>
            <p:nvPr/>
          </p:nvSpPr>
          <p:spPr bwMode="auto">
            <a:xfrm>
              <a:off x="4069351" y="7508585"/>
              <a:ext cx="238868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defRPr sz="1300" b="0" i="0" u="none" strike="noStrike" kern="1200" baseline="0">
                  <a:solidFill>
                    <a:srgbClr val="404040">
                      <a:lumMod val="65000"/>
                      <a:lumOff val="35000"/>
                    </a:srgbClr>
                  </a:solidFill>
                  <a:latin typeface="Swis721 BT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r>
                <a:rPr lang="tr-TR" sz="1700" dirty="0" smtClean="0">
                  <a:solidFill>
                    <a:schemeClr val="bg1"/>
                  </a:solidFill>
                  <a:latin typeface="Univers 45 Light" pitchFamily="34" charset="0"/>
                </a:rPr>
                <a:t>www.tusiar.com</a:t>
              </a:r>
              <a:endParaRPr lang="en-US" sz="1700" dirty="0">
                <a:solidFill>
                  <a:schemeClr val="bg1"/>
                </a:solidFill>
                <a:latin typeface="Univers 45 Light" pitchFamily="34" charset="0"/>
              </a:endParaRPr>
            </a:p>
          </p:txBody>
        </p:sp>
        <p:graphicFrame>
          <p:nvGraphicFramePr>
            <p:cNvPr id="21" name="Nesne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8635514"/>
                </p:ext>
              </p:extLst>
            </p:nvPr>
          </p:nvGraphicFramePr>
          <p:xfrm>
            <a:off x="3957717" y="5976367"/>
            <a:ext cx="2489042" cy="160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099" name="CorelDRAW" r:id="rId3" imgW="10004387" imgH="6468296" progId="CorelDraw.Graphic.22">
                    <p:embed/>
                  </p:oleObj>
                </mc:Choice>
                <mc:Fallback>
                  <p:oleObj name="CorelDRAW" r:id="rId3" imgW="10004387" imgH="6468296" progId="CorelDraw.Graphic.22">
                    <p:embed/>
                    <p:pic>
                      <p:nvPicPr>
                        <p:cNvPr id="14" name="Nesne 1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957717" y="5976367"/>
                          <a:ext cx="2489042" cy="16094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0335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190327"/>
              </p:ext>
            </p:extLst>
          </p:nvPr>
        </p:nvGraphicFramePr>
        <p:xfrm>
          <a:off x="3121947" y="1073308"/>
          <a:ext cx="6957473" cy="5958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4">
            <a:extLst>
              <a:ext uri="{FF2B5EF4-FFF2-40B4-BE49-F238E27FC236}">
                <a16:creationId xmlns:a16="http://schemas.microsoft.com/office/drawing/2014/main" id="{9158D76A-1A2F-4738-8A39-9F7471114FB7}"/>
              </a:ext>
            </a:extLst>
          </p:cNvPr>
          <p:cNvSpPr/>
          <p:nvPr/>
        </p:nvSpPr>
        <p:spPr>
          <a:xfrm>
            <a:off x="409903" y="-1"/>
            <a:ext cx="2388678" cy="7947025"/>
          </a:xfrm>
          <a:prstGeom prst="rect">
            <a:avLst/>
          </a:prstGeom>
          <a:gradFill flip="none" rotWithShape="1">
            <a:gsLst>
              <a:gs pos="67000">
                <a:schemeClr val="accent3">
                  <a:alpha val="70000"/>
                </a:schemeClr>
              </a:gs>
              <a:gs pos="33000">
                <a:schemeClr val="accent2">
                  <a:alpha val="40000"/>
                </a:schemeClr>
              </a:gs>
              <a:gs pos="0">
                <a:schemeClr val="accent1">
                  <a:alpha val="20000"/>
                </a:schemeClr>
              </a:gs>
              <a:gs pos="100000">
                <a:schemeClr val="accent5">
                  <a:lumMod val="100000"/>
                  <a:alpha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사각형: 둥근 위쪽 모서리 8">
            <a:extLst>
              <a:ext uri="{FF2B5EF4-FFF2-40B4-BE49-F238E27FC236}">
                <a16:creationId xmlns:a16="http://schemas.microsoft.com/office/drawing/2014/main" id="{8ED5329C-24B1-45F7-909A-8AF95B71C0A4}"/>
              </a:ext>
            </a:extLst>
          </p:cNvPr>
          <p:cNvSpPr/>
          <p:nvPr/>
        </p:nvSpPr>
        <p:spPr>
          <a:xfrm rot="5400000">
            <a:off x="997849" y="-742656"/>
            <a:ext cx="957710" cy="2953406"/>
          </a:xfrm>
          <a:prstGeom prst="round2SameRect">
            <a:avLst>
              <a:gd name="adj1" fmla="val 9509"/>
              <a:gd name="adj2" fmla="val 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14 Metin kutusu"/>
          <p:cNvSpPr txBox="1">
            <a:spLocks noChangeArrowheads="1"/>
          </p:cNvSpPr>
          <p:nvPr/>
        </p:nvSpPr>
        <p:spPr bwMode="auto">
          <a:xfrm>
            <a:off x="460339" y="3467588"/>
            <a:ext cx="22338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Size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göre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Türkiye'nin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en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acil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çözülmesi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gereken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tr-T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s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orun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ne</a:t>
            </a:r>
            <a:r>
              <a:rPr lang="tr-T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dir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?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34" charset="0"/>
            </a:endParaRPr>
          </a:p>
        </p:txBody>
      </p:sp>
      <p:sp>
        <p:nvSpPr>
          <p:cNvPr id="15" name="14 Metin kutusu"/>
          <p:cNvSpPr txBox="1">
            <a:spLocks noChangeArrowheads="1"/>
          </p:cNvSpPr>
          <p:nvPr/>
        </p:nvSpPr>
        <p:spPr bwMode="auto">
          <a:xfrm>
            <a:off x="378372" y="334644"/>
            <a:ext cx="238868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TÜRKİYE SİYASİ GÜNDEM </a:t>
            </a:r>
            <a:r>
              <a:rPr lang="tr-T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ARAŞTIRMASI</a:t>
            </a:r>
          </a:p>
          <a:p>
            <a:pPr algn="ct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NİSAN </a:t>
            </a:r>
            <a:r>
              <a:rPr lang="tr-T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- 2023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643229" y="5958171"/>
            <a:ext cx="1858965" cy="1402347"/>
            <a:chOff x="3957717" y="5976367"/>
            <a:chExt cx="2500314" cy="1886161"/>
          </a:xfrm>
        </p:grpSpPr>
        <p:sp>
          <p:nvSpPr>
            <p:cNvPr id="19" name="14 Metin kutusu"/>
            <p:cNvSpPr txBox="1">
              <a:spLocks noChangeArrowheads="1"/>
            </p:cNvSpPr>
            <p:nvPr/>
          </p:nvSpPr>
          <p:spPr bwMode="auto">
            <a:xfrm>
              <a:off x="4069351" y="7508585"/>
              <a:ext cx="238868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defRPr sz="1300" b="0" i="0" u="none" strike="noStrike" kern="1200" baseline="0">
                  <a:solidFill>
                    <a:srgbClr val="404040">
                      <a:lumMod val="65000"/>
                      <a:lumOff val="35000"/>
                    </a:srgbClr>
                  </a:solidFill>
                  <a:latin typeface="Swis721 BT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r>
                <a:rPr lang="tr-TR" sz="1700" dirty="0" smtClean="0">
                  <a:solidFill>
                    <a:schemeClr val="bg1"/>
                  </a:solidFill>
                  <a:latin typeface="Univers 45 Light" pitchFamily="34" charset="0"/>
                </a:rPr>
                <a:t>www.tusiar.com</a:t>
              </a:r>
              <a:endParaRPr lang="en-US" sz="1700" dirty="0">
                <a:solidFill>
                  <a:schemeClr val="bg1"/>
                </a:solidFill>
                <a:latin typeface="Univers 45 Light" pitchFamily="34" charset="0"/>
              </a:endParaRPr>
            </a:p>
          </p:txBody>
        </p:sp>
        <p:graphicFrame>
          <p:nvGraphicFramePr>
            <p:cNvPr id="20" name="Nesne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0271046"/>
                </p:ext>
              </p:extLst>
            </p:nvPr>
          </p:nvGraphicFramePr>
          <p:xfrm>
            <a:off x="3957717" y="5976367"/>
            <a:ext cx="2489042" cy="160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076" name="CorelDRAW" r:id="rId4" imgW="10004387" imgH="6468296" progId="CorelDraw.Graphic.22">
                    <p:embed/>
                  </p:oleObj>
                </mc:Choice>
                <mc:Fallback>
                  <p:oleObj name="CorelDRAW" r:id="rId4" imgW="10004387" imgH="6468296" progId="CorelDraw.Graphic.22">
                    <p:embed/>
                    <p:pic>
                      <p:nvPicPr>
                        <p:cNvPr id="21" name="Nesne 20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957717" y="5976367"/>
                          <a:ext cx="2489042" cy="16094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1146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9158D76A-1A2F-4738-8A39-9F7471114FB7}"/>
              </a:ext>
            </a:extLst>
          </p:cNvPr>
          <p:cNvSpPr/>
          <p:nvPr/>
        </p:nvSpPr>
        <p:spPr>
          <a:xfrm>
            <a:off x="409903" y="-1"/>
            <a:ext cx="2388678" cy="7947025"/>
          </a:xfrm>
          <a:prstGeom prst="rect">
            <a:avLst/>
          </a:prstGeom>
          <a:gradFill flip="none" rotWithShape="1">
            <a:gsLst>
              <a:gs pos="67000">
                <a:schemeClr val="accent3">
                  <a:alpha val="70000"/>
                </a:schemeClr>
              </a:gs>
              <a:gs pos="33000">
                <a:schemeClr val="accent2">
                  <a:alpha val="40000"/>
                </a:schemeClr>
              </a:gs>
              <a:gs pos="0">
                <a:schemeClr val="accent1">
                  <a:alpha val="20000"/>
                </a:schemeClr>
              </a:gs>
              <a:gs pos="100000">
                <a:schemeClr val="accent5">
                  <a:lumMod val="100000"/>
                  <a:alpha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사각형: 둥근 위쪽 모서리 8">
            <a:extLst>
              <a:ext uri="{FF2B5EF4-FFF2-40B4-BE49-F238E27FC236}">
                <a16:creationId xmlns:a16="http://schemas.microsoft.com/office/drawing/2014/main" id="{8ED5329C-24B1-45F7-909A-8AF95B71C0A4}"/>
              </a:ext>
            </a:extLst>
          </p:cNvPr>
          <p:cNvSpPr/>
          <p:nvPr/>
        </p:nvSpPr>
        <p:spPr>
          <a:xfrm rot="5400000">
            <a:off x="997849" y="-742656"/>
            <a:ext cx="957710" cy="2953406"/>
          </a:xfrm>
          <a:prstGeom prst="round2SameRect">
            <a:avLst>
              <a:gd name="adj1" fmla="val 9509"/>
              <a:gd name="adj2" fmla="val 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14 Metin kutusu"/>
          <p:cNvSpPr txBox="1">
            <a:spLocks noChangeArrowheads="1"/>
          </p:cNvSpPr>
          <p:nvPr/>
        </p:nvSpPr>
        <p:spPr bwMode="auto">
          <a:xfrm>
            <a:off x="255077" y="3467588"/>
            <a:ext cx="24391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Size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Göre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Türkiye'nin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Sorunlarını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Cumhurbaşkanı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Adaylarından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hangisi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</a:p>
          <a:p>
            <a:pPr algn="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ç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öze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r?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34" charset="0"/>
            </a:endParaRPr>
          </a:p>
        </p:txBody>
      </p:sp>
      <p:sp>
        <p:nvSpPr>
          <p:cNvPr id="15" name="14 Metin kutusu"/>
          <p:cNvSpPr txBox="1">
            <a:spLocks noChangeArrowheads="1"/>
          </p:cNvSpPr>
          <p:nvPr/>
        </p:nvSpPr>
        <p:spPr bwMode="auto">
          <a:xfrm>
            <a:off x="378372" y="334644"/>
            <a:ext cx="238868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TÜRKİYE SİYASİ GÜNDEM </a:t>
            </a:r>
            <a:r>
              <a:rPr lang="tr-T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ARAŞTIRMASI</a:t>
            </a:r>
          </a:p>
          <a:p>
            <a:pPr algn="ct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NİSAN </a:t>
            </a:r>
            <a:r>
              <a:rPr lang="tr-T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- 2023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0" name="TextBox 31"/>
          <p:cNvSpPr txBox="1"/>
          <p:nvPr/>
        </p:nvSpPr>
        <p:spPr>
          <a:xfrm>
            <a:off x="4139027" y="3306980"/>
            <a:ext cx="1585824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tr-TR" sz="2500" b="1" dirty="0" smtClean="0">
                <a:solidFill>
                  <a:srgbClr val="002060"/>
                </a:solidFill>
                <a:latin typeface="Josefin Sans Regular Bold"/>
              </a:rPr>
              <a:t>%</a:t>
            </a:r>
            <a:r>
              <a:rPr lang="tr-TR" sz="2500" b="1" dirty="0" smtClean="0">
                <a:solidFill>
                  <a:srgbClr val="FF0000"/>
                </a:solidFill>
                <a:latin typeface="Josefin Sans Regular Bold"/>
              </a:rPr>
              <a:t> </a:t>
            </a:r>
            <a:r>
              <a:rPr lang="en-US" sz="2500" b="1" dirty="0" smtClean="0">
                <a:solidFill>
                  <a:srgbClr val="03256C"/>
                </a:solidFill>
                <a:latin typeface="Josefin Sans Regular Bold"/>
              </a:rPr>
              <a:t>4</a:t>
            </a:r>
            <a:r>
              <a:rPr lang="tr-TR" sz="2500" b="1" dirty="0">
                <a:solidFill>
                  <a:srgbClr val="03256C"/>
                </a:solidFill>
                <a:latin typeface="Josefin Sans Regular Bold"/>
              </a:rPr>
              <a:t>9</a:t>
            </a:r>
            <a:r>
              <a:rPr lang="en-US" sz="2500" b="1" dirty="0" smtClean="0">
                <a:solidFill>
                  <a:srgbClr val="03256C"/>
                </a:solidFill>
                <a:latin typeface="Josefin Sans Regular Bold"/>
              </a:rPr>
              <a:t>,</a:t>
            </a:r>
            <a:r>
              <a:rPr lang="tr-TR" sz="2500" b="1" dirty="0" smtClean="0">
                <a:solidFill>
                  <a:srgbClr val="03256C"/>
                </a:solidFill>
                <a:latin typeface="Josefin Sans Regular Bold"/>
              </a:rPr>
              <a:t>75</a:t>
            </a:r>
            <a:endParaRPr lang="en-US" sz="2500" b="1" dirty="0">
              <a:solidFill>
                <a:srgbClr val="03256C"/>
              </a:solidFill>
              <a:latin typeface="Josefin Sans Regular Bold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4184908" y="1044691"/>
            <a:ext cx="1600272" cy="1523388"/>
            <a:chOff x="2845196" y="1071879"/>
            <a:chExt cx="1681004" cy="1573867"/>
          </a:xfrm>
        </p:grpSpPr>
        <p:grpSp>
          <p:nvGrpSpPr>
            <p:cNvPr id="48" name="Group 6"/>
            <p:cNvGrpSpPr/>
            <p:nvPr/>
          </p:nvGrpSpPr>
          <p:grpSpPr>
            <a:xfrm>
              <a:off x="2845196" y="1071879"/>
              <a:ext cx="1681004" cy="1554373"/>
              <a:chOff x="-8024" y="0"/>
              <a:chExt cx="828848" cy="832563"/>
            </a:xfrm>
          </p:grpSpPr>
          <p:sp>
            <p:nvSpPr>
              <p:cNvPr id="51" name="Freeform 7"/>
              <p:cNvSpPr/>
              <p:nvPr/>
            </p:nvSpPr>
            <p:spPr>
              <a:xfrm>
                <a:off x="-8024" y="0"/>
                <a:ext cx="828848" cy="832563"/>
              </a:xfrm>
              <a:custGeom>
                <a:avLst/>
                <a:gdLst/>
                <a:ahLst/>
                <a:cxnLst/>
                <a:rect l="l" t="t" r="r" b="b"/>
                <a:pathLst>
                  <a:path w="828848" h="832563">
                    <a:moveTo>
                      <a:pt x="414424" y="0"/>
                    </a:moveTo>
                    <a:cubicBezTo>
                      <a:pt x="643603" y="1025"/>
                      <a:pt x="828848" y="187100"/>
                      <a:pt x="828848" y="416282"/>
                    </a:cubicBezTo>
                    <a:cubicBezTo>
                      <a:pt x="828848" y="645463"/>
                      <a:pt x="643603" y="831538"/>
                      <a:pt x="414424" y="832563"/>
                    </a:cubicBezTo>
                    <a:cubicBezTo>
                      <a:pt x="185245" y="831538"/>
                      <a:pt x="0" y="645463"/>
                      <a:pt x="0" y="416282"/>
                    </a:cubicBezTo>
                    <a:cubicBezTo>
                      <a:pt x="0" y="187100"/>
                      <a:pt x="185245" y="1025"/>
                      <a:pt x="414424" y="0"/>
                    </a:cubicBezTo>
                    <a:close/>
                  </a:path>
                </a:pathLst>
              </a:custGeom>
              <a:solidFill>
                <a:srgbClr val="DBEAF6"/>
              </a:solidFill>
            </p:spPr>
          </p:sp>
          <p:sp>
            <p:nvSpPr>
              <p:cNvPr id="52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4172" tIns="34172" rIns="34172" bIns="34172" rtlCol="0" anchor="ctr"/>
              <a:lstStyle/>
              <a:p>
                <a:pPr algn="ctr">
                  <a:lnSpc>
                    <a:spcPts val="2170"/>
                  </a:lnSpc>
                </a:pPr>
                <a:endParaRPr sz="2079"/>
              </a:p>
            </p:txBody>
          </p:sp>
        </p:grpSp>
        <p:grpSp>
          <p:nvGrpSpPr>
            <p:cNvPr id="49" name="Group 18"/>
            <p:cNvGrpSpPr>
              <a:grpSpLocks noChangeAspect="1"/>
            </p:cNvGrpSpPr>
            <p:nvPr/>
          </p:nvGrpSpPr>
          <p:grpSpPr>
            <a:xfrm>
              <a:off x="2888038" y="1196089"/>
              <a:ext cx="1574790" cy="1449657"/>
              <a:chOff x="-41387" y="85390"/>
              <a:chExt cx="6350000" cy="6349975"/>
            </a:xfrm>
          </p:grpSpPr>
          <p:sp>
            <p:nvSpPr>
              <p:cNvPr id="50" name="Freeform 19"/>
              <p:cNvSpPr/>
              <p:nvPr/>
            </p:nvSpPr>
            <p:spPr>
              <a:xfrm>
                <a:off x="-41387" y="8539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31798" b="-11058"/>
                </a:stretch>
              </a:blipFill>
            </p:spPr>
          </p:sp>
        </p:grpSp>
      </p:grpSp>
      <p:sp>
        <p:nvSpPr>
          <p:cNvPr id="19" name="TextBox 22"/>
          <p:cNvSpPr txBox="1"/>
          <p:nvPr/>
        </p:nvSpPr>
        <p:spPr>
          <a:xfrm>
            <a:off x="3761406" y="2832417"/>
            <a:ext cx="2665453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Recep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Tayyip</a:t>
            </a:r>
            <a:r>
              <a:rPr lang="tr-T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ERDOĞAN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Josefin Sans Regular Bold" panose="020B0604020202020204" charset="-94"/>
            </a:endParaRPr>
          </a:p>
        </p:txBody>
      </p:sp>
      <p:sp>
        <p:nvSpPr>
          <p:cNvPr id="20" name="TextBox 31"/>
          <p:cNvSpPr txBox="1"/>
          <p:nvPr/>
        </p:nvSpPr>
        <p:spPr>
          <a:xfrm>
            <a:off x="7064586" y="3306980"/>
            <a:ext cx="1585824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tr-TR" sz="2500" b="1" dirty="0" smtClean="0">
                <a:solidFill>
                  <a:srgbClr val="002060"/>
                </a:solidFill>
                <a:latin typeface="Josefin Sans Regular Bold"/>
              </a:rPr>
              <a:t>%</a:t>
            </a:r>
            <a:r>
              <a:rPr lang="tr-TR" sz="2500" b="1" dirty="0" smtClean="0">
                <a:solidFill>
                  <a:srgbClr val="FF0000"/>
                </a:solidFill>
                <a:latin typeface="Josefin Sans Regular Bold"/>
              </a:rPr>
              <a:t> </a:t>
            </a:r>
            <a:r>
              <a:rPr lang="en-US" sz="2500" b="1" dirty="0" smtClean="0">
                <a:solidFill>
                  <a:srgbClr val="03256C"/>
                </a:solidFill>
                <a:latin typeface="Josefin Sans Regular Bold"/>
              </a:rPr>
              <a:t>4</a:t>
            </a:r>
            <a:r>
              <a:rPr lang="tr-TR" sz="2500" b="1" dirty="0" smtClean="0">
                <a:solidFill>
                  <a:srgbClr val="03256C"/>
                </a:solidFill>
                <a:latin typeface="Josefin Sans Regular Bold"/>
              </a:rPr>
              <a:t>5</a:t>
            </a:r>
            <a:r>
              <a:rPr lang="en-US" sz="2500" b="1" dirty="0" smtClean="0">
                <a:solidFill>
                  <a:srgbClr val="03256C"/>
                </a:solidFill>
                <a:latin typeface="Josefin Sans Regular Bold"/>
              </a:rPr>
              <a:t>,</a:t>
            </a:r>
            <a:r>
              <a:rPr lang="tr-TR" sz="2500" b="1" dirty="0" smtClean="0">
                <a:solidFill>
                  <a:srgbClr val="03256C"/>
                </a:solidFill>
                <a:latin typeface="Josefin Sans Regular Bold"/>
              </a:rPr>
              <a:t>02</a:t>
            </a:r>
            <a:endParaRPr lang="en-US" sz="2500" b="1" dirty="0">
              <a:solidFill>
                <a:srgbClr val="03256C"/>
              </a:solidFill>
              <a:latin typeface="Josefin Sans Regular Bold"/>
            </a:endParaRPr>
          </a:p>
        </p:txBody>
      </p:sp>
      <p:grpSp>
        <p:nvGrpSpPr>
          <p:cNvPr id="22" name="Group 9"/>
          <p:cNvGrpSpPr/>
          <p:nvPr/>
        </p:nvGrpSpPr>
        <p:grpSpPr>
          <a:xfrm>
            <a:off x="7065631" y="1062007"/>
            <a:ext cx="1569287" cy="1504520"/>
            <a:chOff x="0" y="0"/>
            <a:chExt cx="812800" cy="832563"/>
          </a:xfrm>
        </p:grpSpPr>
        <p:sp>
          <p:nvSpPr>
            <p:cNvPr id="46" name="Freeform 10"/>
            <p:cNvSpPr/>
            <p:nvPr/>
          </p:nvSpPr>
          <p:spPr>
            <a:xfrm>
              <a:off x="-8024" y="0"/>
              <a:ext cx="828848" cy="832563"/>
            </a:xfrm>
            <a:custGeom>
              <a:avLst/>
              <a:gdLst/>
              <a:ahLst/>
              <a:cxnLst/>
              <a:rect l="l" t="t" r="r" b="b"/>
              <a:pathLst>
                <a:path w="828848" h="832563">
                  <a:moveTo>
                    <a:pt x="414424" y="0"/>
                  </a:moveTo>
                  <a:cubicBezTo>
                    <a:pt x="643603" y="1025"/>
                    <a:pt x="828848" y="187100"/>
                    <a:pt x="828848" y="416282"/>
                  </a:cubicBezTo>
                  <a:cubicBezTo>
                    <a:pt x="828848" y="645463"/>
                    <a:pt x="643603" y="831538"/>
                    <a:pt x="414424" y="832563"/>
                  </a:cubicBezTo>
                  <a:cubicBezTo>
                    <a:pt x="185245" y="831538"/>
                    <a:pt x="0" y="645463"/>
                    <a:pt x="0" y="416282"/>
                  </a:cubicBezTo>
                  <a:cubicBezTo>
                    <a:pt x="0" y="187100"/>
                    <a:pt x="185245" y="1025"/>
                    <a:pt x="414424" y="0"/>
                  </a:cubicBezTo>
                  <a:close/>
                </a:path>
              </a:pathLst>
            </a:custGeom>
            <a:solidFill>
              <a:srgbClr val="DBEAF6"/>
            </a:solidFill>
          </p:spPr>
        </p:sp>
        <p:sp>
          <p:nvSpPr>
            <p:cNvPr id="47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4172" tIns="34172" rIns="34172" bIns="34172" rtlCol="0" anchor="ctr"/>
            <a:lstStyle/>
            <a:p>
              <a:pPr algn="ctr">
                <a:lnSpc>
                  <a:spcPts val="2170"/>
                </a:lnSpc>
              </a:pPr>
              <a:endParaRPr sz="2079"/>
            </a:p>
          </p:txBody>
        </p:sp>
      </p:grpSp>
      <p:grpSp>
        <p:nvGrpSpPr>
          <p:cNvPr id="23" name="Group 20"/>
          <p:cNvGrpSpPr>
            <a:grpSpLocks noChangeAspect="1"/>
          </p:cNvGrpSpPr>
          <p:nvPr/>
        </p:nvGrpSpPr>
        <p:grpSpPr>
          <a:xfrm>
            <a:off x="7099058" y="1163365"/>
            <a:ext cx="1502430" cy="1406224"/>
            <a:chOff x="0" y="0"/>
            <a:chExt cx="6350000" cy="6349975"/>
          </a:xfrm>
        </p:grpSpPr>
        <p:sp>
          <p:nvSpPr>
            <p:cNvPr id="45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586" b="-27748"/>
              </a:stretch>
            </a:blipFill>
          </p:spPr>
        </p:sp>
      </p:grpSp>
      <p:sp>
        <p:nvSpPr>
          <p:cNvPr id="24" name="TextBox 23"/>
          <p:cNvSpPr txBox="1"/>
          <p:nvPr/>
        </p:nvSpPr>
        <p:spPr>
          <a:xfrm>
            <a:off x="6849418" y="2837536"/>
            <a:ext cx="2237756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8"/>
              </a:lnSpc>
            </a:pP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Kemal</a:t>
            </a:r>
            <a:r>
              <a:rPr lang="tr-T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KILIÇDAROĞLU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Josefin Sans Regular Bold" panose="020B0604020202020204" charset="-94"/>
            </a:endParaRPr>
          </a:p>
        </p:txBody>
      </p:sp>
      <p:grpSp>
        <p:nvGrpSpPr>
          <p:cNvPr id="26" name="Grup 25"/>
          <p:cNvGrpSpPr/>
          <p:nvPr/>
        </p:nvGrpSpPr>
        <p:grpSpPr>
          <a:xfrm>
            <a:off x="4308779" y="4396644"/>
            <a:ext cx="1569287" cy="1507581"/>
            <a:chOff x="10734412" y="3166176"/>
            <a:chExt cx="1648456" cy="1557536"/>
          </a:xfrm>
        </p:grpSpPr>
        <p:grpSp>
          <p:nvGrpSpPr>
            <p:cNvPr id="41" name="Group 12"/>
            <p:cNvGrpSpPr/>
            <p:nvPr/>
          </p:nvGrpSpPr>
          <p:grpSpPr>
            <a:xfrm>
              <a:off x="10734412" y="3166176"/>
              <a:ext cx="1648456" cy="1554373"/>
              <a:chOff x="0" y="0"/>
              <a:chExt cx="812800" cy="832563"/>
            </a:xfrm>
          </p:grpSpPr>
          <p:sp>
            <p:nvSpPr>
              <p:cNvPr id="43" name="Freeform 13"/>
              <p:cNvSpPr/>
              <p:nvPr/>
            </p:nvSpPr>
            <p:spPr>
              <a:xfrm>
                <a:off x="-8024" y="0"/>
                <a:ext cx="828848" cy="832563"/>
              </a:xfrm>
              <a:custGeom>
                <a:avLst/>
                <a:gdLst/>
                <a:ahLst/>
                <a:cxnLst/>
                <a:rect l="l" t="t" r="r" b="b"/>
                <a:pathLst>
                  <a:path w="828848" h="832563">
                    <a:moveTo>
                      <a:pt x="414424" y="0"/>
                    </a:moveTo>
                    <a:cubicBezTo>
                      <a:pt x="643603" y="1025"/>
                      <a:pt x="828848" y="187100"/>
                      <a:pt x="828848" y="416282"/>
                    </a:cubicBezTo>
                    <a:cubicBezTo>
                      <a:pt x="828848" y="645463"/>
                      <a:pt x="643603" y="831538"/>
                      <a:pt x="414424" y="832563"/>
                    </a:cubicBezTo>
                    <a:cubicBezTo>
                      <a:pt x="185245" y="831538"/>
                      <a:pt x="0" y="645463"/>
                      <a:pt x="0" y="416282"/>
                    </a:cubicBezTo>
                    <a:cubicBezTo>
                      <a:pt x="0" y="187100"/>
                      <a:pt x="185245" y="1025"/>
                      <a:pt x="414424" y="0"/>
                    </a:cubicBezTo>
                    <a:close/>
                  </a:path>
                </a:pathLst>
              </a:custGeom>
              <a:solidFill>
                <a:srgbClr val="DBEAF6"/>
              </a:solidFill>
            </p:spPr>
          </p:sp>
          <p:sp>
            <p:nvSpPr>
              <p:cNvPr id="4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4172" tIns="34172" rIns="34172" bIns="34172" rtlCol="0" anchor="ctr"/>
              <a:lstStyle/>
              <a:p>
                <a:pPr algn="ctr">
                  <a:lnSpc>
                    <a:spcPts val="2170"/>
                  </a:lnSpc>
                </a:pPr>
                <a:endParaRPr sz="2079"/>
              </a:p>
            </p:txBody>
          </p:sp>
        </p:grpSp>
        <p:sp>
          <p:nvSpPr>
            <p:cNvPr id="42" name="Freeform 27"/>
            <p:cNvSpPr/>
            <p:nvPr/>
          </p:nvSpPr>
          <p:spPr>
            <a:xfrm>
              <a:off x="10769526" y="3270892"/>
              <a:ext cx="1578226" cy="1452820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4500" b="-14500"/>
              </a:stretch>
            </a:blipFill>
          </p:spPr>
        </p:sp>
      </p:grpSp>
      <p:sp>
        <p:nvSpPr>
          <p:cNvPr id="27" name="TextBox 24"/>
          <p:cNvSpPr txBox="1"/>
          <p:nvPr/>
        </p:nvSpPr>
        <p:spPr>
          <a:xfrm>
            <a:off x="4244270" y="6089694"/>
            <a:ext cx="1933817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8"/>
              </a:lnSpc>
            </a:pP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Muharrem</a:t>
            </a:r>
            <a:r>
              <a:rPr lang="tr-TR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İNCE</a:t>
            </a:r>
            <a:r>
              <a:rPr lang="tr-T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,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Josefin Sans Regular Bold" panose="020B0604020202020204" charset="-94"/>
            </a:endParaRPr>
          </a:p>
        </p:txBody>
      </p:sp>
      <p:sp>
        <p:nvSpPr>
          <p:cNvPr id="28" name="TextBox 31"/>
          <p:cNvSpPr txBox="1"/>
          <p:nvPr/>
        </p:nvSpPr>
        <p:spPr>
          <a:xfrm>
            <a:off x="4253616" y="6559137"/>
            <a:ext cx="1389696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tr-TR" sz="2500" b="1" dirty="0" smtClean="0">
                <a:solidFill>
                  <a:srgbClr val="002060"/>
                </a:solidFill>
                <a:latin typeface="Josefin Sans Regular Bold"/>
              </a:rPr>
              <a:t>% </a:t>
            </a:r>
            <a:r>
              <a:rPr lang="tr-TR" sz="2500" b="1" dirty="0">
                <a:solidFill>
                  <a:srgbClr val="03256C"/>
                </a:solidFill>
                <a:latin typeface="Josefin Sans Regular Bold"/>
              </a:rPr>
              <a:t>3</a:t>
            </a:r>
            <a:r>
              <a:rPr lang="en-US" sz="2500" b="1" dirty="0" smtClean="0">
                <a:solidFill>
                  <a:srgbClr val="03256C"/>
                </a:solidFill>
                <a:latin typeface="Josefin Sans Regular Bold"/>
              </a:rPr>
              <a:t>,</a:t>
            </a:r>
            <a:r>
              <a:rPr lang="tr-TR" sz="2500" b="1" dirty="0" smtClean="0">
                <a:solidFill>
                  <a:srgbClr val="03256C"/>
                </a:solidFill>
                <a:latin typeface="Josefin Sans Regular Bold"/>
              </a:rPr>
              <a:t>88</a:t>
            </a:r>
            <a:endParaRPr lang="en-US" sz="2500" b="1" dirty="0">
              <a:solidFill>
                <a:srgbClr val="03256C"/>
              </a:solidFill>
              <a:latin typeface="Josefin Sans Regular Bold"/>
            </a:endParaRPr>
          </a:p>
        </p:txBody>
      </p:sp>
      <p:grpSp>
        <p:nvGrpSpPr>
          <p:cNvPr id="30" name="Grup 29"/>
          <p:cNvGrpSpPr/>
          <p:nvPr/>
        </p:nvGrpSpPr>
        <p:grpSpPr>
          <a:xfrm>
            <a:off x="7290603" y="4459378"/>
            <a:ext cx="1569287" cy="1535717"/>
            <a:chOff x="12538499" y="3166176"/>
            <a:chExt cx="1648456" cy="1586604"/>
          </a:xfrm>
        </p:grpSpPr>
        <p:grpSp>
          <p:nvGrpSpPr>
            <p:cNvPr id="37" name="Group 15"/>
            <p:cNvGrpSpPr/>
            <p:nvPr/>
          </p:nvGrpSpPr>
          <p:grpSpPr>
            <a:xfrm>
              <a:off x="12538499" y="3166176"/>
              <a:ext cx="1648456" cy="1554373"/>
              <a:chOff x="0" y="0"/>
              <a:chExt cx="812800" cy="832563"/>
            </a:xfrm>
          </p:grpSpPr>
          <p:sp>
            <p:nvSpPr>
              <p:cNvPr id="39" name="Freeform 16"/>
              <p:cNvSpPr/>
              <p:nvPr/>
            </p:nvSpPr>
            <p:spPr>
              <a:xfrm>
                <a:off x="-8024" y="0"/>
                <a:ext cx="828848" cy="832563"/>
              </a:xfrm>
              <a:custGeom>
                <a:avLst/>
                <a:gdLst/>
                <a:ahLst/>
                <a:cxnLst/>
                <a:rect l="l" t="t" r="r" b="b"/>
                <a:pathLst>
                  <a:path w="828848" h="832563">
                    <a:moveTo>
                      <a:pt x="414424" y="0"/>
                    </a:moveTo>
                    <a:cubicBezTo>
                      <a:pt x="643603" y="1025"/>
                      <a:pt x="828848" y="187100"/>
                      <a:pt x="828848" y="416282"/>
                    </a:cubicBezTo>
                    <a:cubicBezTo>
                      <a:pt x="828848" y="645463"/>
                      <a:pt x="643603" y="831538"/>
                      <a:pt x="414424" y="832563"/>
                    </a:cubicBezTo>
                    <a:cubicBezTo>
                      <a:pt x="185245" y="831538"/>
                      <a:pt x="0" y="645463"/>
                      <a:pt x="0" y="416282"/>
                    </a:cubicBezTo>
                    <a:cubicBezTo>
                      <a:pt x="0" y="187100"/>
                      <a:pt x="185245" y="1025"/>
                      <a:pt x="414424" y="0"/>
                    </a:cubicBezTo>
                    <a:close/>
                  </a:path>
                </a:pathLst>
              </a:custGeom>
              <a:solidFill>
                <a:srgbClr val="DBEAF6"/>
              </a:solidFill>
            </p:spPr>
          </p:sp>
          <p:sp>
            <p:nvSpPr>
              <p:cNvPr id="40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4172" tIns="34172" rIns="34172" bIns="34172" rtlCol="0" anchor="ctr"/>
              <a:lstStyle/>
              <a:p>
                <a:pPr algn="ctr">
                  <a:lnSpc>
                    <a:spcPts val="2170"/>
                  </a:lnSpc>
                </a:pPr>
                <a:endParaRPr sz="2079"/>
              </a:p>
            </p:txBody>
          </p:sp>
        </p:grpSp>
        <p:sp>
          <p:nvSpPr>
            <p:cNvPr id="38" name="Freeform 29"/>
            <p:cNvSpPr/>
            <p:nvPr/>
          </p:nvSpPr>
          <p:spPr>
            <a:xfrm flipH="1">
              <a:off x="12538499" y="3299960"/>
              <a:ext cx="1587950" cy="1452820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13199" r="-142606" b="-57030"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7327429" y="6572508"/>
            <a:ext cx="154795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tr-TR" sz="2500" b="1" dirty="0" smtClean="0">
                <a:solidFill>
                  <a:srgbClr val="002060"/>
                </a:solidFill>
                <a:latin typeface="Josefin Sans Regular Bold"/>
              </a:rPr>
              <a:t>% 1</a:t>
            </a:r>
            <a:r>
              <a:rPr lang="en-US" sz="2500" b="1" dirty="0" smtClean="0">
                <a:solidFill>
                  <a:srgbClr val="002060"/>
                </a:solidFill>
                <a:latin typeface="Josefin Sans Regular Bold"/>
              </a:rPr>
              <a:t>,</a:t>
            </a:r>
            <a:r>
              <a:rPr lang="tr-TR" sz="2500" b="1" dirty="0" smtClean="0">
                <a:solidFill>
                  <a:srgbClr val="002060"/>
                </a:solidFill>
                <a:latin typeface="Josefin Sans Regular Bold"/>
              </a:rPr>
              <a:t>35</a:t>
            </a:r>
            <a:endParaRPr lang="en-US" sz="2500" b="1" dirty="0">
              <a:solidFill>
                <a:srgbClr val="002060"/>
              </a:solidFill>
              <a:latin typeface="Josefin Sans Regular Bold"/>
            </a:endParaRPr>
          </a:p>
        </p:txBody>
      </p:sp>
      <p:sp>
        <p:nvSpPr>
          <p:cNvPr id="32" name="TextBox 24"/>
          <p:cNvSpPr txBox="1"/>
          <p:nvPr/>
        </p:nvSpPr>
        <p:spPr>
          <a:xfrm>
            <a:off x="7098347" y="6089694"/>
            <a:ext cx="2188837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8"/>
              </a:lnSpc>
            </a:pPr>
            <a:r>
              <a:rPr lang="tr-T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Sinan OĞAN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Josefin Sans Regular Bold" panose="020B0604020202020204" charset="-94"/>
            </a:endParaRPr>
          </a:p>
        </p:txBody>
      </p:sp>
      <p:sp>
        <p:nvSpPr>
          <p:cNvPr id="33" name="TextBox 22"/>
          <p:cNvSpPr txBox="1"/>
          <p:nvPr/>
        </p:nvSpPr>
        <p:spPr>
          <a:xfrm>
            <a:off x="4239390" y="651771"/>
            <a:ext cx="1491308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15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Cumhur İttifakı</a:t>
            </a:r>
            <a:endParaRPr lang="en-US" sz="1500" b="1" dirty="0">
              <a:solidFill>
                <a:srgbClr val="F48120"/>
              </a:solidFill>
              <a:latin typeface="Josefin Sans Regular Bold" panose="020B0604020202020204" charset="-94"/>
            </a:endParaRPr>
          </a:p>
        </p:txBody>
      </p:sp>
      <p:sp>
        <p:nvSpPr>
          <p:cNvPr id="34" name="TextBox 22"/>
          <p:cNvSpPr txBox="1"/>
          <p:nvPr/>
        </p:nvSpPr>
        <p:spPr>
          <a:xfrm>
            <a:off x="7099058" y="667226"/>
            <a:ext cx="1491308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15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Millet</a:t>
            </a:r>
            <a:r>
              <a:rPr lang="tr-TR" sz="13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 </a:t>
            </a:r>
            <a:r>
              <a:rPr lang="tr-TR" sz="1500" b="1" dirty="0">
                <a:solidFill>
                  <a:srgbClr val="F48120"/>
                </a:solidFill>
                <a:latin typeface="Josefin Sans Regular Bold" panose="020B0604020202020204" charset="-94"/>
              </a:rPr>
              <a:t>İ</a:t>
            </a:r>
            <a:r>
              <a:rPr lang="tr-TR" sz="15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ttifakı</a:t>
            </a:r>
            <a:endParaRPr lang="en-US" sz="1500" b="1" dirty="0">
              <a:solidFill>
                <a:srgbClr val="F48120"/>
              </a:solidFill>
              <a:latin typeface="Josefin Sans Regular Bold" panose="020B0604020202020204" charset="-94"/>
            </a:endParaRPr>
          </a:p>
        </p:txBody>
      </p:sp>
      <p:sp>
        <p:nvSpPr>
          <p:cNvPr id="35" name="TextBox 22"/>
          <p:cNvSpPr txBox="1"/>
          <p:nvPr/>
        </p:nvSpPr>
        <p:spPr>
          <a:xfrm>
            <a:off x="3813561" y="4091073"/>
            <a:ext cx="2269806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15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Memleket Partisi</a:t>
            </a:r>
            <a:endParaRPr lang="en-US" sz="1500" b="1" dirty="0">
              <a:solidFill>
                <a:srgbClr val="F48120"/>
              </a:solidFill>
              <a:latin typeface="Josefin Sans Regular Bold" panose="020B0604020202020204" charset="-94"/>
            </a:endParaRPr>
          </a:p>
        </p:txBody>
      </p:sp>
      <p:sp>
        <p:nvSpPr>
          <p:cNvPr id="36" name="TextBox 22"/>
          <p:cNvSpPr txBox="1"/>
          <p:nvPr/>
        </p:nvSpPr>
        <p:spPr>
          <a:xfrm>
            <a:off x="7260373" y="4071898"/>
            <a:ext cx="1491308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15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Ata İttifakı</a:t>
            </a:r>
            <a:endParaRPr lang="en-US" sz="1500" b="1" dirty="0">
              <a:solidFill>
                <a:srgbClr val="F48120"/>
              </a:solidFill>
              <a:latin typeface="Josefin Sans Regular Bold" panose="020B0604020202020204" charset="-94"/>
            </a:endParaRPr>
          </a:p>
        </p:txBody>
      </p:sp>
      <p:grpSp>
        <p:nvGrpSpPr>
          <p:cNvPr id="56" name="Grup 55"/>
          <p:cNvGrpSpPr/>
          <p:nvPr/>
        </p:nvGrpSpPr>
        <p:grpSpPr>
          <a:xfrm>
            <a:off x="643229" y="5958171"/>
            <a:ext cx="1858965" cy="1402347"/>
            <a:chOff x="3957717" y="5976367"/>
            <a:chExt cx="2500314" cy="1886161"/>
          </a:xfrm>
        </p:grpSpPr>
        <p:sp>
          <p:nvSpPr>
            <p:cNvPr id="57" name="14 Metin kutusu"/>
            <p:cNvSpPr txBox="1">
              <a:spLocks noChangeArrowheads="1"/>
            </p:cNvSpPr>
            <p:nvPr/>
          </p:nvSpPr>
          <p:spPr bwMode="auto">
            <a:xfrm>
              <a:off x="4069351" y="7508585"/>
              <a:ext cx="238868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defRPr sz="1300" b="0" i="0" u="none" strike="noStrike" kern="1200" baseline="0">
                  <a:solidFill>
                    <a:srgbClr val="404040">
                      <a:lumMod val="65000"/>
                      <a:lumOff val="35000"/>
                    </a:srgbClr>
                  </a:solidFill>
                  <a:latin typeface="Swis721 BT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r>
                <a:rPr lang="tr-TR" sz="1700" dirty="0" smtClean="0">
                  <a:solidFill>
                    <a:schemeClr val="bg1"/>
                  </a:solidFill>
                  <a:latin typeface="Univers 45 Light" pitchFamily="34" charset="0"/>
                </a:rPr>
                <a:t>www.tusiar.com</a:t>
              </a:r>
              <a:endParaRPr lang="en-US" sz="1700" dirty="0">
                <a:solidFill>
                  <a:schemeClr val="bg1"/>
                </a:solidFill>
                <a:latin typeface="Univers 45 Light" pitchFamily="34" charset="0"/>
              </a:endParaRPr>
            </a:p>
          </p:txBody>
        </p:sp>
        <p:graphicFrame>
          <p:nvGraphicFramePr>
            <p:cNvPr id="58" name="Nesne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0271046"/>
                </p:ext>
              </p:extLst>
            </p:nvPr>
          </p:nvGraphicFramePr>
          <p:xfrm>
            <a:off x="3957717" y="5976367"/>
            <a:ext cx="2489042" cy="160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1" name="CorelDRAW" r:id="rId8" imgW="10004387" imgH="6468296" progId="CorelDraw.Graphic.22">
                    <p:embed/>
                  </p:oleObj>
                </mc:Choice>
                <mc:Fallback>
                  <p:oleObj name="CorelDRAW" r:id="rId8" imgW="10004387" imgH="6468296" progId="CorelDraw.Graphic.22">
                    <p:embed/>
                    <p:pic>
                      <p:nvPicPr>
                        <p:cNvPr id="21" name="Nesne 20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957717" y="5976367"/>
                          <a:ext cx="2489042" cy="16094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550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9158D76A-1A2F-4738-8A39-9F7471114FB7}"/>
              </a:ext>
            </a:extLst>
          </p:cNvPr>
          <p:cNvSpPr/>
          <p:nvPr/>
        </p:nvSpPr>
        <p:spPr>
          <a:xfrm>
            <a:off x="409903" y="-1"/>
            <a:ext cx="2388678" cy="7947025"/>
          </a:xfrm>
          <a:prstGeom prst="rect">
            <a:avLst/>
          </a:prstGeom>
          <a:gradFill flip="none" rotWithShape="1">
            <a:gsLst>
              <a:gs pos="67000">
                <a:schemeClr val="accent3">
                  <a:alpha val="70000"/>
                </a:schemeClr>
              </a:gs>
              <a:gs pos="33000">
                <a:schemeClr val="accent2">
                  <a:alpha val="40000"/>
                </a:schemeClr>
              </a:gs>
              <a:gs pos="0">
                <a:schemeClr val="accent1">
                  <a:alpha val="20000"/>
                </a:schemeClr>
              </a:gs>
              <a:gs pos="100000">
                <a:schemeClr val="accent5">
                  <a:lumMod val="100000"/>
                  <a:alpha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사각형: 둥근 위쪽 모서리 8">
            <a:extLst>
              <a:ext uri="{FF2B5EF4-FFF2-40B4-BE49-F238E27FC236}">
                <a16:creationId xmlns:a16="http://schemas.microsoft.com/office/drawing/2014/main" id="{8ED5329C-24B1-45F7-909A-8AF95B71C0A4}"/>
              </a:ext>
            </a:extLst>
          </p:cNvPr>
          <p:cNvSpPr/>
          <p:nvPr/>
        </p:nvSpPr>
        <p:spPr>
          <a:xfrm rot="5400000">
            <a:off x="997849" y="-742656"/>
            <a:ext cx="957710" cy="2953406"/>
          </a:xfrm>
          <a:prstGeom prst="round2SameRect">
            <a:avLst>
              <a:gd name="adj1" fmla="val 9509"/>
              <a:gd name="adj2" fmla="val 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14 Metin kutusu"/>
          <p:cNvSpPr txBox="1">
            <a:spLocks noChangeArrowheads="1"/>
          </p:cNvSpPr>
          <p:nvPr/>
        </p:nvSpPr>
        <p:spPr bwMode="auto">
          <a:xfrm>
            <a:off x="255077" y="3467588"/>
            <a:ext cx="243911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14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Mayıs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2023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te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yapılacak Cumhurbaşkanlığı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seçimlerinde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Milletvekilliği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için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oyunuzu hangi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Partiye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vereceksiniz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?</a:t>
            </a:r>
          </a:p>
        </p:txBody>
      </p:sp>
      <p:sp>
        <p:nvSpPr>
          <p:cNvPr id="15" name="14 Metin kutusu"/>
          <p:cNvSpPr txBox="1">
            <a:spLocks noChangeArrowheads="1"/>
          </p:cNvSpPr>
          <p:nvPr/>
        </p:nvSpPr>
        <p:spPr bwMode="auto">
          <a:xfrm>
            <a:off x="378372" y="334644"/>
            <a:ext cx="238868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TÜRKİYE SİYASİ GÜNDEM </a:t>
            </a:r>
            <a:r>
              <a:rPr lang="tr-T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ARAŞTIRMASI</a:t>
            </a:r>
          </a:p>
          <a:p>
            <a:pPr algn="ct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NİSAN </a:t>
            </a:r>
            <a:r>
              <a:rPr lang="tr-T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- 2023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3693963" y="2387938"/>
            <a:ext cx="103324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2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3256C"/>
                </a:solidFill>
                <a:latin typeface="Josefin Sans Regular Bold"/>
              </a:rPr>
              <a:t>% 37,6</a:t>
            </a:r>
          </a:p>
        </p:txBody>
      </p:sp>
      <p:sp>
        <p:nvSpPr>
          <p:cNvPr id="30" name="TextBox 10"/>
          <p:cNvSpPr txBox="1"/>
          <p:nvPr/>
        </p:nvSpPr>
        <p:spPr>
          <a:xfrm>
            <a:off x="3825718" y="4636227"/>
            <a:ext cx="91876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3256C"/>
                </a:solidFill>
                <a:latin typeface="Josefin Sans Regular Bold"/>
              </a:rPr>
              <a:t>% 8,5</a:t>
            </a:r>
          </a:p>
        </p:txBody>
      </p:sp>
      <p:sp>
        <p:nvSpPr>
          <p:cNvPr id="33" name="TextBox 13"/>
          <p:cNvSpPr txBox="1"/>
          <p:nvPr/>
        </p:nvSpPr>
        <p:spPr>
          <a:xfrm>
            <a:off x="5167991" y="2440295"/>
            <a:ext cx="1452087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1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3256C"/>
                </a:solidFill>
                <a:latin typeface="Josefin Sans Regular Bold"/>
              </a:rPr>
              <a:t>% 26,8</a:t>
            </a:r>
          </a:p>
        </p:txBody>
      </p:sp>
      <p:sp>
        <p:nvSpPr>
          <p:cNvPr id="36" name="TextBox 16"/>
          <p:cNvSpPr txBox="1"/>
          <p:nvPr/>
        </p:nvSpPr>
        <p:spPr>
          <a:xfrm>
            <a:off x="8769570" y="2440295"/>
            <a:ext cx="820430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3256C"/>
                </a:solidFill>
                <a:latin typeface="Josefin Sans Regular Bold"/>
              </a:rPr>
              <a:t>% 8,7</a:t>
            </a:r>
          </a:p>
        </p:txBody>
      </p:sp>
      <p:sp>
        <p:nvSpPr>
          <p:cNvPr id="39" name="TextBox 19"/>
          <p:cNvSpPr txBox="1"/>
          <p:nvPr/>
        </p:nvSpPr>
        <p:spPr>
          <a:xfrm>
            <a:off x="6913869" y="2419094"/>
            <a:ext cx="96037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9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3256C"/>
                </a:solidFill>
                <a:latin typeface="Josefin Sans Regular Bold"/>
              </a:rPr>
              <a:t>% 9,3</a:t>
            </a:r>
          </a:p>
        </p:txBody>
      </p:sp>
      <p:sp>
        <p:nvSpPr>
          <p:cNvPr id="42" name="TextBox 22"/>
          <p:cNvSpPr txBox="1"/>
          <p:nvPr/>
        </p:nvSpPr>
        <p:spPr>
          <a:xfrm>
            <a:off x="5372326" y="4687523"/>
            <a:ext cx="1205235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1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3256C"/>
                </a:solidFill>
                <a:latin typeface="Josefin Sans Regular Bold"/>
              </a:rPr>
              <a:t>% 2,6</a:t>
            </a:r>
          </a:p>
        </p:txBody>
      </p:sp>
      <p:sp>
        <p:nvSpPr>
          <p:cNvPr id="45" name="TextBox 25"/>
          <p:cNvSpPr txBox="1"/>
          <p:nvPr/>
        </p:nvSpPr>
        <p:spPr>
          <a:xfrm>
            <a:off x="6435275" y="7040059"/>
            <a:ext cx="852941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1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3256C"/>
                </a:solidFill>
                <a:latin typeface="Josefin Sans Regular Bold"/>
              </a:rPr>
              <a:t>% 0,5</a:t>
            </a:r>
          </a:p>
        </p:txBody>
      </p:sp>
      <p:sp>
        <p:nvSpPr>
          <p:cNvPr id="48" name="TextBox 28"/>
          <p:cNvSpPr txBox="1"/>
          <p:nvPr/>
        </p:nvSpPr>
        <p:spPr>
          <a:xfrm>
            <a:off x="6893027" y="4651306"/>
            <a:ext cx="1207815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9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3256C"/>
                </a:solidFill>
                <a:latin typeface="Josefin Sans Regular Bold"/>
              </a:rPr>
              <a:t>% 2,1</a:t>
            </a:r>
          </a:p>
        </p:txBody>
      </p:sp>
      <p:sp>
        <p:nvSpPr>
          <p:cNvPr id="51" name="TextBox 31"/>
          <p:cNvSpPr txBox="1"/>
          <p:nvPr/>
        </p:nvSpPr>
        <p:spPr>
          <a:xfrm>
            <a:off x="8805666" y="4658812"/>
            <a:ext cx="85147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7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3256C"/>
                </a:solidFill>
                <a:latin typeface="Josefin Sans Regular Bold"/>
              </a:rPr>
              <a:t>% 1,8</a:t>
            </a:r>
          </a:p>
        </p:txBody>
      </p:sp>
      <p:sp>
        <p:nvSpPr>
          <p:cNvPr id="54" name="TextBox 34"/>
          <p:cNvSpPr txBox="1"/>
          <p:nvPr/>
        </p:nvSpPr>
        <p:spPr>
          <a:xfrm>
            <a:off x="4833673" y="7059092"/>
            <a:ext cx="82479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2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3256C"/>
                </a:solidFill>
                <a:latin typeface="Josefin Sans Regular Bold"/>
              </a:rPr>
              <a:t>% 1,0</a:t>
            </a:r>
          </a:p>
        </p:txBody>
      </p:sp>
      <p:grpSp>
        <p:nvGrpSpPr>
          <p:cNvPr id="81" name="Grup 80"/>
          <p:cNvGrpSpPr/>
          <p:nvPr/>
        </p:nvGrpSpPr>
        <p:grpSpPr>
          <a:xfrm>
            <a:off x="7873083" y="5683430"/>
            <a:ext cx="1030948" cy="1030948"/>
            <a:chOff x="6797178" y="5863566"/>
            <a:chExt cx="1030948" cy="1030948"/>
          </a:xfrm>
        </p:grpSpPr>
        <p:grpSp>
          <p:nvGrpSpPr>
            <p:cNvPr id="56" name="Group 36"/>
            <p:cNvGrpSpPr>
              <a:grpSpLocks noChangeAspect="1"/>
            </p:cNvGrpSpPr>
            <p:nvPr/>
          </p:nvGrpSpPr>
          <p:grpSpPr>
            <a:xfrm>
              <a:off x="6797178" y="5863566"/>
              <a:ext cx="1030948" cy="1030948"/>
              <a:chOff x="0" y="0"/>
              <a:chExt cx="6350000" cy="6350000"/>
            </a:xfrm>
          </p:grpSpPr>
          <p:sp>
            <p:nvSpPr>
              <p:cNvPr id="59" name="Freeform 3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715000" y="6350000"/>
                    </a:moveTo>
                    <a:lnTo>
                      <a:pt x="635000" y="6350000"/>
                    </a:lnTo>
                    <a:cubicBezTo>
                      <a:pt x="284480" y="6350000"/>
                      <a:pt x="0" y="6065520"/>
                      <a:pt x="0" y="5715000"/>
                    </a:cubicBez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5715000"/>
                    </a:lnTo>
                    <a:cubicBezTo>
                      <a:pt x="6350000" y="6065520"/>
                      <a:pt x="6065520" y="6350000"/>
                      <a:pt x="5715000" y="6350000"/>
                    </a:cubicBezTo>
                    <a:close/>
                  </a:path>
                </a:pathLst>
              </a:custGeom>
              <a:solidFill>
                <a:srgbClr val="E3EEF7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57" name="TextBox 38"/>
            <p:cNvSpPr txBox="1"/>
            <p:nvPr/>
          </p:nvSpPr>
          <p:spPr>
            <a:xfrm>
              <a:off x="6797178" y="6221174"/>
              <a:ext cx="1000655" cy="2693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30"/>
                </a:lnSpc>
                <a:spcBef>
                  <a:spcPct val="0"/>
                </a:spcBef>
              </a:pPr>
              <a:r>
                <a:rPr lang="en-US" sz="1521" b="1" dirty="0" err="1">
                  <a:solidFill>
                    <a:srgbClr val="03256C"/>
                  </a:solidFill>
                  <a:latin typeface="Josefin Sans Regular"/>
                </a:rPr>
                <a:t>Diğer</a:t>
              </a:r>
              <a:endParaRPr lang="en-US" sz="1521" b="1" dirty="0">
                <a:solidFill>
                  <a:srgbClr val="03256C"/>
                </a:solidFill>
                <a:latin typeface="Josefin Sans Regular"/>
              </a:endParaRPr>
            </a:p>
          </p:txBody>
        </p:sp>
      </p:grpSp>
      <p:sp>
        <p:nvSpPr>
          <p:cNvPr id="58" name="TextBox 39"/>
          <p:cNvSpPr txBox="1"/>
          <p:nvPr/>
        </p:nvSpPr>
        <p:spPr>
          <a:xfrm>
            <a:off x="7930079" y="6999696"/>
            <a:ext cx="854833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3256C"/>
                </a:solidFill>
                <a:latin typeface="Josefin Sans Regular Bold"/>
              </a:rPr>
              <a:t>% 1,2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82" y="1073308"/>
            <a:ext cx="1229002" cy="120624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35" y="1131990"/>
            <a:ext cx="914400" cy="108204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746" y="1118214"/>
            <a:ext cx="1083232" cy="1083232"/>
          </a:xfrm>
          <a:prstGeom prst="rect">
            <a:avLst/>
          </a:prstGeom>
          <a:solidFill>
            <a:srgbClr val="308A3A"/>
          </a:solidFill>
          <a:ln w="3175">
            <a:solidFill>
              <a:schemeClr val="tx1"/>
            </a:solidFill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083" y="1127446"/>
            <a:ext cx="1111404" cy="1111404"/>
          </a:xfrm>
          <a:prstGeom prst="rect">
            <a:avLst/>
          </a:prstGeom>
        </p:spPr>
      </p:pic>
      <p:pic>
        <p:nvPicPr>
          <p:cNvPr id="73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25244" y="3268681"/>
            <a:ext cx="1099840" cy="1152023"/>
          </a:xfrm>
          <a:prstGeom prst="rect">
            <a:avLst/>
          </a:prstGeom>
        </p:spPr>
      </p:pic>
      <p:pic>
        <p:nvPicPr>
          <p:cNvPr id="74" name="Resim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54" y="3224189"/>
            <a:ext cx="862662" cy="1218681"/>
          </a:xfrm>
          <a:prstGeom prst="rect">
            <a:avLst/>
          </a:prstGeom>
        </p:spPr>
      </p:pic>
      <p:pic>
        <p:nvPicPr>
          <p:cNvPr id="75" name="Picture 2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844118" y="3280436"/>
            <a:ext cx="1162434" cy="1162434"/>
          </a:xfrm>
          <a:prstGeom prst="rect">
            <a:avLst/>
          </a:prstGeom>
        </p:spPr>
      </p:pic>
      <p:pic>
        <p:nvPicPr>
          <p:cNvPr id="76" name="Picture 3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582704" y="3224189"/>
            <a:ext cx="1256724" cy="1230904"/>
          </a:xfrm>
          <a:prstGeom prst="rect">
            <a:avLst/>
          </a:prstGeom>
        </p:spPr>
      </p:pic>
      <p:pic>
        <p:nvPicPr>
          <p:cNvPr id="77" name="Resim 7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98" y="5617751"/>
            <a:ext cx="1091480" cy="1091480"/>
          </a:xfrm>
          <a:prstGeom prst="rect">
            <a:avLst/>
          </a:prstGeom>
        </p:spPr>
      </p:pic>
      <p:pic>
        <p:nvPicPr>
          <p:cNvPr id="78" name="Picture 24"/>
          <p:cNvPicPr>
            <a:picLocks noChangeAspect="1"/>
          </p:cNvPicPr>
          <p:nvPr/>
        </p:nvPicPr>
        <p:blipFill>
          <a:blip r:embed="rId12"/>
          <a:srcRect b="28516"/>
          <a:stretch>
            <a:fillRect/>
          </a:stretch>
        </p:blipFill>
        <p:spPr>
          <a:xfrm>
            <a:off x="6224381" y="5565005"/>
            <a:ext cx="1172299" cy="115224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643229" y="5958171"/>
            <a:ext cx="1858965" cy="1402347"/>
            <a:chOff x="3957717" y="5976367"/>
            <a:chExt cx="2500314" cy="1886161"/>
          </a:xfrm>
        </p:grpSpPr>
        <p:sp>
          <p:nvSpPr>
            <p:cNvPr id="35" name="14 Metin kutusu"/>
            <p:cNvSpPr txBox="1">
              <a:spLocks noChangeArrowheads="1"/>
            </p:cNvSpPr>
            <p:nvPr/>
          </p:nvSpPr>
          <p:spPr bwMode="auto">
            <a:xfrm>
              <a:off x="4069351" y="7508585"/>
              <a:ext cx="238868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defRPr sz="1300" b="0" i="0" u="none" strike="noStrike" kern="1200" baseline="0">
                  <a:solidFill>
                    <a:srgbClr val="404040">
                      <a:lumMod val="65000"/>
                      <a:lumOff val="35000"/>
                    </a:srgbClr>
                  </a:solidFill>
                  <a:latin typeface="Swis721 BT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r>
                <a:rPr lang="tr-TR" sz="1700" dirty="0" smtClean="0">
                  <a:solidFill>
                    <a:schemeClr val="bg1"/>
                  </a:solidFill>
                  <a:latin typeface="Univers 45 Light" pitchFamily="34" charset="0"/>
                </a:rPr>
                <a:t>www.tusiar.com</a:t>
              </a:r>
              <a:endParaRPr lang="en-US" sz="1700" dirty="0">
                <a:solidFill>
                  <a:schemeClr val="bg1"/>
                </a:solidFill>
                <a:latin typeface="Univers 45 Light" pitchFamily="34" charset="0"/>
              </a:endParaRPr>
            </a:p>
          </p:txBody>
        </p:sp>
        <p:graphicFrame>
          <p:nvGraphicFramePr>
            <p:cNvPr id="37" name="Nesne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0271046"/>
                </p:ext>
              </p:extLst>
            </p:nvPr>
          </p:nvGraphicFramePr>
          <p:xfrm>
            <a:off x="3957717" y="5976367"/>
            <a:ext cx="2489042" cy="160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49" name="CorelDRAW" r:id="rId13" imgW="10004387" imgH="6468296" progId="CorelDraw.Graphic.22">
                    <p:embed/>
                  </p:oleObj>
                </mc:Choice>
                <mc:Fallback>
                  <p:oleObj name="CorelDRAW" r:id="rId13" imgW="10004387" imgH="6468296" progId="CorelDraw.Graphic.22">
                    <p:embed/>
                    <p:pic>
                      <p:nvPicPr>
                        <p:cNvPr id="21" name="Nesne 20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957717" y="5976367"/>
                          <a:ext cx="2489042" cy="16094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7579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9158D76A-1A2F-4738-8A39-9F7471114FB7}"/>
              </a:ext>
            </a:extLst>
          </p:cNvPr>
          <p:cNvSpPr/>
          <p:nvPr/>
        </p:nvSpPr>
        <p:spPr>
          <a:xfrm>
            <a:off x="409903" y="-1"/>
            <a:ext cx="2388678" cy="7947025"/>
          </a:xfrm>
          <a:prstGeom prst="rect">
            <a:avLst/>
          </a:prstGeom>
          <a:gradFill flip="none" rotWithShape="1">
            <a:gsLst>
              <a:gs pos="67000">
                <a:schemeClr val="accent3">
                  <a:alpha val="70000"/>
                </a:schemeClr>
              </a:gs>
              <a:gs pos="33000">
                <a:schemeClr val="accent2">
                  <a:alpha val="40000"/>
                </a:schemeClr>
              </a:gs>
              <a:gs pos="0">
                <a:schemeClr val="accent1">
                  <a:alpha val="20000"/>
                </a:schemeClr>
              </a:gs>
              <a:gs pos="100000">
                <a:schemeClr val="accent5">
                  <a:lumMod val="100000"/>
                  <a:alpha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사각형: 둥근 위쪽 모서리 8">
            <a:extLst>
              <a:ext uri="{FF2B5EF4-FFF2-40B4-BE49-F238E27FC236}">
                <a16:creationId xmlns:a16="http://schemas.microsoft.com/office/drawing/2014/main" id="{8ED5329C-24B1-45F7-909A-8AF95B71C0A4}"/>
              </a:ext>
            </a:extLst>
          </p:cNvPr>
          <p:cNvSpPr/>
          <p:nvPr/>
        </p:nvSpPr>
        <p:spPr>
          <a:xfrm rot="5400000">
            <a:off x="997849" y="-742656"/>
            <a:ext cx="957710" cy="2953406"/>
          </a:xfrm>
          <a:prstGeom prst="round2SameRect">
            <a:avLst>
              <a:gd name="adj1" fmla="val 9509"/>
              <a:gd name="adj2" fmla="val 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14 Metin kutusu"/>
          <p:cNvSpPr txBox="1">
            <a:spLocks noChangeArrowheads="1"/>
          </p:cNvSpPr>
          <p:nvPr/>
        </p:nvSpPr>
        <p:spPr bwMode="auto">
          <a:xfrm>
            <a:off x="255077" y="3467588"/>
            <a:ext cx="24391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14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Mayıs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2023’te yapılacak Cumhurbaşkanlığı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Seçimlerinde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34" charset="0"/>
            </a:endParaRPr>
          </a:p>
          <a:p>
            <a:pPr algn="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oyunuzu hangi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Adaya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vereceksiniz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?</a:t>
            </a:r>
          </a:p>
        </p:txBody>
      </p:sp>
      <p:sp>
        <p:nvSpPr>
          <p:cNvPr id="15" name="14 Metin kutusu"/>
          <p:cNvSpPr txBox="1">
            <a:spLocks noChangeArrowheads="1"/>
          </p:cNvSpPr>
          <p:nvPr/>
        </p:nvSpPr>
        <p:spPr bwMode="auto">
          <a:xfrm>
            <a:off x="378372" y="334644"/>
            <a:ext cx="238868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TÜRKİYE SİYASİ GÜNDEM </a:t>
            </a:r>
            <a:r>
              <a:rPr lang="tr-T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ARAŞTIRMASI</a:t>
            </a:r>
          </a:p>
          <a:p>
            <a:pPr algn="ct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NİSAN </a:t>
            </a:r>
            <a:r>
              <a:rPr lang="tr-T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- 2023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8" name="TextBox 31"/>
          <p:cNvSpPr txBox="1"/>
          <p:nvPr/>
        </p:nvSpPr>
        <p:spPr>
          <a:xfrm>
            <a:off x="4139027" y="3306980"/>
            <a:ext cx="1585824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tr-TR" sz="2500" b="1" dirty="0" smtClean="0">
                <a:solidFill>
                  <a:srgbClr val="002060"/>
                </a:solidFill>
                <a:latin typeface="Josefin Sans Regular Bold"/>
              </a:rPr>
              <a:t>%</a:t>
            </a:r>
            <a:r>
              <a:rPr lang="tr-TR" sz="2500" b="1" dirty="0" smtClean="0">
                <a:solidFill>
                  <a:srgbClr val="FF0000"/>
                </a:solidFill>
                <a:latin typeface="Josefin Sans Regular Bold"/>
              </a:rPr>
              <a:t> </a:t>
            </a:r>
            <a:r>
              <a:rPr lang="en-US" sz="2500" b="1" dirty="0" smtClean="0">
                <a:solidFill>
                  <a:srgbClr val="03256C"/>
                </a:solidFill>
                <a:latin typeface="Josefin Sans Regular Bold"/>
              </a:rPr>
              <a:t>4</a:t>
            </a:r>
            <a:r>
              <a:rPr lang="tr-TR" sz="2500" b="1" dirty="0">
                <a:solidFill>
                  <a:srgbClr val="03256C"/>
                </a:solidFill>
                <a:latin typeface="Josefin Sans Regular Bold"/>
              </a:rPr>
              <a:t>8</a:t>
            </a:r>
            <a:r>
              <a:rPr lang="en-US" sz="2500" b="1" dirty="0" smtClean="0">
                <a:solidFill>
                  <a:srgbClr val="03256C"/>
                </a:solidFill>
                <a:latin typeface="Josefin Sans Regular Bold"/>
              </a:rPr>
              <a:t>,</a:t>
            </a:r>
            <a:r>
              <a:rPr lang="tr-TR" sz="2500" b="1" dirty="0" smtClean="0">
                <a:solidFill>
                  <a:srgbClr val="03256C"/>
                </a:solidFill>
                <a:latin typeface="Josefin Sans Regular Bold"/>
              </a:rPr>
              <a:t>71</a:t>
            </a:r>
            <a:endParaRPr lang="en-US" sz="2500" b="1" dirty="0">
              <a:solidFill>
                <a:srgbClr val="03256C"/>
              </a:solidFill>
              <a:latin typeface="Josefin Sans Regular Bold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4184908" y="1044691"/>
            <a:ext cx="1600272" cy="1523388"/>
            <a:chOff x="2845196" y="1071879"/>
            <a:chExt cx="1681004" cy="1573867"/>
          </a:xfrm>
        </p:grpSpPr>
        <p:grpSp>
          <p:nvGrpSpPr>
            <p:cNvPr id="10" name="Group 6"/>
            <p:cNvGrpSpPr/>
            <p:nvPr/>
          </p:nvGrpSpPr>
          <p:grpSpPr>
            <a:xfrm>
              <a:off x="2845196" y="1071879"/>
              <a:ext cx="1681004" cy="1554373"/>
              <a:chOff x="-8024" y="0"/>
              <a:chExt cx="828848" cy="832563"/>
            </a:xfrm>
          </p:grpSpPr>
          <p:sp>
            <p:nvSpPr>
              <p:cNvPr id="19" name="Freeform 7"/>
              <p:cNvSpPr/>
              <p:nvPr/>
            </p:nvSpPr>
            <p:spPr>
              <a:xfrm>
                <a:off x="-8024" y="0"/>
                <a:ext cx="828848" cy="832563"/>
              </a:xfrm>
              <a:custGeom>
                <a:avLst/>
                <a:gdLst/>
                <a:ahLst/>
                <a:cxnLst/>
                <a:rect l="l" t="t" r="r" b="b"/>
                <a:pathLst>
                  <a:path w="828848" h="832563">
                    <a:moveTo>
                      <a:pt x="414424" y="0"/>
                    </a:moveTo>
                    <a:cubicBezTo>
                      <a:pt x="643603" y="1025"/>
                      <a:pt x="828848" y="187100"/>
                      <a:pt x="828848" y="416282"/>
                    </a:cubicBezTo>
                    <a:cubicBezTo>
                      <a:pt x="828848" y="645463"/>
                      <a:pt x="643603" y="831538"/>
                      <a:pt x="414424" y="832563"/>
                    </a:cubicBezTo>
                    <a:cubicBezTo>
                      <a:pt x="185245" y="831538"/>
                      <a:pt x="0" y="645463"/>
                      <a:pt x="0" y="416282"/>
                    </a:cubicBezTo>
                    <a:cubicBezTo>
                      <a:pt x="0" y="187100"/>
                      <a:pt x="185245" y="1025"/>
                      <a:pt x="414424" y="0"/>
                    </a:cubicBezTo>
                    <a:close/>
                  </a:path>
                </a:pathLst>
              </a:custGeom>
              <a:solidFill>
                <a:srgbClr val="DBEAF6"/>
              </a:solidFill>
            </p:spPr>
          </p:sp>
          <p:sp>
            <p:nvSpPr>
              <p:cNvPr id="20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4172" tIns="34172" rIns="34172" bIns="34172" rtlCol="0" anchor="ctr"/>
              <a:lstStyle/>
              <a:p>
                <a:pPr algn="ctr">
                  <a:lnSpc>
                    <a:spcPts val="2170"/>
                  </a:lnSpc>
                </a:pPr>
                <a:endParaRPr sz="2079"/>
              </a:p>
            </p:txBody>
          </p:sp>
        </p:grpSp>
        <p:grpSp>
          <p:nvGrpSpPr>
            <p:cNvPr id="11" name="Group 18"/>
            <p:cNvGrpSpPr>
              <a:grpSpLocks noChangeAspect="1"/>
            </p:cNvGrpSpPr>
            <p:nvPr/>
          </p:nvGrpSpPr>
          <p:grpSpPr>
            <a:xfrm>
              <a:off x="2888038" y="1196089"/>
              <a:ext cx="1574790" cy="1449657"/>
              <a:chOff x="-41387" y="85390"/>
              <a:chExt cx="6350000" cy="6349975"/>
            </a:xfrm>
          </p:grpSpPr>
          <p:sp>
            <p:nvSpPr>
              <p:cNvPr id="18" name="Freeform 19"/>
              <p:cNvSpPr/>
              <p:nvPr/>
            </p:nvSpPr>
            <p:spPr>
              <a:xfrm>
                <a:off x="-41387" y="8539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31798" b="-11058"/>
                </a:stretch>
              </a:blipFill>
            </p:spPr>
          </p:sp>
        </p:grpSp>
      </p:grpSp>
      <p:sp>
        <p:nvSpPr>
          <p:cNvPr id="21" name="TextBox 22"/>
          <p:cNvSpPr txBox="1"/>
          <p:nvPr/>
        </p:nvSpPr>
        <p:spPr>
          <a:xfrm>
            <a:off x="3761406" y="2832417"/>
            <a:ext cx="2665453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Recep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Tayyip</a:t>
            </a:r>
            <a:r>
              <a:rPr lang="tr-T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ERDOĞAN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Josefin Sans Regular Bold" panose="020B0604020202020204" charset="-94"/>
            </a:endParaRPr>
          </a:p>
        </p:txBody>
      </p:sp>
      <p:sp>
        <p:nvSpPr>
          <p:cNvPr id="22" name="TextBox 31"/>
          <p:cNvSpPr txBox="1"/>
          <p:nvPr/>
        </p:nvSpPr>
        <p:spPr>
          <a:xfrm>
            <a:off x="7064586" y="3306980"/>
            <a:ext cx="1585824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tr-TR" sz="2500" b="1" dirty="0" smtClean="0">
                <a:solidFill>
                  <a:srgbClr val="002060"/>
                </a:solidFill>
                <a:latin typeface="Josefin Sans Regular Bold"/>
              </a:rPr>
              <a:t>%</a:t>
            </a:r>
            <a:r>
              <a:rPr lang="tr-TR" sz="2500" b="1" dirty="0" smtClean="0">
                <a:solidFill>
                  <a:srgbClr val="FF0000"/>
                </a:solidFill>
                <a:latin typeface="Josefin Sans Regular Bold"/>
              </a:rPr>
              <a:t> </a:t>
            </a:r>
            <a:r>
              <a:rPr lang="en-US" sz="2500" b="1" dirty="0" smtClean="0">
                <a:solidFill>
                  <a:srgbClr val="03256C"/>
                </a:solidFill>
                <a:latin typeface="Josefin Sans Regular Bold"/>
              </a:rPr>
              <a:t>4</a:t>
            </a:r>
            <a:r>
              <a:rPr lang="tr-TR" sz="2500" b="1" dirty="0">
                <a:solidFill>
                  <a:srgbClr val="03256C"/>
                </a:solidFill>
                <a:latin typeface="Josefin Sans Regular Bold"/>
              </a:rPr>
              <a:t>6</a:t>
            </a:r>
            <a:r>
              <a:rPr lang="en-US" sz="2500" b="1" dirty="0" smtClean="0">
                <a:solidFill>
                  <a:srgbClr val="03256C"/>
                </a:solidFill>
                <a:latin typeface="Josefin Sans Regular Bold"/>
              </a:rPr>
              <a:t>,</a:t>
            </a:r>
            <a:r>
              <a:rPr lang="tr-TR" sz="2500" b="1" dirty="0" smtClean="0">
                <a:solidFill>
                  <a:srgbClr val="03256C"/>
                </a:solidFill>
                <a:latin typeface="Josefin Sans Regular Bold"/>
              </a:rPr>
              <a:t>58</a:t>
            </a:r>
            <a:endParaRPr lang="en-US" sz="2500" b="1" dirty="0">
              <a:solidFill>
                <a:srgbClr val="03256C"/>
              </a:solidFill>
              <a:latin typeface="Josefin Sans Regular Bold"/>
            </a:endParaRPr>
          </a:p>
        </p:txBody>
      </p:sp>
      <p:grpSp>
        <p:nvGrpSpPr>
          <p:cNvPr id="23" name="Group 9"/>
          <p:cNvGrpSpPr/>
          <p:nvPr/>
        </p:nvGrpSpPr>
        <p:grpSpPr>
          <a:xfrm>
            <a:off x="7065631" y="1062007"/>
            <a:ext cx="1569287" cy="1504520"/>
            <a:chOff x="0" y="0"/>
            <a:chExt cx="812800" cy="832563"/>
          </a:xfrm>
        </p:grpSpPr>
        <p:sp>
          <p:nvSpPr>
            <p:cNvPr id="24" name="Freeform 10"/>
            <p:cNvSpPr/>
            <p:nvPr/>
          </p:nvSpPr>
          <p:spPr>
            <a:xfrm>
              <a:off x="-8024" y="0"/>
              <a:ext cx="828848" cy="832563"/>
            </a:xfrm>
            <a:custGeom>
              <a:avLst/>
              <a:gdLst/>
              <a:ahLst/>
              <a:cxnLst/>
              <a:rect l="l" t="t" r="r" b="b"/>
              <a:pathLst>
                <a:path w="828848" h="832563">
                  <a:moveTo>
                    <a:pt x="414424" y="0"/>
                  </a:moveTo>
                  <a:cubicBezTo>
                    <a:pt x="643603" y="1025"/>
                    <a:pt x="828848" y="187100"/>
                    <a:pt x="828848" y="416282"/>
                  </a:cubicBezTo>
                  <a:cubicBezTo>
                    <a:pt x="828848" y="645463"/>
                    <a:pt x="643603" y="831538"/>
                    <a:pt x="414424" y="832563"/>
                  </a:cubicBezTo>
                  <a:cubicBezTo>
                    <a:pt x="185245" y="831538"/>
                    <a:pt x="0" y="645463"/>
                    <a:pt x="0" y="416282"/>
                  </a:cubicBezTo>
                  <a:cubicBezTo>
                    <a:pt x="0" y="187100"/>
                    <a:pt x="185245" y="1025"/>
                    <a:pt x="414424" y="0"/>
                  </a:cubicBezTo>
                  <a:close/>
                </a:path>
              </a:pathLst>
            </a:custGeom>
            <a:solidFill>
              <a:srgbClr val="DBEAF6"/>
            </a:solidFill>
          </p:spPr>
        </p:sp>
        <p:sp>
          <p:nvSpPr>
            <p:cNvPr id="25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4172" tIns="34172" rIns="34172" bIns="34172" rtlCol="0" anchor="ctr"/>
            <a:lstStyle/>
            <a:p>
              <a:pPr algn="ctr">
                <a:lnSpc>
                  <a:spcPts val="2170"/>
                </a:lnSpc>
              </a:pPr>
              <a:endParaRPr sz="2079"/>
            </a:p>
          </p:txBody>
        </p:sp>
      </p:grpSp>
      <p:grpSp>
        <p:nvGrpSpPr>
          <p:cNvPr id="26" name="Group 20"/>
          <p:cNvGrpSpPr>
            <a:grpSpLocks noChangeAspect="1"/>
          </p:cNvGrpSpPr>
          <p:nvPr/>
        </p:nvGrpSpPr>
        <p:grpSpPr>
          <a:xfrm>
            <a:off x="7099058" y="1163365"/>
            <a:ext cx="1502430" cy="1406224"/>
            <a:chOff x="0" y="0"/>
            <a:chExt cx="6350000" cy="6349975"/>
          </a:xfrm>
        </p:grpSpPr>
        <p:sp>
          <p:nvSpPr>
            <p:cNvPr id="27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586" b="-27748"/>
              </a:stretch>
            </a:blipFill>
          </p:spPr>
        </p:sp>
      </p:grpSp>
      <p:sp>
        <p:nvSpPr>
          <p:cNvPr id="28" name="TextBox 23"/>
          <p:cNvSpPr txBox="1"/>
          <p:nvPr/>
        </p:nvSpPr>
        <p:spPr>
          <a:xfrm>
            <a:off x="6849418" y="2837536"/>
            <a:ext cx="2237756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8"/>
              </a:lnSpc>
            </a:pP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Kemal</a:t>
            </a:r>
            <a:r>
              <a:rPr lang="tr-T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KILIÇDAROĞLU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Josefin Sans Regular Bold" panose="020B0604020202020204" charset="-94"/>
            </a:endParaRPr>
          </a:p>
        </p:txBody>
      </p:sp>
      <p:grpSp>
        <p:nvGrpSpPr>
          <p:cNvPr id="29" name="Grup 28"/>
          <p:cNvGrpSpPr/>
          <p:nvPr/>
        </p:nvGrpSpPr>
        <p:grpSpPr>
          <a:xfrm>
            <a:off x="4308779" y="4396644"/>
            <a:ext cx="1569287" cy="1507581"/>
            <a:chOff x="10734412" y="3166176"/>
            <a:chExt cx="1648456" cy="1557536"/>
          </a:xfrm>
        </p:grpSpPr>
        <p:grpSp>
          <p:nvGrpSpPr>
            <p:cNvPr id="30" name="Group 12"/>
            <p:cNvGrpSpPr/>
            <p:nvPr/>
          </p:nvGrpSpPr>
          <p:grpSpPr>
            <a:xfrm>
              <a:off x="10734412" y="3166176"/>
              <a:ext cx="1648456" cy="1554373"/>
              <a:chOff x="0" y="0"/>
              <a:chExt cx="812800" cy="832563"/>
            </a:xfrm>
          </p:grpSpPr>
          <p:sp>
            <p:nvSpPr>
              <p:cNvPr id="32" name="Freeform 13"/>
              <p:cNvSpPr/>
              <p:nvPr/>
            </p:nvSpPr>
            <p:spPr>
              <a:xfrm>
                <a:off x="-8024" y="0"/>
                <a:ext cx="828848" cy="832563"/>
              </a:xfrm>
              <a:custGeom>
                <a:avLst/>
                <a:gdLst/>
                <a:ahLst/>
                <a:cxnLst/>
                <a:rect l="l" t="t" r="r" b="b"/>
                <a:pathLst>
                  <a:path w="828848" h="832563">
                    <a:moveTo>
                      <a:pt x="414424" y="0"/>
                    </a:moveTo>
                    <a:cubicBezTo>
                      <a:pt x="643603" y="1025"/>
                      <a:pt x="828848" y="187100"/>
                      <a:pt x="828848" y="416282"/>
                    </a:cubicBezTo>
                    <a:cubicBezTo>
                      <a:pt x="828848" y="645463"/>
                      <a:pt x="643603" y="831538"/>
                      <a:pt x="414424" y="832563"/>
                    </a:cubicBezTo>
                    <a:cubicBezTo>
                      <a:pt x="185245" y="831538"/>
                      <a:pt x="0" y="645463"/>
                      <a:pt x="0" y="416282"/>
                    </a:cubicBezTo>
                    <a:cubicBezTo>
                      <a:pt x="0" y="187100"/>
                      <a:pt x="185245" y="1025"/>
                      <a:pt x="414424" y="0"/>
                    </a:cubicBezTo>
                    <a:close/>
                  </a:path>
                </a:pathLst>
              </a:custGeom>
              <a:solidFill>
                <a:srgbClr val="DBEAF6"/>
              </a:solidFill>
            </p:spPr>
          </p:sp>
          <p:sp>
            <p:nvSpPr>
              <p:cNvPr id="33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4172" tIns="34172" rIns="34172" bIns="34172" rtlCol="0" anchor="ctr"/>
              <a:lstStyle/>
              <a:p>
                <a:pPr algn="ctr">
                  <a:lnSpc>
                    <a:spcPts val="2170"/>
                  </a:lnSpc>
                </a:pPr>
                <a:endParaRPr sz="2079"/>
              </a:p>
            </p:txBody>
          </p:sp>
        </p:grpSp>
        <p:sp>
          <p:nvSpPr>
            <p:cNvPr id="31" name="Freeform 27"/>
            <p:cNvSpPr/>
            <p:nvPr/>
          </p:nvSpPr>
          <p:spPr>
            <a:xfrm>
              <a:off x="10769526" y="3270892"/>
              <a:ext cx="1578226" cy="1452820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4500" b="-14500"/>
              </a:stretch>
            </a:blipFill>
          </p:spPr>
        </p:sp>
      </p:grpSp>
      <p:sp>
        <p:nvSpPr>
          <p:cNvPr id="34" name="TextBox 24"/>
          <p:cNvSpPr txBox="1"/>
          <p:nvPr/>
        </p:nvSpPr>
        <p:spPr>
          <a:xfrm>
            <a:off x="4244270" y="6089694"/>
            <a:ext cx="1933817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8"/>
              </a:lnSpc>
            </a:pP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Muharrem</a:t>
            </a:r>
            <a:r>
              <a:rPr lang="tr-TR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İNCE</a:t>
            </a:r>
            <a:r>
              <a:rPr lang="tr-T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,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Josefin Sans Regular Bold" panose="020B0604020202020204" charset="-94"/>
            </a:endParaRPr>
          </a:p>
        </p:txBody>
      </p:sp>
      <p:sp>
        <p:nvSpPr>
          <p:cNvPr id="35" name="TextBox 31"/>
          <p:cNvSpPr txBox="1"/>
          <p:nvPr/>
        </p:nvSpPr>
        <p:spPr>
          <a:xfrm>
            <a:off x="4253616" y="6559137"/>
            <a:ext cx="1389696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tr-TR" sz="2500" b="1" dirty="0" smtClean="0">
                <a:solidFill>
                  <a:srgbClr val="002060"/>
                </a:solidFill>
                <a:latin typeface="Josefin Sans Regular Bold"/>
              </a:rPr>
              <a:t>% </a:t>
            </a:r>
            <a:r>
              <a:rPr lang="tr-TR" sz="2500" b="1" dirty="0">
                <a:solidFill>
                  <a:srgbClr val="03256C"/>
                </a:solidFill>
                <a:latin typeface="Josefin Sans Regular Bold"/>
              </a:rPr>
              <a:t>3</a:t>
            </a:r>
            <a:r>
              <a:rPr lang="en-US" sz="2500" b="1" dirty="0" smtClean="0">
                <a:solidFill>
                  <a:srgbClr val="03256C"/>
                </a:solidFill>
                <a:latin typeface="Josefin Sans Regular Bold"/>
              </a:rPr>
              <a:t>,</a:t>
            </a:r>
            <a:r>
              <a:rPr lang="tr-TR" sz="2500" b="1" dirty="0" smtClean="0">
                <a:solidFill>
                  <a:srgbClr val="03256C"/>
                </a:solidFill>
                <a:latin typeface="Josefin Sans Regular Bold"/>
              </a:rPr>
              <a:t>60</a:t>
            </a:r>
            <a:endParaRPr lang="en-US" sz="2500" b="1" dirty="0">
              <a:solidFill>
                <a:srgbClr val="03256C"/>
              </a:solidFill>
              <a:latin typeface="Josefin Sans Regular Bold"/>
            </a:endParaRPr>
          </a:p>
        </p:txBody>
      </p:sp>
      <p:grpSp>
        <p:nvGrpSpPr>
          <p:cNvPr id="36" name="Grup 35"/>
          <p:cNvGrpSpPr/>
          <p:nvPr/>
        </p:nvGrpSpPr>
        <p:grpSpPr>
          <a:xfrm>
            <a:off x="7290603" y="4459378"/>
            <a:ext cx="1569287" cy="1535717"/>
            <a:chOff x="12538499" y="3166176"/>
            <a:chExt cx="1648456" cy="1586604"/>
          </a:xfrm>
        </p:grpSpPr>
        <p:grpSp>
          <p:nvGrpSpPr>
            <p:cNvPr id="37" name="Group 15"/>
            <p:cNvGrpSpPr/>
            <p:nvPr/>
          </p:nvGrpSpPr>
          <p:grpSpPr>
            <a:xfrm>
              <a:off x="12538499" y="3166176"/>
              <a:ext cx="1648456" cy="1554373"/>
              <a:chOff x="0" y="0"/>
              <a:chExt cx="812800" cy="832563"/>
            </a:xfrm>
          </p:grpSpPr>
          <p:sp>
            <p:nvSpPr>
              <p:cNvPr id="39" name="Freeform 16"/>
              <p:cNvSpPr/>
              <p:nvPr/>
            </p:nvSpPr>
            <p:spPr>
              <a:xfrm>
                <a:off x="-8024" y="0"/>
                <a:ext cx="828848" cy="832563"/>
              </a:xfrm>
              <a:custGeom>
                <a:avLst/>
                <a:gdLst/>
                <a:ahLst/>
                <a:cxnLst/>
                <a:rect l="l" t="t" r="r" b="b"/>
                <a:pathLst>
                  <a:path w="828848" h="832563">
                    <a:moveTo>
                      <a:pt x="414424" y="0"/>
                    </a:moveTo>
                    <a:cubicBezTo>
                      <a:pt x="643603" y="1025"/>
                      <a:pt x="828848" y="187100"/>
                      <a:pt x="828848" y="416282"/>
                    </a:cubicBezTo>
                    <a:cubicBezTo>
                      <a:pt x="828848" y="645463"/>
                      <a:pt x="643603" y="831538"/>
                      <a:pt x="414424" y="832563"/>
                    </a:cubicBezTo>
                    <a:cubicBezTo>
                      <a:pt x="185245" y="831538"/>
                      <a:pt x="0" y="645463"/>
                      <a:pt x="0" y="416282"/>
                    </a:cubicBezTo>
                    <a:cubicBezTo>
                      <a:pt x="0" y="187100"/>
                      <a:pt x="185245" y="1025"/>
                      <a:pt x="414424" y="0"/>
                    </a:cubicBezTo>
                    <a:close/>
                  </a:path>
                </a:pathLst>
              </a:custGeom>
              <a:solidFill>
                <a:srgbClr val="DBEAF6"/>
              </a:solidFill>
            </p:spPr>
          </p:sp>
          <p:sp>
            <p:nvSpPr>
              <p:cNvPr id="40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4172" tIns="34172" rIns="34172" bIns="34172" rtlCol="0" anchor="ctr"/>
              <a:lstStyle/>
              <a:p>
                <a:pPr algn="ctr">
                  <a:lnSpc>
                    <a:spcPts val="2170"/>
                  </a:lnSpc>
                </a:pPr>
                <a:endParaRPr sz="2079"/>
              </a:p>
            </p:txBody>
          </p:sp>
        </p:grpSp>
        <p:sp>
          <p:nvSpPr>
            <p:cNvPr id="38" name="Freeform 29"/>
            <p:cNvSpPr/>
            <p:nvPr/>
          </p:nvSpPr>
          <p:spPr>
            <a:xfrm flipH="1">
              <a:off x="12538499" y="3299960"/>
              <a:ext cx="1587950" cy="1452820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3199" r="-142606" b="-57030"/>
              </a:stretch>
            </a:blipFill>
          </p:spPr>
        </p:sp>
      </p:grpSp>
      <p:sp>
        <p:nvSpPr>
          <p:cNvPr id="41" name="TextBox 31"/>
          <p:cNvSpPr txBox="1"/>
          <p:nvPr/>
        </p:nvSpPr>
        <p:spPr>
          <a:xfrm>
            <a:off x="7327429" y="6572508"/>
            <a:ext cx="154795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tr-TR" sz="2500" b="1" dirty="0" smtClean="0">
                <a:solidFill>
                  <a:srgbClr val="002060"/>
                </a:solidFill>
                <a:latin typeface="Josefin Sans Regular Bold"/>
              </a:rPr>
              <a:t>% 1</a:t>
            </a:r>
            <a:r>
              <a:rPr lang="en-US" sz="2500" b="1" dirty="0" smtClean="0">
                <a:solidFill>
                  <a:srgbClr val="002060"/>
                </a:solidFill>
                <a:latin typeface="Josefin Sans Regular Bold"/>
              </a:rPr>
              <a:t>,</a:t>
            </a:r>
            <a:r>
              <a:rPr lang="tr-TR" sz="2500" b="1" dirty="0" smtClean="0">
                <a:solidFill>
                  <a:srgbClr val="002060"/>
                </a:solidFill>
                <a:latin typeface="Josefin Sans Regular Bold"/>
              </a:rPr>
              <a:t>11</a:t>
            </a:r>
            <a:endParaRPr lang="en-US" sz="2500" b="1" dirty="0">
              <a:solidFill>
                <a:srgbClr val="002060"/>
              </a:solidFill>
              <a:latin typeface="Josefin Sans Regular Bold"/>
            </a:endParaRPr>
          </a:p>
        </p:txBody>
      </p:sp>
      <p:sp>
        <p:nvSpPr>
          <p:cNvPr id="42" name="TextBox 24"/>
          <p:cNvSpPr txBox="1"/>
          <p:nvPr/>
        </p:nvSpPr>
        <p:spPr>
          <a:xfrm>
            <a:off x="7098347" y="6089694"/>
            <a:ext cx="2188837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8"/>
              </a:lnSpc>
            </a:pPr>
            <a:r>
              <a:rPr lang="tr-T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Sinan OĞAN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Josefin Sans Regular Bold" panose="020B0604020202020204" charset="-94"/>
            </a:endParaRPr>
          </a:p>
        </p:txBody>
      </p:sp>
      <p:sp>
        <p:nvSpPr>
          <p:cNvPr id="43" name="TextBox 22"/>
          <p:cNvSpPr txBox="1"/>
          <p:nvPr/>
        </p:nvSpPr>
        <p:spPr>
          <a:xfrm>
            <a:off x="4239390" y="651771"/>
            <a:ext cx="1491308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15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Cumhur İttifakı</a:t>
            </a:r>
            <a:endParaRPr lang="en-US" sz="1500" b="1" dirty="0">
              <a:solidFill>
                <a:srgbClr val="F48120"/>
              </a:solidFill>
              <a:latin typeface="Josefin Sans Regular Bold" panose="020B0604020202020204" charset="-94"/>
            </a:endParaRPr>
          </a:p>
        </p:txBody>
      </p:sp>
      <p:sp>
        <p:nvSpPr>
          <p:cNvPr id="44" name="TextBox 22"/>
          <p:cNvSpPr txBox="1"/>
          <p:nvPr/>
        </p:nvSpPr>
        <p:spPr>
          <a:xfrm>
            <a:off x="7099058" y="667226"/>
            <a:ext cx="1491308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15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Millet</a:t>
            </a:r>
            <a:r>
              <a:rPr lang="tr-TR" sz="13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 </a:t>
            </a:r>
            <a:r>
              <a:rPr lang="tr-TR" sz="1500" b="1" dirty="0">
                <a:solidFill>
                  <a:srgbClr val="F48120"/>
                </a:solidFill>
                <a:latin typeface="Josefin Sans Regular Bold" panose="020B0604020202020204" charset="-94"/>
              </a:rPr>
              <a:t>İ</a:t>
            </a:r>
            <a:r>
              <a:rPr lang="tr-TR" sz="15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ttifakı</a:t>
            </a:r>
            <a:endParaRPr lang="en-US" sz="1500" b="1" dirty="0">
              <a:solidFill>
                <a:srgbClr val="F48120"/>
              </a:solidFill>
              <a:latin typeface="Josefin Sans Regular Bold" panose="020B0604020202020204" charset="-94"/>
            </a:endParaRPr>
          </a:p>
        </p:txBody>
      </p:sp>
      <p:sp>
        <p:nvSpPr>
          <p:cNvPr id="45" name="TextBox 22"/>
          <p:cNvSpPr txBox="1"/>
          <p:nvPr/>
        </p:nvSpPr>
        <p:spPr>
          <a:xfrm>
            <a:off x="3813561" y="4091073"/>
            <a:ext cx="2269806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15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Memleket Partisi</a:t>
            </a:r>
            <a:endParaRPr lang="en-US" sz="1500" b="1" dirty="0">
              <a:solidFill>
                <a:srgbClr val="F48120"/>
              </a:solidFill>
              <a:latin typeface="Josefin Sans Regular Bold" panose="020B0604020202020204" charset="-94"/>
            </a:endParaRPr>
          </a:p>
        </p:txBody>
      </p:sp>
      <p:sp>
        <p:nvSpPr>
          <p:cNvPr id="46" name="TextBox 22"/>
          <p:cNvSpPr txBox="1"/>
          <p:nvPr/>
        </p:nvSpPr>
        <p:spPr>
          <a:xfrm>
            <a:off x="7260373" y="4071898"/>
            <a:ext cx="1491308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15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Ata İttifakı</a:t>
            </a:r>
            <a:endParaRPr lang="en-US" sz="1500" b="1" dirty="0">
              <a:solidFill>
                <a:srgbClr val="F48120"/>
              </a:solidFill>
              <a:latin typeface="Josefin Sans Regular Bold" panose="020B0604020202020204" charset="-94"/>
            </a:endParaRPr>
          </a:p>
        </p:txBody>
      </p:sp>
      <p:grpSp>
        <p:nvGrpSpPr>
          <p:cNvPr id="47" name="Grup 46"/>
          <p:cNvGrpSpPr/>
          <p:nvPr/>
        </p:nvGrpSpPr>
        <p:grpSpPr>
          <a:xfrm>
            <a:off x="643229" y="5958171"/>
            <a:ext cx="1858965" cy="1402347"/>
            <a:chOff x="3957717" y="5976367"/>
            <a:chExt cx="2500314" cy="1886161"/>
          </a:xfrm>
        </p:grpSpPr>
        <p:sp>
          <p:nvSpPr>
            <p:cNvPr id="48" name="14 Metin kutusu"/>
            <p:cNvSpPr txBox="1">
              <a:spLocks noChangeArrowheads="1"/>
            </p:cNvSpPr>
            <p:nvPr/>
          </p:nvSpPr>
          <p:spPr bwMode="auto">
            <a:xfrm>
              <a:off x="4069351" y="7508585"/>
              <a:ext cx="238868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defRPr sz="1300" b="0" i="0" u="none" strike="noStrike" kern="1200" baseline="0">
                  <a:solidFill>
                    <a:srgbClr val="404040">
                      <a:lumMod val="65000"/>
                      <a:lumOff val="35000"/>
                    </a:srgbClr>
                  </a:solidFill>
                  <a:latin typeface="Swis721 BT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r>
                <a:rPr lang="tr-TR" sz="1700" dirty="0" smtClean="0">
                  <a:solidFill>
                    <a:schemeClr val="bg1"/>
                  </a:solidFill>
                  <a:latin typeface="Univers 45 Light" pitchFamily="34" charset="0"/>
                </a:rPr>
                <a:t>www.tusiar.com</a:t>
              </a:r>
              <a:endParaRPr lang="en-US" sz="1700" dirty="0">
                <a:solidFill>
                  <a:schemeClr val="bg1"/>
                </a:solidFill>
                <a:latin typeface="Univers 45 Light" pitchFamily="34" charset="0"/>
              </a:endParaRPr>
            </a:p>
          </p:txBody>
        </p:sp>
        <p:graphicFrame>
          <p:nvGraphicFramePr>
            <p:cNvPr id="49" name="Nesne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0271046"/>
                </p:ext>
              </p:extLst>
            </p:nvPr>
          </p:nvGraphicFramePr>
          <p:xfrm>
            <a:off x="3957717" y="5976367"/>
            <a:ext cx="2489042" cy="160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69" name="CorelDRAW" r:id="rId7" imgW="10004387" imgH="6468296" progId="CorelDraw.Graphic.22">
                    <p:embed/>
                  </p:oleObj>
                </mc:Choice>
                <mc:Fallback>
                  <p:oleObj name="CorelDRAW" r:id="rId7" imgW="10004387" imgH="6468296" progId="CorelDraw.Graphic.22">
                    <p:embed/>
                    <p:pic>
                      <p:nvPicPr>
                        <p:cNvPr id="21" name="Nesne 2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957717" y="5976367"/>
                          <a:ext cx="2489042" cy="16094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9300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9158D76A-1A2F-4738-8A39-9F7471114FB7}"/>
              </a:ext>
            </a:extLst>
          </p:cNvPr>
          <p:cNvSpPr/>
          <p:nvPr/>
        </p:nvSpPr>
        <p:spPr>
          <a:xfrm>
            <a:off x="409903" y="-1"/>
            <a:ext cx="2388678" cy="7947025"/>
          </a:xfrm>
          <a:prstGeom prst="rect">
            <a:avLst/>
          </a:prstGeom>
          <a:gradFill flip="none" rotWithShape="1">
            <a:gsLst>
              <a:gs pos="67000">
                <a:schemeClr val="accent3">
                  <a:alpha val="70000"/>
                </a:schemeClr>
              </a:gs>
              <a:gs pos="33000">
                <a:schemeClr val="accent2">
                  <a:alpha val="40000"/>
                </a:schemeClr>
              </a:gs>
              <a:gs pos="0">
                <a:schemeClr val="accent1">
                  <a:alpha val="20000"/>
                </a:schemeClr>
              </a:gs>
              <a:gs pos="100000">
                <a:schemeClr val="accent5">
                  <a:lumMod val="100000"/>
                  <a:alpha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사각형: 둥근 위쪽 모서리 8">
            <a:extLst>
              <a:ext uri="{FF2B5EF4-FFF2-40B4-BE49-F238E27FC236}">
                <a16:creationId xmlns:a16="http://schemas.microsoft.com/office/drawing/2014/main" id="{8ED5329C-24B1-45F7-909A-8AF95B71C0A4}"/>
              </a:ext>
            </a:extLst>
          </p:cNvPr>
          <p:cNvSpPr/>
          <p:nvPr/>
        </p:nvSpPr>
        <p:spPr>
          <a:xfrm rot="5400000">
            <a:off x="997849" y="-742656"/>
            <a:ext cx="957710" cy="2953406"/>
          </a:xfrm>
          <a:prstGeom prst="round2SameRect">
            <a:avLst>
              <a:gd name="adj1" fmla="val 9509"/>
              <a:gd name="adj2" fmla="val 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14 Metin kutusu"/>
          <p:cNvSpPr txBox="1">
            <a:spLocks noChangeArrowheads="1"/>
          </p:cNvSpPr>
          <p:nvPr/>
        </p:nvSpPr>
        <p:spPr bwMode="auto">
          <a:xfrm>
            <a:off x="255077" y="3475358"/>
            <a:ext cx="24391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14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Mayıs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2023’te yapılacak Cumhurbaşkanlığı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Seçimleri</a:t>
            </a:r>
            <a:r>
              <a:rPr lang="tr-T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2. Tura kalırsa ikinci turun kazananı olacak lider.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34" charset="0"/>
            </a:endParaRPr>
          </a:p>
        </p:txBody>
      </p:sp>
      <p:sp>
        <p:nvSpPr>
          <p:cNvPr id="15" name="14 Metin kutusu"/>
          <p:cNvSpPr txBox="1">
            <a:spLocks noChangeArrowheads="1"/>
          </p:cNvSpPr>
          <p:nvPr/>
        </p:nvSpPr>
        <p:spPr bwMode="auto">
          <a:xfrm>
            <a:off x="378372" y="334644"/>
            <a:ext cx="238868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TÜRKİYE SİYASİ GÜNDEM </a:t>
            </a:r>
            <a:r>
              <a:rPr lang="tr-T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ARAŞTIRMASI</a:t>
            </a:r>
          </a:p>
          <a:p>
            <a:pPr algn="ctr">
              <a:defRPr sz="1300" b="0" i="0" u="none" strike="noStrike" kern="1200" baseline="0">
                <a:solidFill>
                  <a:srgbClr val="404040">
                    <a:lumMod val="65000"/>
                    <a:lumOff val="35000"/>
                  </a:srgbClr>
                </a:solidFill>
                <a:latin typeface="Swis721 BT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tr-T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NİSAN </a:t>
            </a:r>
            <a:r>
              <a:rPr lang="tr-T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- 2023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8" name="TextBox 31"/>
          <p:cNvSpPr txBox="1"/>
          <p:nvPr/>
        </p:nvSpPr>
        <p:spPr>
          <a:xfrm>
            <a:off x="5778257" y="3284953"/>
            <a:ext cx="1585824" cy="380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tr-TR" sz="2500" b="1" dirty="0" smtClean="0">
                <a:solidFill>
                  <a:srgbClr val="002060"/>
                </a:solidFill>
                <a:latin typeface="Josefin Sans Regular Bold"/>
              </a:rPr>
              <a:t>% 51,1</a:t>
            </a:r>
            <a:endParaRPr lang="en-US" sz="2500" b="1" dirty="0">
              <a:solidFill>
                <a:srgbClr val="002060"/>
              </a:solidFill>
              <a:latin typeface="Josefin Sans Regular Bold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5824138" y="1022664"/>
            <a:ext cx="1600272" cy="1523388"/>
            <a:chOff x="2845196" y="1071879"/>
            <a:chExt cx="1681004" cy="1573867"/>
          </a:xfrm>
        </p:grpSpPr>
        <p:grpSp>
          <p:nvGrpSpPr>
            <p:cNvPr id="10" name="Group 6"/>
            <p:cNvGrpSpPr/>
            <p:nvPr/>
          </p:nvGrpSpPr>
          <p:grpSpPr>
            <a:xfrm>
              <a:off x="2845196" y="1071879"/>
              <a:ext cx="1681004" cy="1554373"/>
              <a:chOff x="-8024" y="0"/>
              <a:chExt cx="828848" cy="832563"/>
            </a:xfrm>
          </p:grpSpPr>
          <p:sp>
            <p:nvSpPr>
              <p:cNvPr id="19" name="Freeform 7"/>
              <p:cNvSpPr/>
              <p:nvPr/>
            </p:nvSpPr>
            <p:spPr>
              <a:xfrm>
                <a:off x="-8024" y="0"/>
                <a:ext cx="828848" cy="832563"/>
              </a:xfrm>
              <a:custGeom>
                <a:avLst/>
                <a:gdLst/>
                <a:ahLst/>
                <a:cxnLst/>
                <a:rect l="l" t="t" r="r" b="b"/>
                <a:pathLst>
                  <a:path w="828848" h="832563">
                    <a:moveTo>
                      <a:pt x="414424" y="0"/>
                    </a:moveTo>
                    <a:cubicBezTo>
                      <a:pt x="643603" y="1025"/>
                      <a:pt x="828848" y="187100"/>
                      <a:pt x="828848" y="416282"/>
                    </a:cubicBezTo>
                    <a:cubicBezTo>
                      <a:pt x="828848" y="645463"/>
                      <a:pt x="643603" y="831538"/>
                      <a:pt x="414424" y="832563"/>
                    </a:cubicBezTo>
                    <a:cubicBezTo>
                      <a:pt x="185245" y="831538"/>
                      <a:pt x="0" y="645463"/>
                      <a:pt x="0" y="416282"/>
                    </a:cubicBezTo>
                    <a:cubicBezTo>
                      <a:pt x="0" y="187100"/>
                      <a:pt x="185245" y="1025"/>
                      <a:pt x="414424" y="0"/>
                    </a:cubicBezTo>
                    <a:close/>
                  </a:path>
                </a:pathLst>
              </a:custGeom>
              <a:solidFill>
                <a:srgbClr val="DBEAF6"/>
              </a:solidFill>
            </p:spPr>
          </p:sp>
          <p:sp>
            <p:nvSpPr>
              <p:cNvPr id="20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4172" tIns="34172" rIns="34172" bIns="34172" rtlCol="0" anchor="ctr"/>
              <a:lstStyle/>
              <a:p>
                <a:pPr algn="ctr">
                  <a:lnSpc>
                    <a:spcPts val="2170"/>
                  </a:lnSpc>
                </a:pPr>
                <a:endParaRPr sz="2079"/>
              </a:p>
            </p:txBody>
          </p:sp>
        </p:grpSp>
        <p:grpSp>
          <p:nvGrpSpPr>
            <p:cNvPr id="11" name="Group 18"/>
            <p:cNvGrpSpPr>
              <a:grpSpLocks noChangeAspect="1"/>
            </p:cNvGrpSpPr>
            <p:nvPr/>
          </p:nvGrpSpPr>
          <p:grpSpPr>
            <a:xfrm>
              <a:off x="2888038" y="1196089"/>
              <a:ext cx="1574790" cy="1449657"/>
              <a:chOff x="-41387" y="85390"/>
              <a:chExt cx="6350000" cy="6349975"/>
            </a:xfrm>
          </p:grpSpPr>
          <p:sp>
            <p:nvSpPr>
              <p:cNvPr id="18" name="Freeform 19"/>
              <p:cNvSpPr/>
              <p:nvPr/>
            </p:nvSpPr>
            <p:spPr>
              <a:xfrm>
                <a:off x="-41387" y="8539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31798" b="-11058"/>
                </a:stretch>
              </a:blipFill>
            </p:spPr>
          </p:sp>
        </p:grpSp>
      </p:grpSp>
      <p:sp>
        <p:nvSpPr>
          <p:cNvPr id="21" name="TextBox 22"/>
          <p:cNvSpPr txBox="1"/>
          <p:nvPr/>
        </p:nvSpPr>
        <p:spPr>
          <a:xfrm>
            <a:off x="5400636" y="2810390"/>
            <a:ext cx="2665453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Recep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Tayyip</a:t>
            </a:r>
            <a:r>
              <a:rPr lang="tr-T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ERDOĞAN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Josefin Sans Regular Bold" panose="020B0604020202020204" charset="-94"/>
            </a:endParaRPr>
          </a:p>
        </p:txBody>
      </p:sp>
      <p:sp>
        <p:nvSpPr>
          <p:cNvPr id="22" name="TextBox 31"/>
          <p:cNvSpPr txBox="1"/>
          <p:nvPr/>
        </p:nvSpPr>
        <p:spPr>
          <a:xfrm>
            <a:off x="5778257" y="6875077"/>
            <a:ext cx="1585824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tr-TR" sz="2500" b="1" dirty="0" smtClean="0">
                <a:solidFill>
                  <a:srgbClr val="002060"/>
                </a:solidFill>
                <a:latin typeface="Josefin Sans Regular Bold"/>
              </a:rPr>
              <a:t>%</a:t>
            </a:r>
            <a:r>
              <a:rPr lang="tr-TR" sz="2500" b="1" dirty="0" smtClean="0">
                <a:solidFill>
                  <a:srgbClr val="FF0000"/>
                </a:solidFill>
                <a:latin typeface="Josefin Sans Regular Bold"/>
              </a:rPr>
              <a:t> </a:t>
            </a:r>
            <a:r>
              <a:rPr lang="en-US" sz="2500" b="1" dirty="0" smtClean="0">
                <a:solidFill>
                  <a:srgbClr val="03256C"/>
                </a:solidFill>
                <a:latin typeface="Josefin Sans Regular Bold"/>
              </a:rPr>
              <a:t>4</a:t>
            </a:r>
            <a:r>
              <a:rPr lang="tr-TR" sz="2500" b="1" dirty="0" smtClean="0">
                <a:solidFill>
                  <a:srgbClr val="03256C"/>
                </a:solidFill>
                <a:latin typeface="Josefin Sans Regular Bold"/>
              </a:rPr>
              <a:t>8</a:t>
            </a:r>
            <a:r>
              <a:rPr lang="en-US" sz="2500" b="1" dirty="0" smtClean="0">
                <a:solidFill>
                  <a:srgbClr val="03256C"/>
                </a:solidFill>
                <a:latin typeface="Josefin Sans Regular Bold"/>
              </a:rPr>
              <a:t>,</a:t>
            </a:r>
            <a:r>
              <a:rPr lang="tr-TR" sz="2500" b="1" dirty="0" smtClean="0">
                <a:solidFill>
                  <a:srgbClr val="03256C"/>
                </a:solidFill>
                <a:latin typeface="Josefin Sans Regular Bold"/>
              </a:rPr>
              <a:t>9</a:t>
            </a:r>
            <a:endParaRPr lang="en-US" sz="2500" b="1" dirty="0">
              <a:solidFill>
                <a:srgbClr val="03256C"/>
              </a:solidFill>
              <a:latin typeface="Josefin Sans Regular Bold"/>
            </a:endParaRPr>
          </a:p>
        </p:txBody>
      </p:sp>
      <p:grpSp>
        <p:nvGrpSpPr>
          <p:cNvPr id="23" name="Group 9"/>
          <p:cNvGrpSpPr/>
          <p:nvPr/>
        </p:nvGrpSpPr>
        <p:grpSpPr>
          <a:xfrm>
            <a:off x="5779302" y="4630104"/>
            <a:ext cx="1569287" cy="1504520"/>
            <a:chOff x="0" y="0"/>
            <a:chExt cx="812800" cy="832563"/>
          </a:xfrm>
        </p:grpSpPr>
        <p:sp>
          <p:nvSpPr>
            <p:cNvPr id="24" name="Freeform 10"/>
            <p:cNvSpPr/>
            <p:nvPr/>
          </p:nvSpPr>
          <p:spPr>
            <a:xfrm>
              <a:off x="-8024" y="0"/>
              <a:ext cx="828848" cy="832563"/>
            </a:xfrm>
            <a:custGeom>
              <a:avLst/>
              <a:gdLst/>
              <a:ahLst/>
              <a:cxnLst/>
              <a:rect l="l" t="t" r="r" b="b"/>
              <a:pathLst>
                <a:path w="828848" h="832563">
                  <a:moveTo>
                    <a:pt x="414424" y="0"/>
                  </a:moveTo>
                  <a:cubicBezTo>
                    <a:pt x="643603" y="1025"/>
                    <a:pt x="828848" y="187100"/>
                    <a:pt x="828848" y="416282"/>
                  </a:cubicBezTo>
                  <a:cubicBezTo>
                    <a:pt x="828848" y="645463"/>
                    <a:pt x="643603" y="831538"/>
                    <a:pt x="414424" y="832563"/>
                  </a:cubicBezTo>
                  <a:cubicBezTo>
                    <a:pt x="185245" y="831538"/>
                    <a:pt x="0" y="645463"/>
                    <a:pt x="0" y="416282"/>
                  </a:cubicBezTo>
                  <a:cubicBezTo>
                    <a:pt x="0" y="187100"/>
                    <a:pt x="185245" y="1025"/>
                    <a:pt x="414424" y="0"/>
                  </a:cubicBezTo>
                  <a:close/>
                </a:path>
              </a:pathLst>
            </a:custGeom>
            <a:solidFill>
              <a:srgbClr val="DBEAF6"/>
            </a:solidFill>
          </p:spPr>
        </p:sp>
        <p:sp>
          <p:nvSpPr>
            <p:cNvPr id="25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4172" tIns="34172" rIns="34172" bIns="34172" rtlCol="0" anchor="ctr"/>
            <a:lstStyle/>
            <a:p>
              <a:pPr algn="ctr">
                <a:lnSpc>
                  <a:spcPts val="2170"/>
                </a:lnSpc>
              </a:pPr>
              <a:endParaRPr sz="2079"/>
            </a:p>
          </p:txBody>
        </p:sp>
      </p:grpSp>
      <p:grpSp>
        <p:nvGrpSpPr>
          <p:cNvPr id="26" name="Group 20"/>
          <p:cNvGrpSpPr>
            <a:grpSpLocks noChangeAspect="1"/>
          </p:cNvGrpSpPr>
          <p:nvPr/>
        </p:nvGrpSpPr>
        <p:grpSpPr>
          <a:xfrm>
            <a:off x="5812729" y="4731462"/>
            <a:ext cx="1502430" cy="1406224"/>
            <a:chOff x="0" y="0"/>
            <a:chExt cx="6350000" cy="6349975"/>
          </a:xfrm>
        </p:grpSpPr>
        <p:sp>
          <p:nvSpPr>
            <p:cNvPr id="27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586" b="-27748"/>
              </a:stretch>
            </a:blipFill>
          </p:spPr>
        </p:sp>
      </p:grpSp>
      <p:sp>
        <p:nvSpPr>
          <p:cNvPr id="28" name="TextBox 23"/>
          <p:cNvSpPr txBox="1"/>
          <p:nvPr/>
        </p:nvSpPr>
        <p:spPr>
          <a:xfrm>
            <a:off x="5563089" y="6405633"/>
            <a:ext cx="2237756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8"/>
              </a:lnSpc>
            </a:pP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Kemal</a:t>
            </a:r>
            <a:r>
              <a:rPr lang="tr-T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Josefin Sans Regular Bold" panose="020B0604020202020204" charset="-94"/>
              </a:rPr>
              <a:t>KILIÇDAROĞLU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Josefin Sans Regular Bold" panose="020B0604020202020204" charset="-94"/>
            </a:endParaRPr>
          </a:p>
        </p:txBody>
      </p:sp>
      <p:sp>
        <p:nvSpPr>
          <p:cNvPr id="29" name="TextBox 22"/>
          <p:cNvSpPr txBox="1"/>
          <p:nvPr/>
        </p:nvSpPr>
        <p:spPr>
          <a:xfrm>
            <a:off x="5878620" y="629744"/>
            <a:ext cx="1491308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15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Cumhur İttifakı</a:t>
            </a:r>
            <a:endParaRPr lang="en-US" sz="1500" b="1" dirty="0">
              <a:solidFill>
                <a:srgbClr val="F48120"/>
              </a:solidFill>
              <a:latin typeface="Josefin Sans Regular Bold" panose="020B0604020202020204" charset="-94"/>
            </a:endParaRPr>
          </a:p>
        </p:txBody>
      </p:sp>
      <p:sp>
        <p:nvSpPr>
          <p:cNvPr id="30" name="TextBox 22"/>
          <p:cNvSpPr txBox="1"/>
          <p:nvPr/>
        </p:nvSpPr>
        <p:spPr>
          <a:xfrm>
            <a:off x="5812729" y="4235323"/>
            <a:ext cx="1491308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15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Millet</a:t>
            </a:r>
            <a:r>
              <a:rPr lang="tr-TR" sz="13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 </a:t>
            </a:r>
            <a:r>
              <a:rPr lang="tr-TR" sz="1500" b="1" dirty="0">
                <a:solidFill>
                  <a:srgbClr val="F48120"/>
                </a:solidFill>
                <a:latin typeface="Josefin Sans Regular Bold" panose="020B0604020202020204" charset="-94"/>
              </a:rPr>
              <a:t>İ</a:t>
            </a:r>
            <a:r>
              <a:rPr lang="tr-TR" sz="1500" b="1" dirty="0" smtClean="0">
                <a:solidFill>
                  <a:srgbClr val="F48120"/>
                </a:solidFill>
                <a:latin typeface="Josefin Sans Regular Bold" panose="020B0604020202020204" charset="-94"/>
              </a:rPr>
              <a:t>ttifakı</a:t>
            </a:r>
            <a:endParaRPr lang="en-US" sz="1500" b="1" dirty="0">
              <a:solidFill>
                <a:srgbClr val="F48120"/>
              </a:solidFill>
              <a:latin typeface="Josefin Sans Regular Bold" panose="020B0604020202020204" charset="-94"/>
            </a:endParaRPr>
          </a:p>
        </p:txBody>
      </p:sp>
      <p:grpSp>
        <p:nvGrpSpPr>
          <p:cNvPr id="31" name="Grup 30"/>
          <p:cNvGrpSpPr/>
          <p:nvPr/>
        </p:nvGrpSpPr>
        <p:grpSpPr>
          <a:xfrm>
            <a:off x="643229" y="5958171"/>
            <a:ext cx="1858965" cy="1402347"/>
            <a:chOff x="3957717" y="5976367"/>
            <a:chExt cx="2500314" cy="1886161"/>
          </a:xfrm>
        </p:grpSpPr>
        <p:sp>
          <p:nvSpPr>
            <p:cNvPr id="32" name="14 Metin kutusu"/>
            <p:cNvSpPr txBox="1">
              <a:spLocks noChangeArrowheads="1"/>
            </p:cNvSpPr>
            <p:nvPr/>
          </p:nvSpPr>
          <p:spPr bwMode="auto">
            <a:xfrm>
              <a:off x="4069351" y="7508585"/>
              <a:ext cx="238868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defRPr sz="1300" b="0" i="0" u="none" strike="noStrike" kern="1200" baseline="0">
                  <a:solidFill>
                    <a:srgbClr val="404040">
                      <a:lumMod val="65000"/>
                      <a:lumOff val="35000"/>
                    </a:srgbClr>
                  </a:solidFill>
                  <a:latin typeface="Swis721 BT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r>
                <a:rPr lang="tr-TR" sz="1700" dirty="0" smtClean="0">
                  <a:solidFill>
                    <a:schemeClr val="bg1"/>
                  </a:solidFill>
                  <a:latin typeface="Univers 45 Light" pitchFamily="34" charset="0"/>
                </a:rPr>
                <a:t>www.tusiar.com</a:t>
              </a:r>
              <a:endParaRPr lang="en-US" sz="1700" dirty="0">
                <a:solidFill>
                  <a:schemeClr val="bg1"/>
                </a:solidFill>
                <a:latin typeface="Univers 45 Light" pitchFamily="34" charset="0"/>
              </a:endParaRPr>
            </a:p>
          </p:txBody>
        </p:sp>
        <p:graphicFrame>
          <p:nvGraphicFramePr>
            <p:cNvPr id="33" name="Nesne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0271046"/>
                </p:ext>
              </p:extLst>
            </p:nvPr>
          </p:nvGraphicFramePr>
          <p:xfrm>
            <a:off x="3957717" y="5976367"/>
            <a:ext cx="2489042" cy="160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193" name="CorelDRAW" r:id="rId5" imgW="10004387" imgH="6468296" progId="CorelDraw.Graphic.22">
                    <p:embed/>
                  </p:oleObj>
                </mc:Choice>
                <mc:Fallback>
                  <p:oleObj name="CorelDRAW" r:id="rId5" imgW="10004387" imgH="6468296" progId="CorelDraw.Graphic.22">
                    <p:embed/>
                    <p:pic>
                      <p:nvPicPr>
                        <p:cNvPr id="21" name="Nesne 2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957717" y="5976367"/>
                          <a:ext cx="2489042" cy="16094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14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/>
          <p:cNvGrpSpPr/>
          <p:nvPr/>
        </p:nvGrpSpPr>
        <p:grpSpPr>
          <a:xfrm>
            <a:off x="-1832660" y="-42385"/>
            <a:ext cx="14131464" cy="7989409"/>
            <a:chOff x="-2951" y="-36576"/>
            <a:chExt cx="12194951" cy="6894576"/>
          </a:xfrm>
        </p:grpSpPr>
        <p:sp>
          <p:nvSpPr>
            <p:cNvPr id="4" name="Dikdörtgen 3"/>
            <p:cNvSpPr/>
            <p:nvPr/>
          </p:nvSpPr>
          <p:spPr>
            <a:xfrm>
              <a:off x="-2951" y="-36576"/>
              <a:ext cx="12194951" cy="5056632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086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E1D412-54FF-445F-976D-7B106E172CFE}"/>
                </a:ext>
              </a:extLst>
            </p:cNvPr>
            <p:cNvSpPr/>
            <p:nvPr/>
          </p:nvSpPr>
          <p:spPr>
            <a:xfrm>
              <a:off x="0" y="3760343"/>
              <a:ext cx="12192000" cy="3097657"/>
            </a:xfrm>
            <a:prstGeom prst="rect">
              <a:avLst/>
            </a:prstGeom>
            <a:gradFill>
              <a:gsLst>
                <a:gs pos="67000">
                  <a:schemeClr val="accent3"/>
                </a:gs>
                <a:gs pos="33000">
                  <a:schemeClr val="accent2"/>
                </a:gs>
                <a:gs pos="0">
                  <a:schemeClr val="accent1"/>
                </a:gs>
                <a:gs pos="100000">
                  <a:schemeClr val="accent5">
                    <a:lumMod val="10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86"/>
            </a:p>
          </p:txBody>
        </p:sp>
      </p:grpSp>
      <p:sp>
        <p:nvSpPr>
          <p:cNvPr id="2" name="Dikdörtgen 1"/>
          <p:cNvSpPr/>
          <p:nvPr/>
        </p:nvSpPr>
        <p:spPr>
          <a:xfrm>
            <a:off x="-1832660" y="-84769"/>
            <a:ext cx="14131464" cy="50649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tr-TR" sz="2086"/>
          </a:p>
        </p:txBody>
      </p:sp>
      <p:sp>
        <p:nvSpPr>
          <p:cNvPr id="11" name="11 Dikdörtgen"/>
          <p:cNvSpPr/>
          <p:nvPr/>
        </p:nvSpPr>
        <p:spPr>
          <a:xfrm>
            <a:off x="1183133" y="4952402"/>
            <a:ext cx="86208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5200" b="1" dirty="0">
                <a:solidFill>
                  <a:schemeClr val="bg1">
                    <a:lumMod val="50000"/>
                  </a:schemeClr>
                </a:solidFill>
                <a:latin typeface="Freehand521 BT" panose="03080802030307080304" pitchFamily="66" charset="0"/>
              </a:rPr>
              <a:t>Doğru sonuç Etkili Karar</a:t>
            </a:r>
          </a:p>
        </p:txBody>
      </p:sp>
      <p:grpSp>
        <p:nvGrpSpPr>
          <p:cNvPr id="13" name="Grup 12"/>
          <p:cNvGrpSpPr/>
          <p:nvPr/>
        </p:nvGrpSpPr>
        <p:grpSpPr>
          <a:xfrm>
            <a:off x="3957717" y="5976367"/>
            <a:ext cx="2500314" cy="1886161"/>
            <a:chOff x="3957717" y="5976367"/>
            <a:chExt cx="2500314" cy="1886161"/>
          </a:xfrm>
        </p:grpSpPr>
        <p:sp>
          <p:nvSpPr>
            <p:cNvPr id="16" name="14 Metin kutusu"/>
            <p:cNvSpPr txBox="1">
              <a:spLocks noChangeArrowheads="1"/>
            </p:cNvSpPr>
            <p:nvPr/>
          </p:nvSpPr>
          <p:spPr bwMode="auto">
            <a:xfrm>
              <a:off x="4069351" y="7508585"/>
              <a:ext cx="238868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defRPr sz="1300" b="0" i="0" u="none" strike="noStrike" kern="1200" baseline="0">
                  <a:solidFill>
                    <a:srgbClr val="404040">
                      <a:lumMod val="65000"/>
                      <a:lumOff val="35000"/>
                    </a:srgbClr>
                  </a:solidFill>
                  <a:latin typeface="Swis721 BT" panose="020B0504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r>
                <a:rPr lang="tr-TR" sz="1700" dirty="0" smtClean="0">
                  <a:solidFill>
                    <a:schemeClr val="bg1"/>
                  </a:solidFill>
                  <a:latin typeface="Univers 45 Light" pitchFamily="34" charset="0"/>
                </a:rPr>
                <a:t>www.tusiar.com</a:t>
              </a:r>
              <a:endParaRPr lang="en-US" sz="1700" dirty="0">
                <a:solidFill>
                  <a:schemeClr val="bg1"/>
                </a:solidFill>
                <a:latin typeface="Univers 45 Light" pitchFamily="34" charset="0"/>
              </a:endParaRPr>
            </a:p>
          </p:txBody>
        </p:sp>
        <p:graphicFrame>
          <p:nvGraphicFramePr>
            <p:cNvPr id="17" name="Nesne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6823539"/>
                </p:ext>
              </p:extLst>
            </p:nvPr>
          </p:nvGraphicFramePr>
          <p:xfrm>
            <a:off x="3957717" y="5976367"/>
            <a:ext cx="2489042" cy="1609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72" name="CorelDRAW" r:id="rId4" imgW="10004387" imgH="6468296" progId="CorelDraw.Graphic.22">
                    <p:embed/>
                  </p:oleObj>
                </mc:Choice>
                <mc:Fallback>
                  <p:oleObj name="CorelDRAW" r:id="rId4" imgW="10004387" imgH="6468296" progId="CorelDraw.Graphic.22">
                    <p:embed/>
                    <p:pic>
                      <p:nvPicPr>
                        <p:cNvPr id="14" name="Nesne 1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957717" y="5976367"/>
                          <a:ext cx="2489042" cy="16094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8364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8064</TotalTime>
  <Words>422</Words>
  <Application>Microsoft Office PowerPoint</Application>
  <PresentationFormat>Özel</PresentationFormat>
  <Paragraphs>100</Paragraphs>
  <Slides>9</Slides>
  <Notes>2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3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23" baseType="lpstr">
      <vt:lpstr>Arial</vt:lpstr>
      <vt:lpstr>Arial Unicode MS</vt:lpstr>
      <vt:lpstr>Calibri</vt:lpstr>
      <vt:lpstr>Freehand521 BT</vt:lpstr>
      <vt:lpstr>Helvetica</vt:lpstr>
      <vt:lpstr>Josefin Sans Regular</vt:lpstr>
      <vt:lpstr>Josefin Sans Regular Bold</vt:lpstr>
      <vt:lpstr>Square721 BT</vt:lpstr>
      <vt:lpstr>Tahoma</vt:lpstr>
      <vt:lpstr>Univers 45 Light</vt:lpstr>
      <vt:lpstr>Cover and End Slide Master</vt:lpstr>
      <vt:lpstr>Contents Slide Master</vt:lpstr>
      <vt:lpstr>Section Break Slide Master</vt:lpstr>
      <vt:lpstr>CorelDRAW 2020 Graphic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Mevlüt BADEM</cp:lastModifiedBy>
  <cp:revision>373</cp:revision>
  <cp:lastPrinted>2023-04-27T06:14:09Z</cp:lastPrinted>
  <dcterms:created xsi:type="dcterms:W3CDTF">2018-04-24T17:14:44Z</dcterms:created>
  <dcterms:modified xsi:type="dcterms:W3CDTF">2023-04-27T06:32:44Z</dcterms:modified>
</cp:coreProperties>
</file>