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69" r:id="rId3"/>
    <p:sldId id="257" r:id="rId4"/>
    <p:sldId id="266" r:id="rId5"/>
    <p:sldId id="267" r:id="rId6"/>
    <p:sldId id="268" r:id="rId7"/>
    <p:sldId id="263" r:id="rId8"/>
  </p:sldIdLst>
  <p:sldSz cx="7556500" cy="10693400"/>
  <p:notesSz cx="6858000" cy="9144000"/>
  <p:embeddedFontLst>
    <p:embeddedFont>
      <p:font typeface="Poppins" panose="020B0604020202020204" charset="-94"/>
      <p:regular r:id="rId10"/>
    </p:embeddedFont>
    <p:embeddedFont>
      <p:font typeface="Hey Gotcha!" panose="020B0604020202020204" charset="0"/>
      <p:regular r:id="rId11"/>
    </p:embeddedFont>
    <p:embeddedFont>
      <p:font typeface="Calibri" panose="020F0502020204030204" pitchFamily="34" charset="0"/>
      <p:regular r:id="rId12"/>
      <p:bold r:id="rId13"/>
      <p:italic r:id="rId14"/>
      <p:boldItalic r:id="rId15"/>
    </p:embeddedFont>
    <p:embeddedFont>
      <p:font typeface="Poppins Bold" panose="020B0604020202020204" charset="-9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152" autoAdjust="0"/>
  </p:normalViewPr>
  <p:slideViewPr>
    <p:cSldViewPr>
      <p:cViewPr varScale="1">
        <p:scale>
          <a:sx n="45" d="100"/>
          <a:sy n="45" d="100"/>
        </p:scale>
        <p:origin x="268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4F331-EA1A-4624-AF05-6B2E0C731B31}" type="datetimeFigureOut">
              <a:rPr lang="tr-TR" smtClean="0"/>
              <a:t>17.05.2023</a:t>
            </a:fld>
            <a:endParaRPr lang="tr-TR"/>
          </a:p>
        </p:txBody>
      </p:sp>
      <p:sp>
        <p:nvSpPr>
          <p:cNvPr id="4" name="Slayt Görüntüsü Yer Tutucusu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2B034-E403-4C6A-944F-5B212B7C9098}" type="slidenum">
              <a:rPr lang="tr-TR" smtClean="0"/>
              <a:t>‹#›</a:t>
            </a:fld>
            <a:endParaRPr lang="tr-TR"/>
          </a:p>
        </p:txBody>
      </p:sp>
    </p:spTree>
    <p:extLst>
      <p:ext uri="{BB962C8B-B14F-4D97-AF65-F5344CB8AC3E}">
        <p14:creationId xmlns:p14="http://schemas.microsoft.com/office/powerpoint/2010/main" val="161500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72B034-E403-4C6A-944F-5B212B7C9098}" type="slidenum">
              <a:rPr lang="tr-TR" smtClean="0"/>
              <a:t>6</a:t>
            </a:fld>
            <a:endParaRPr lang="tr-TR"/>
          </a:p>
        </p:txBody>
      </p:sp>
    </p:spTree>
    <p:extLst>
      <p:ext uri="{BB962C8B-B14F-4D97-AF65-F5344CB8AC3E}">
        <p14:creationId xmlns:p14="http://schemas.microsoft.com/office/powerpoint/2010/main" val="50800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5000"/>
          </a:blip>
          <a:srcRect l="30684" t="429" r="22909" b="1621"/>
          <a:stretch>
            <a:fillRect/>
          </a:stretch>
        </p:blipFill>
        <p:spPr>
          <a:xfrm>
            <a:off x="0" y="0"/>
            <a:ext cx="7556500" cy="10693400"/>
          </a:xfrm>
          <a:prstGeom prst="rect">
            <a:avLst/>
          </a:prstGeom>
        </p:spPr>
      </p:pic>
      <p:grpSp>
        <p:nvGrpSpPr>
          <p:cNvPr id="3" name="Group 3"/>
          <p:cNvGrpSpPr/>
          <p:nvPr/>
        </p:nvGrpSpPr>
        <p:grpSpPr>
          <a:xfrm>
            <a:off x="756000" y="286506"/>
            <a:ext cx="2268000" cy="3963789"/>
            <a:chOff x="0" y="0"/>
            <a:chExt cx="812800" cy="1710062"/>
          </a:xfrm>
        </p:grpSpPr>
        <p:sp>
          <p:nvSpPr>
            <p:cNvPr id="4" name="Freeform 4"/>
            <p:cNvSpPr/>
            <p:nvPr/>
          </p:nvSpPr>
          <p:spPr>
            <a:xfrm>
              <a:off x="0" y="0"/>
              <a:ext cx="812800" cy="1710062"/>
            </a:xfrm>
            <a:custGeom>
              <a:avLst/>
              <a:gdLst/>
              <a:ahLst/>
              <a:cxnLst/>
              <a:rect l="l" t="t" r="r" b="b"/>
              <a:pathLst>
                <a:path w="812800" h="1710062">
                  <a:moveTo>
                    <a:pt x="0" y="0"/>
                  </a:moveTo>
                  <a:lnTo>
                    <a:pt x="812800" y="0"/>
                  </a:lnTo>
                  <a:lnTo>
                    <a:pt x="812800" y="1710062"/>
                  </a:lnTo>
                  <a:lnTo>
                    <a:pt x="0" y="1710062"/>
                  </a:lnTo>
                  <a:close/>
                </a:path>
              </a:pathLst>
            </a:custGeom>
            <a:solidFill>
              <a:srgbClr val="03256C"/>
            </a:solidFill>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6" name="Group 6"/>
          <p:cNvGrpSpPr/>
          <p:nvPr/>
        </p:nvGrpSpPr>
        <p:grpSpPr>
          <a:xfrm>
            <a:off x="5934050" y="6046155"/>
            <a:ext cx="1622450" cy="4453418"/>
            <a:chOff x="0" y="0"/>
            <a:chExt cx="812800" cy="1924163"/>
          </a:xfrm>
        </p:grpSpPr>
        <p:sp>
          <p:nvSpPr>
            <p:cNvPr id="7" name="Freeform 7"/>
            <p:cNvSpPr/>
            <p:nvPr/>
          </p:nvSpPr>
          <p:spPr>
            <a:xfrm>
              <a:off x="0" y="0"/>
              <a:ext cx="812800" cy="1924163"/>
            </a:xfrm>
            <a:custGeom>
              <a:avLst/>
              <a:gdLst/>
              <a:ahLst/>
              <a:cxnLst/>
              <a:rect l="l" t="t" r="r" b="b"/>
              <a:pathLst>
                <a:path w="812800" h="1924163">
                  <a:moveTo>
                    <a:pt x="0" y="0"/>
                  </a:moveTo>
                  <a:lnTo>
                    <a:pt x="812800" y="0"/>
                  </a:lnTo>
                  <a:lnTo>
                    <a:pt x="812800" y="1924163"/>
                  </a:lnTo>
                  <a:lnTo>
                    <a:pt x="0" y="1924163"/>
                  </a:lnTo>
                  <a:close/>
                </a:path>
              </a:pathLst>
            </a:custGeom>
            <a:solidFill>
              <a:srgbClr val="03256C"/>
            </a:solidFill>
          </p:spPr>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grpSp>
        <p:nvGrpSpPr>
          <p:cNvPr id="9" name="Group 9"/>
          <p:cNvGrpSpPr/>
          <p:nvPr/>
        </p:nvGrpSpPr>
        <p:grpSpPr>
          <a:xfrm>
            <a:off x="756000" y="3989883"/>
            <a:ext cx="6800500" cy="3079875"/>
            <a:chOff x="0" y="0"/>
            <a:chExt cx="3014196" cy="1103758"/>
          </a:xfrm>
        </p:grpSpPr>
        <p:sp>
          <p:nvSpPr>
            <p:cNvPr id="10" name="Freeform 10"/>
            <p:cNvSpPr/>
            <p:nvPr/>
          </p:nvSpPr>
          <p:spPr>
            <a:xfrm>
              <a:off x="0" y="0"/>
              <a:ext cx="3014196" cy="1103758"/>
            </a:xfrm>
            <a:custGeom>
              <a:avLst/>
              <a:gdLst/>
              <a:ahLst/>
              <a:cxnLst/>
              <a:rect l="l" t="t" r="r" b="b"/>
              <a:pathLst>
                <a:path w="3014196" h="1103758">
                  <a:moveTo>
                    <a:pt x="0" y="0"/>
                  </a:moveTo>
                  <a:lnTo>
                    <a:pt x="3014196" y="0"/>
                  </a:lnTo>
                  <a:lnTo>
                    <a:pt x="3014196" y="1103758"/>
                  </a:lnTo>
                  <a:lnTo>
                    <a:pt x="0" y="1103758"/>
                  </a:lnTo>
                  <a:close/>
                </a:path>
              </a:pathLst>
            </a:custGeom>
            <a:solidFill>
              <a:srgbClr val="03256C"/>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sp>
        <p:nvSpPr>
          <p:cNvPr id="12" name="TextBox 12"/>
          <p:cNvSpPr txBox="1"/>
          <p:nvPr/>
        </p:nvSpPr>
        <p:spPr>
          <a:xfrm>
            <a:off x="1520735" y="4056396"/>
            <a:ext cx="6102530" cy="2975173"/>
          </a:xfrm>
          <a:prstGeom prst="rect">
            <a:avLst/>
          </a:prstGeom>
        </p:spPr>
        <p:txBody>
          <a:bodyPr lIns="0" tIns="0" rIns="0" bIns="0" rtlCol="0" anchor="t">
            <a:spAutoFit/>
          </a:bodyPr>
          <a:lstStyle/>
          <a:p>
            <a:pPr>
              <a:lnSpc>
                <a:spcPts val="5760"/>
              </a:lnSpc>
            </a:pPr>
            <a:r>
              <a:rPr lang="tr-TR" sz="4800" dirty="0" smtClean="0">
                <a:solidFill>
                  <a:srgbClr val="FFFFFF"/>
                </a:solidFill>
                <a:latin typeface="Poppins"/>
              </a:rPr>
              <a:t>TÜSİAR </a:t>
            </a:r>
          </a:p>
          <a:p>
            <a:pPr>
              <a:lnSpc>
                <a:spcPts val="5760"/>
              </a:lnSpc>
            </a:pPr>
            <a:r>
              <a:rPr lang="tr-TR" sz="4800" dirty="0" smtClean="0">
                <a:solidFill>
                  <a:srgbClr val="FFFFFF"/>
                </a:solidFill>
                <a:latin typeface="Poppins"/>
              </a:rPr>
              <a:t>ANKET</a:t>
            </a:r>
          </a:p>
          <a:p>
            <a:pPr>
              <a:lnSpc>
                <a:spcPts val="5760"/>
              </a:lnSpc>
            </a:pPr>
            <a:r>
              <a:rPr lang="tr-TR" sz="4800" dirty="0" smtClean="0">
                <a:solidFill>
                  <a:srgbClr val="FFFFFF"/>
                </a:solidFill>
                <a:latin typeface="Poppins"/>
              </a:rPr>
              <a:t>SONUÇLARINI</a:t>
            </a:r>
          </a:p>
          <a:p>
            <a:pPr>
              <a:lnSpc>
                <a:spcPts val="5760"/>
              </a:lnSpc>
            </a:pPr>
            <a:r>
              <a:rPr lang="tr-TR" sz="4800" dirty="0" smtClean="0">
                <a:solidFill>
                  <a:srgbClr val="FFFFFF"/>
                </a:solidFill>
                <a:latin typeface="Poppins"/>
              </a:rPr>
              <a:t>TUTTURDU</a:t>
            </a:r>
            <a:endParaRPr lang="en-US" sz="4800" dirty="0">
              <a:solidFill>
                <a:srgbClr val="FFFFFF"/>
              </a:solidFill>
              <a:latin typeface="Poppins"/>
            </a:endParaRPr>
          </a:p>
        </p:txBody>
      </p:sp>
      <p:sp>
        <p:nvSpPr>
          <p:cNvPr id="17" name="TextBox 17"/>
          <p:cNvSpPr txBox="1"/>
          <p:nvPr/>
        </p:nvSpPr>
        <p:spPr>
          <a:xfrm>
            <a:off x="1113913" y="1441854"/>
            <a:ext cx="1498214" cy="1683766"/>
          </a:xfrm>
          <a:prstGeom prst="rect">
            <a:avLst/>
          </a:prstGeom>
        </p:spPr>
        <p:txBody>
          <a:bodyPr lIns="0" tIns="0" rIns="0" bIns="0" rtlCol="0" anchor="t">
            <a:spAutoFit/>
          </a:bodyPr>
          <a:lstStyle/>
          <a:p>
            <a:pPr algn="ctr">
              <a:lnSpc>
                <a:spcPts val="6271"/>
              </a:lnSpc>
            </a:pPr>
            <a:r>
              <a:rPr lang="en-US" sz="6399">
                <a:solidFill>
                  <a:srgbClr val="FFFFFF"/>
                </a:solidFill>
                <a:latin typeface="Poppins"/>
              </a:rPr>
              <a:t>20</a:t>
            </a:r>
          </a:p>
          <a:p>
            <a:pPr algn="ctr">
              <a:lnSpc>
                <a:spcPts val="6271"/>
              </a:lnSpc>
            </a:pPr>
            <a:r>
              <a:rPr lang="en-US" sz="6399">
                <a:solidFill>
                  <a:srgbClr val="FFFFFF"/>
                </a:solidFill>
                <a:latin typeface="Poppins"/>
              </a:rPr>
              <a:t>23</a:t>
            </a:r>
          </a:p>
        </p:txBody>
      </p:sp>
      <p:sp>
        <p:nvSpPr>
          <p:cNvPr id="19" name="TextBox 19"/>
          <p:cNvSpPr txBox="1"/>
          <p:nvPr/>
        </p:nvSpPr>
        <p:spPr>
          <a:xfrm>
            <a:off x="1471827" y="1032279"/>
            <a:ext cx="996176" cy="333375"/>
          </a:xfrm>
          <a:prstGeom prst="rect">
            <a:avLst/>
          </a:prstGeom>
        </p:spPr>
        <p:txBody>
          <a:bodyPr lIns="0" tIns="0" rIns="0" bIns="0" rtlCol="0" anchor="t">
            <a:spAutoFit/>
          </a:bodyPr>
          <a:lstStyle/>
          <a:p>
            <a:pPr>
              <a:lnSpc>
                <a:spcPts val="2400"/>
              </a:lnSpc>
            </a:pPr>
            <a:r>
              <a:rPr lang="en-US" sz="2000">
                <a:solidFill>
                  <a:srgbClr val="FFFFFF"/>
                </a:solidFill>
                <a:latin typeface="Poppins"/>
              </a:rPr>
              <a:t>NİSAN</a:t>
            </a:r>
          </a:p>
        </p:txBody>
      </p:sp>
      <p:pic>
        <p:nvPicPr>
          <p:cNvPr id="20" name="Picture 16"/>
          <p:cNvPicPr>
            <a:picLocks noChangeAspect="1"/>
          </p:cNvPicPr>
          <p:nvPr/>
        </p:nvPicPr>
        <p:blipFill>
          <a:blip r:embed="rId3"/>
          <a:srcRect/>
          <a:stretch>
            <a:fillRect/>
          </a:stretch>
        </p:blipFill>
        <p:spPr>
          <a:xfrm>
            <a:off x="2638734" y="8705795"/>
            <a:ext cx="2457181" cy="1623666"/>
          </a:xfrm>
          <a:prstGeom prst="rect">
            <a:avLst/>
          </a:prstGeom>
        </p:spPr>
      </p:pic>
      <p:sp>
        <p:nvSpPr>
          <p:cNvPr id="16" name="TextBox 12"/>
          <p:cNvSpPr txBox="1"/>
          <p:nvPr/>
        </p:nvSpPr>
        <p:spPr>
          <a:xfrm>
            <a:off x="5934050" y="8997614"/>
            <a:ext cx="1622450" cy="611706"/>
          </a:xfrm>
          <a:prstGeom prst="rect">
            <a:avLst/>
          </a:prstGeom>
        </p:spPr>
        <p:txBody>
          <a:bodyPr wrap="square" lIns="0" tIns="0" rIns="0" bIns="0" rtlCol="0" anchor="t">
            <a:spAutoFit/>
          </a:bodyPr>
          <a:lstStyle/>
          <a:p>
            <a:pPr algn="ctr">
              <a:lnSpc>
                <a:spcPts val="5760"/>
              </a:lnSpc>
            </a:pPr>
            <a:r>
              <a:rPr lang="tr-TR" sz="1500" b="1" dirty="0" smtClean="0">
                <a:solidFill>
                  <a:srgbClr val="FFFFFF"/>
                </a:solidFill>
                <a:latin typeface="Poppins"/>
              </a:rPr>
              <a:t>www.tusiar.com</a:t>
            </a:r>
            <a:endParaRPr lang="en-US" sz="1500" b="1" dirty="0">
              <a:solidFill>
                <a:srgbClr val="FFFFFF"/>
              </a:solidFill>
              <a:latin typeface="Poppi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36591" t="754" r="17298" b="1296"/>
          <a:stretch>
            <a:fillRect/>
          </a:stretch>
        </p:blipFill>
        <p:spPr>
          <a:xfrm>
            <a:off x="0" y="0"/>
            <a:ext cx="7556500" cy="10693400"/>
          </a:xfrm>
          <a:prstGeom prst="rect">
            <a:avLst/>
          </a:prstGeom>
        </p:spPr>
      </p:pic>
      <p:sp>
        <p:nvSpPr>
          <p:cNvPr id="6" name="TextBox 5"/>
          <p:cNvSpPr txBox="1"/>
          <p:nvPr/>
        </p:nvSpPr>
        <p:spPr>
          <a:xfrm>
            <a:off x="730250" y="708375"/>
            <a:ext cx="6341727" cy="9233297"/>
          </a:xfrm>
          <a:prstGeom prst="rect">
            <a:avLst/>
          </a:prstGeom>
        </p:spPr>
        <p:txBody>
          <a:bodyPr wrap="square" lIns="0" tIns="0" rIns="0" bIns="0" rtlCol="0" anchor="t">
            <a:spAutoFit/>
          </a:bodyPr>
          <a:lstStyle/>
          <a:p>
            <a:pPr algn="ctr"/>
            <a:r>
              <a:rPr lang="tr-TR" sz="2000" b="1" dirty="0">
                <a:solidFill>
                  <a:srgbClr val="0070C0"/>
                </a:solidFill>
                <a:latin typeface="Arial" panose="020B0604020202020204" pitchFamily="34" charset="0"/>
                <a:cs typeface="Arial" panose="020B0604020202020204" pitchFamily="34" charset="0"/>
              </a:rPr>
              <a:t>TÜSİAR ARAŞTIRMA ANKET SONUÇLARI İLE SEÇİM SONUÇLARI KIYASLAMASI</a:t>
            </a:r>
            <a:endParaRPr lang="tr-TR" sz="2000" dirty="0">
              <a:solidFill>
                <a:srgbClr val="0070C0"/>
              </a:solidFill>
              <a:latin typeface="Arial" panose="020B0604020202020204" pitchFamily="34" charset="0"/>
              <a:cs typeface="Arial" panose="020B0604020202020204" pitchFamily="34" charset="0"/>
            </a:endParaRPr>
          </a:p>
          <a:p>
            <a:pPr algn="ctr"/>
            <a:r>
              <a:rPr lang="tr-TR" sz="2000" b="1" dirty="0">
                <a:solidFill>
                  <a:srgbClr val="0070C0"/>
                </a:solidFill>
                <a:latin typeface="Arial" panose="020B0604020202020204" pitchFamily="34" charset="0"/>
                <a:cs typeface="Arial" panose="020B0604020202020204" pitchFamily="34" charset="0"/>
              </a:rPr>
              <a:t>BASIN AÇIKLAMASI</a:t>
            </a:r>
            <a:endParaRPr lang="tr-TR" sz="2000" dirty="0">
              <a:solidFill>
                <a:srgbClr val="0070C0"/>
              </a:solidFill>
              <a:latin typeface="Arial" panose="020B0604020202020204" pitchFamily="34" charset="0"/>
              <a:cs typeface="Arial" panose="020B0604020202020204" pitchFamily="34" charset="0"/>
            </a:endParaRPr>
          </a:p>
          <a:p>
            <a:pPr algn="ctr"/>
            <a:r>
              <a:rPr lang="tr-TR" sz="2000" b="1" dirty="0">
                <a:solidFill>
                  <a:srgbClr val="0070C0"/>
                </a:solidFill>
                <a:latin typeface="Arial" panose="020B0604020202020204" pitchFamily="34" charset="0"/>
                <a:cs typeface="Arial" panose="020B0604020202020204" pitchFamily="34" charset="0"/>
              </a:rPr>
              <a:t> </a:t>
            </a:r>
            <a:endParaRPr lang="tr-TR" sz="2000" dirty="0">
              <a:solidFill>
                <a:srgbClr val="0070C0"/>
              </a:solidFill>
              <a:latin typeface="Arial" panose="020B0604020202020204" pitchFamily="34" charset="0"/>
              <a:cs typeface="Arial" panose="020B0604020202020204" pitchFamily="34" charset="0"/>
            </a:endParaRPr>
          </a:p>
          <a:p>
            <a:pPr algn="ctr"/>
            <a:r>
              <a:rPr lang="tr-TR" sz="2000" b="1" i="1" dirty="0">
                <a:solidFill>
                  <a:srgbClr val="0070C0"/>
                </a:solidFill>
                <a:latin typeface="Arial" panose="020B0604020202020204" pitchFamily="34" charset="0"/>
                <a:cs typeface="Arial" panose="020B0604020202020204" pitchFamily="34" charset="0"/>
              </a:rPr>
              <a:t>TÜSİAR SEÇİM SONUÇLARINI TUTTURDU</a:t>
            </a:r>
            <a:endParaRPr lang="tr-TR" sz="2000" dirty="0">
              <a:solidFill>
                <a:srgbClr val="0070C0"/>
              </a:solidFill>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a:t>
            </a:r>
          </a:p>
          <a:p>
            <a:r>
              <a:rPr lang="tr-TR" sz="2000" dirty="0">
                <a:latin typeface="Arial" panose="020B0604020202020204" pitchFamily="34" charset="0"/>
                <a:cs typeface="Arial" panose="020B0604020202020204" pitchFamily="34" charset="0"/>
              </a:rPr>
              <a:t> </a:t>
            </a:r>
          </a:p>
          <a:p>
            <a:pPr algn="just"/>
            <a:r>
              <a:rPr lang="tr-TR" sz="2000" dirty="0">
                <a:latin typeface="Arial" panose="020B0604020202020204" pitchFamily="34" charset="0"/>
                <a:cs typeface="Arial" panose="020B0604020202020204" pitchFamily="34" charset="0"/>
              </a:rPr>
              <a:t>Siyasal Partilere, Yerel Yönetimlere, Sivil Toplum Örgütlerine, Ticari İşletmelere bütün süreçleriyle araştırma, danışmanlık ve eğitim hizmeti vermek, araştırma sektörünün gelişimine katkıda bulunmayı amaçlayarak 2002 yılında kurulan TÜSİAR (Türkiye Strateji Araştırma Danışmanlık </a:t>
            </a:r>
            <a:r>
              <a:rPr lang="tr-TR" sz="2000" dirty="0" err="1">
                <a:latin typeface="Arial" panose="020B0604020202020204" pitchFamily="34" charset="0"/>
                <a:cs typeface="Arial" panose="020B0604020202020204" pitchFamily="34" charset="0"/>
              </a:rPr>
              <a:t>Ltd.Şti</a:t>
            </a:r>
            <a:r>
              <a:rPr lang="tr-TR" sz="2000" dirty="0">
                <a:latin typeface="Arial" panose="020B0604020202020204" pitchFamily="34" charset="0"/>
                <a:cs typeface="Arial" panose="020B0604020202020204" pitchFamily="34" charset="0"/>
              </a:rPr>
              <a:t>) şirketi 21 yıllık hizmet tecrübesi ile her seçimde Türkiye geneli yapmış olduğu anketleri kamuoyuna basın yolu ile paylaşmaktadır.</a:t>
            </a:r>
          </a:p>
          <a:p>
            <a:pPr algn="just"/>
            <a:r>
              <a:rPr lang="tr-TR" sz="2000" dirty="0">
                <a:latin typeface="Arial" panose="020B0604020202020204" pitchFamily="34" charset="0"/>
                <a:cs typeface="Arial" panose="020B0604020202020204" pitchFamily="34" charset="0"/>
              </a:rPr>
              <a:t>TÜSİAR 21 yıllık hizmet dönemi içinde seçimler öncesinde kamuoyu ile paylaşımını yapmış olduğu anketlerde % 95 güven aralığı, + - 3 hata payı değerleri içinde tutturmayı başarmıştır.</a:t>
            </a:r>
          </a:p>
          <a:p>
            <a:pPr algn="just"/>
            <a:r>
              <a:rPr lang="tr-TR" sz="2000" dirty="0">
                <a:latin typeface="Arial" panose="020B0604020202020204" pitchFamily="34" charset="0"/>
                <a:cs typeface="Arial" panose="020B0604020202020204" pitchFamily="34" charset="0"/>
              </a:rPr>
              <a:t>14 Mayıs 2023 tarihinde yapılan Cumhurbaşkanlığı seçimi için 17-25 Nisan 2023 tarihlerinde saha çalışmasını yapmış olduğu “</a:t>
            </a:r>
            <a:r>
              <a:rPr lang="tr-TR" sz="2000" b="1" dirty="0">
                <a:latin typeface="Arial" panose="020B0604020202020204" pitchFamily="34" charset="0"/>
                <a:cs typeface="Arial" panose="020B0604020202020204" pitchFamily="34" charset="0"/>
              </a:rPr>
              <a:t>Cumhurbaşkanlığı Seçimine 17 gün kala Son Durum Anketi”</a:t>
            </a:r>
            <a:r>
              <a:rPr lang="tr-TR" sz="2000" dirty="0">
                <a:latin typeface="Arial" panose="020B0604020202020204" pitchFamily="34" charset="0"/>
                <a:cs typeface="Arial" panose="020B0604020202020204" pitchFamily="34" charset="0"/>
              </a:rPr>
              <a:t> ismi araştırmasını 27.04.2023 tarihinde basın yoluyla kamuoyu ile paylaşmıştır.</a:t>
            </a:r>
          </a:p>
          <a:p>
            <a:pPr algn="just"/>
            <a:r>
              <a:rPr lang="tr-TR" sz="2000" b="1" dirty="0" smtClean="0">
                <a:latin typeface="Arial" panose="020B0604020202020204" pitchFamily="34" charset="0"/>
                <a:cs typeface="Arial" panose="020B0604020202020204" pitchFamily="34" charset="0"/>
              </a:rPr>
              <a:t>TÜSİAR</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açıklamış olduğu anket sonuçları ile 14 Mayıs 2023 Cumhurbaşkanlığı seçim sonuçları ile tutarlılık kıyaslamasını yaparak kamuoyunun taktirine sunmuştur.</a:t>
            </a:r>
          </a:p>
        </p:txBody>
      </p:sp>
    </p:spTree>
    <p:extLst>
      <p:ext uri="{BB962C8B-B14F-4D97-AF65-F5344CB8AC3E}">
        <p14:creationId xmlns:p14="http://schemas.microsoft.com/office/powerpoint/2010/main" val="327506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36591" t="754" r="17298" b="1296"/>
          <a:stretch>
            <a:fillRect/>
          </a:stretch>
        </p:blipFill>
        <p:spPr>
          <a:xfrm>
            <a:off x="0" y="0"/>
            <a:ext cx="7556500" cy="10693400"/>
          </a:xfrm>
          <a:prstGeom prst="rect">
            <a:avLst/>
          </a:prstGeom>
        </p:spPr>
      </p:pic>
      <p:sp>
        <p:nvSpPr>
          <p:cNvPr id="3" name="AutoShape 3"/>
          <p:cNvSpPr/>
          <p:nvPr/>
        </p:nvSpPr>
        <p:spPr>
          <a:xfrm rot="-5400000">
            <a:off x="-3788077" y="5408550"/>
            <a:ext cx="11560491" cy="0"/>
          </a:xfrm>
          <a:prstGeom prst="line">
            <a:avLst/>
          </a:prstGeom>
          <a:ln w="19050" cap="flat">
            <a:solidFill>
              <a:srgbClr val="03256C"/>
            </a:solidFill>
            <a:prstDash val="solid"/>
            <a:headEnd type="none" w="sm" len="sm"/>
            <a:tailEnd type="none" w="sm" len="sm"/>
          </a:ln>
        </p:spPr>
      </p:sp>
      <p:sp>
        <p:nvSpPr>
          <p:cNvPr id="4" name="TextBox 4"/>
          <p:cNvSpPr txBox="1"/>
          <p:nvPr/>
        </p:nvSpPr>
        <p:spPr>
          <a:xfrm rot="-5400000">
            <a:off x="-1704322" y="3263948"/>
            <a:ext cx="5599968" cy="584073"/>
          </a:xfrm>
          <a:prstGeom prst="rect">
            <a:avLst/>
          </a:prstGeom>
        </p:spPr>
        <p:txBody>
          <a:bodyPr lIns="0" tIns="0" rIns="0" bIns="0" rtlCol="0" anchor="t">
            <a:spAutoFit/>
          </a:bodyPr>
          <a:lstStyle/>
          <a:p>
            <a:pPr algn="r">
              <a:lnSpc>
                <a:spcPts val="4116"/>
              </a:lnSpc>
            </a:pPr>
            <a:r>
              <a:rPr lang="en-US" sz="4200" dirty="0">
                <a:solidFill>
                  <a:srgbClr val="03256C"/>
                </a:solidFill>
                <a:latin typeface="Poppins Bold"/>
              </a:rPr>
              <a:t>ARAŞTIRMA KİMLİĞİ</a:t>
            </a:r>
          </a:p>
        </p:txBody>
      </p:sp>
      <p:sp>
        <p:nvSpPr>
          <p:cNvPr id="5" name="TextBox 5"/>
          <p:cNvSpPr txBox="1"/>
          <p:nvPr/>
        </p:nvSpPr>
        <p:spPr>
          <a:xfrm>
            <a:off x="2261760" y="708375"/>
            <a:ext cx="4810217" cy="9666530"/>
          </a:xfrm>
          <a:prstGeom prst="rect">
            <a:avLst/>
          </a:prstGeom>
        </p:spPr>
        <p:txBody>
          <a:bodyPr lIns="0" tIns="0" rIns="0" bIns="0" rtlCol="0" anchor="t">
            <a:spAutoFit/>
          </a:bodyPr>
          <a:lstStyle/>
          <a:p>
            <a:pPr algn="just">
              <a:lnSpc>
                <a:spcPts val="2699"/>
              </a:lnSpc>
            </a:pPr>
            <a:r>
              <a:rPr lang="en-US" sz="1927" dirty="0">
                <a:solidFill>
                  <a:srgbClr val="03256C"/>
                </a:solidFill>
                <a:latin typeface="Poppins"/>
              </a:rPr>
              <a:t>TÜSİAR ARAŞTIRMA DANIŞMANLIK LTD. ŞTİ. </a:t>
            </a:r>
            <a:r>
              <a:rPr lang="en-US" sz="1927" dirty="0" err="1">
                <a:solidFill>
                  <a:srgbClr val="03256C"/>
                </a:solidFill>
                <a:latin typeface="Poppins"/>
              </a:rPr>
              <a:t>tarafından</a:t>
            </a:r>
            <a:r>
              <a:rPr lang="en-US" sz="1927" dirty="0">
                <a:solidFill>
                  <a:srgbClr val="03256C"/>
                </a:solidFill>
                <a:latin typeface="Poppins"/>
              </a:rPr>
              <a:t>, 14 </a:t>
            </a:r>
            <a:r>
              <a:rPr lang="en-US" sz="1927" dirty="0" err="1">
                <a:solidFill>
                  <a:srgbClr val="03256C"/>
                </a:solidFill>
                <a:latin typeface="Poppins"/>
              </a:rPr>
              <a:t>Mayıs</a:t>
            </a:r>
            <a:r>
              <a:rPr lang="en-US" sz="1927" dirty="0">
                <a:solidFill>
                  <a:srgbClr val="03256C"/>
                </a:solidFill>
                <a:latin typeface="Poppins"/>
              </a:rPr>
              <a:t> 2023 Cumhurbaşkanlığı </a:t>
            </a:r>
            <a:r>
              <a:rPr lang="en-US" sz="1927" dirty="0" err="1">
                <a:solidFill>
                  <a:srgbClr val="03256C"/>
                </a:solidFill>
                <a:latin typeface="Poppins"/>
              </a:rPr>
              <a:t>seçimlerine</a:t>
            </a:r>
            <a:r>
              <a:rPr lang="en-US" sz="1927" dirty="0">
                <a:solidFill>
                  <a:srgbClr val="03256C"/>
                </a:solidFill>
                <a:latin typeface="Poppins"/>
              </a:rPr>
              <a:t> 17 </a:t>
            </a:r>
            <a:r>
              <a:rPr lang="en-US" sz="1927" dirty="0" err="1">
                <a:solidFill>
                  <a:srgbClr val="03256C"/>
                </a:solidFill>
                <a:latin typeface="Poppins"/>
              </a:rPr>
              <a:t>gün</a:t>
            </a:r>
            <a:r>
              <a:rPr lang="en-US" sz="1927" dirty="0">
                <a:solidFill>
                  <a:srgbClr val="03256C"/>
                </a:solidFill>
                <a:latin typeface="Poppins"/>
              </a:rPr>
              <a:t> kala 'Son Durum </a:t>
            </a:r>
            <a:r>
              <a:rPr lang="en-US" sz="1927" dirty="0" err="1">
                <a:solidFill>
                  <a:srgbClr val="03256C"/>
                </a:solidFill>
                <a:latin typeface="Poppins"/>
              </a:rPr>
              <a:t>Anketi</a:t>
            </a:r>
            <a:r>
              <a:rPr lang="en-US" sz="1927" dirty="0">
                <a:solidFill>
                  <a:srgbClr val="03256C"/>
                </a:solidFill>
                <a:latin typeface="Poppins"/>
              </a:rPr>
              <a:t>' </a:t>
            </a:r>
            <a:r>
              <a:rPr lang="en-US" sz="1927" dirty="0" err="1">
                <a:solidFill>
                  <a:srgbClr val="03256C"/>
                </a:solidFill>
                <a:latin typeface="Poppins"/>
              </a:rPr>
              <a:t>isimli</a:t>
            </a:r>
            <a:r>
              <a:rPr lang="en-US" sz="1927" dirty="0">
                <a:solidFill>
                  <a:srgbClr val="03256C"/>
                </a:solidFill>
                <a:latin typeface="Poppins"/>
              </a:rPr>
              <a:t> </a:t>
            </a:r>
            <a:r>
              <a:rPr lang="en-US" sz="1927" dirty="0" err="1">
                <a:solidFill>
                  <a:srgbClr val="03256C"/>
                </a:solidFill>
                <a:latin typeface="Poppins"/>
              </a:rPr>
              <a:t>araştırma</a:t>
            </a:r>
            <a:r>
              <a:rPr lang="en-US" sz="1927" dirty="0">
                <a:solidFill>
                  <a:srgbClr val="03256C"/>
                </a:solidFill>
                <a:latin typeface="Poppins"/>
              </a:rPr>
              <a:t> </a:t>
            </a:r>
            <a:r>
              <a:rPr lang="en-US" sz="1927" dirty="0" err="1">
                <a:solidFill>
                  <a:srgbClr val="03256C"/>
                </a:solidFill>
                <a:latin typeface="Poppins"/>
              </a:rPr>
              <a:t>Türkiye</a:t>
            </a:r>
            <a:r>
              <a:rPr lang="en-US" sz="1927" dirty="0">
                <a:solidFill>
                  <a:srgbClr val="03256C"/>
                </a:solidFill>
                <a:latin typeface="Poppins"/>
              </a:rPr>
              <a:t> </a:t>
            </a:r>
            <a:r>
              <a:rPr lang="en-US" sz="1927" dirty="0" err="1">
                <a:solidFill>
                  <a:srgbClr val="03256C"/>
                </a:solidFill>
                <a:latin typeface="Poppins"/>
              </a:rPr>
              <a:t>gündeminin</a:t>
            </a:r>
            <a:r>
              <a:rPr lang="en-US" sz="1927" dirty="0">
                <a:solidFill>
                  <a:srgbClr val="03256C"/>
                </a:solidFill>
                <a:latin typeface="Poppins"/>
              </a:rPr>
              <a:t> </a:t>
            </a:r>
            <a:r>
              <a:rPr lang="en-US" sz="1927" dirty="0" err="1">
                <a:solidFill>
                  <a:srgbClr val="03256C"/>
                </a:solidFill>
                <a:latin typeface="Poppins"/>
              </a:rPr>
              <a:t>tespit</a:t>
            </a:r>
            <a:r>
              <a:rPr lang="en-US" sz="1927" dirty="0">
                <a:solidFill>
                  <a:srgbClr val="03256C"/>
                </a:solidFill>
                <a:latin typeface="Poppins"/>
              </a:rPr>
              <a:t> </a:t>
            </a:r>
            <a:r>
              <a:rPr lang="en-US" sz="1927" dirty="0" err="1">
                <a:solidFill>
                  <a:srgbClr val="03256C"/>
                </a:solidFill>
                <a:latin typeface="Poppins"/>
              </a:rPr>
              <a:t>edilmesi</a:t>
            </a:r>
            <a:r>
              <a:rPr lang="en-US" sz="1927" dirty="0">
                <a:solidFill>
                  <a:srgbClr val="03256C"/>
                </a:solidFill>
                <a:latin typeface="Poppins"/>
              </a:rPr>
              <a:t> </a:t>
            </a:r>
            <a:r>
              <a:rPr lang="en-US" sz="1927" dirty="0" err="1">
                <a:solidFill>
                  <a:srgbClr val="03256C"/>
                </a:solidFill>
                <a:latin typeface="Poppins"/>
              </a:rPr>
              <a:t>amacıyla</a:t>
            </a:r>
            <a:r>
              <a:rPr lang="en-US" sz="1927" dirty="0">
                <a:solidFill>
                  <a:srgbClr val="03256C"/>
                </a:solidFill>
                <a:latin typeface="Poppins"/>
              </a:rPr>
              <a:t> 17-25 Nisan 2023 </a:t>
            </a:r>
            <a:r>
              <a:rPr lang="en-US" sz="1927" dirty="0" err="1">
                <a:solidFill>
                  <a:srgbClr val="03256C"/>
                </a:solidFill>
                <a:latin typeface="Poppins"/>
              </a:rPr>
              <a:t>tarihleri</a:t>
            </a:r>
            <a:r>
              <a:rPr lang="en-US" sz="1927" dirty="0">
                <a:solidFill>
                  <a:srgbClr val="03256C"/>
                </a:solidFill>
                <a:latin typeface="Poppins"/>
              </a:rPr>
              <a:t> </a:t>
            </a:r>
            <a:r>
              <a:rPr lang="en-US" sz="1927" dirty="0" err="1">
                <a:solidFill>
                  <a:srgbClr val="03256C"/>
                </a:solidFill>
                <a:latin typeface="Poppins"/>
              </a:rPr>
              <a:t>arasında</a:t>
            </a:r>
            <a:r>
              <a:rPr lang="en-US" sz="1927" dirty="0">
                <a:solidFill>
                  <a:srgbClr val="03256C"/>
                </a:solidFill>
                <a:latin typeface="Poppins"/>
              </a:rPr>
              <a:t> </a:t>
            </a:r>
            <a:r>
              <a:rPr lang="en-US" sz="1927" dirty="0" err="1">
                <a:solidFill>
                  <a:srgbClr val="03256C"/>
                </a:solidFill>
                <a:latin typeface="Poppins"/>
              </a:rPr>
              <a:t>yapılmıştır</a:t>
            </a:r>
            <a:r>
              <a:rPr lang="en-US" sz="1927" dirty="0">
                <a:solidFill>
                  <a:srgbClr val="03256C"/>
                </a:solidFill>
                <a:latin typeface="Poppins"/>
              </a:rPr>
              <a:t>. </a:t>
            </a:r>
          </a:p>
          <a:p>
            <a:pPr algn="just">
              <a:lnSpc>
                <a:spcPts val="2699"/>
              </a:lnSpc>
            </a:pPr>
            <a:r>
              <a:rPr lang="en-US" sz="1927" dirty="0">
                <a:solidFill>
                  <a:srgbClr val="03256C"/>
                </a:solidFill>
                <a:latin typeface="Poppins"/>
              </a:rPr>
              <a:t>TÜİK </a:t>
            </a:r>
            <a:r>
              <a:rPr lang="en-US" sz="1927" dirty="0" err="1">
                <a:solidFill>
                  <a:srgbClr val="03256C"/>
                </a:solidFill>
                <a:latin typeface="Poppins"/>
              </a:rPr>
              <a:t>örneklem</a:t>
            </a:r>
            <a:r>
              <a:rPr lang="en-US" sz="1927" dirty="0">
                <a:solidFill>
                  <a:srgbClr val="03256C"/>
                </a:solidFill>
                <a:latin typeface="Poppins"/>
              </a:rPr>
              <a:t> </a:t>
            </a:r>
            <a:r>
              <a:rPr lang="en-US" sz="1927" dirty="0" err="1">
                <a:solidFill>
                  <a:srgbClr val="03256C"/>
                </a:solidFill>
                <a:latin typeface="Poppins"/>
              </a:rPr>
              <a:t>verileri</a:t>
            </a:r>
            <a:r>
              <a:rPr lang="en-US" sz="1927" dirty="0">
                <a:solidFill>
                  <a:srgbClr val="03256C"/>
                </a:solidFill>
                <a:latin typeface="Poppins"/>
              </a:rPr>
              <a:t> </a:t>
            </a:r>
            <a:r>
              <a:rPr lang="en-US" sz="1927" dirty="0" err="1">
                <a:solidFill>
                  <a:srgbClr val="03256C"/>
                </a:solidFill>
                <a:latin typeface="Poppins"/>
              </a:rPr>
              <a:t>dikkate</a:t>
            </a:r>
            <a:r>
              <a:rPr lang="en-US" sz="1927" dirty="0">
                <a:solidFill>
                  <a:srgbClr val="03256C"/>
                </a:solidFill>
                <a:latin typeface="Poppins"/>
              </a:rPr>
              <a:t> </a:t>
            </a:r>
            <a:r>
              <a:rPr lang="en-US" sz="1927" dirty="0" err="1">
                <a:solidFill>
                  <a:srgbClr val="03256C"/>
                </a:solidFill>
                <a:latin typeface="Poppins"/>
              </a:rPr>
              <a:t>alınarak</a:t>
            </a:r>
            <a:r>
              <a:rPr lang="en-US" sz="1927" dirty="0">
                <a:solidFill>
                  <a:srgbClr val="03256C"/>
                </a:solidFill>
                <a:latin typeface="Poppins"/>
              </a:rPr>
              <a:t> </a:t>
            </a:r>
            <a:r>
              <a:rPr lang="en-US" sz="1927" dirty="0" err="1">
                <a:solidFill>
                  <a:srgbClr val="03256C"/>
                </a:solidFill>
                <a:latin typeface="Poppins"/>
              </a:rPr>
              <a:t>Türkiye’nin</a:t>
            </a:r>
            <a:r>
              <a:rPr lang="en-US" sz="1927" dirty="0">
                <a:solidFill>
                  <a:srgbClr val="03256C"/>
                </a:solidFill>
                <a:latin typeface="Poppins"/>
              </a:rPr>
              <a:t> 81 </a:t>
            </a:r>
            <a:r>
              <a:rPr lang="en-US" sz="1927" dirty="0" err="1">
                <a:solidFill>
                  <a:srgbClr val="03256C"/>
                </a:solidFill>
                <a:latin typeface="Poppins"/>
              </a:rPr>
              <a:t>ilinde</a:t>
            </a:r>
            <a:r>
              <a:rPr lang="en-US" sz="1927" dirty="0">
                <a:solidFill>
                  <a:srgbClr val="03256C"/>
                </a:solidFill>
                <a:latin typeface="Poppins"/>
              </a:rPr>
              <a:t> 18 </a:t>
            </a:r>
            <a:r>
              <a:rPr lang="en-US" sz="1927" dirty="0" err="1">
                <a:solidFill>
                  <a:srgbClr val="03256C"/>
                </a:solidFill>
                <a:latin typeface="Poppins"/>
              </a:rPr>
              <a:t>yaş</a:t>
            </a:r>
            <a:r>
              <a:rPr lang="en-US" sz="1927" dirty="0">
                <a:solidFill>
                  <a:srgbClr val="03256C"/>
                </a:solidFill>
                <a:latin typeface="Poppins"/>
              </a:rPr>
              <a:t> </a:t>
            </a:r>
            <a:r>
              <a:rPr lang="en-US" sz="1927" dirty="0" err="1">
                <a:solidFill>
                  <a:srgbClr val="03256C"/>
                </a:solidFill>
                <a:latin typeface="Poppins"/>
              </a:rPr>
              <a:t>ve</a:t>
            </a:r>
            <a:r>
              <a:rPr lang="en-US" sz="1927" dirty="0">
                <a:solidFill>
                  <a:srgbClr val="03256C"/>
                </a:solidFill>
                <a:latin typeface="Poppins"/>
              </a:rPr>
              <a:t> </a:t>
            </a:r>
            <a:r>
              <a:rPr lang="en-US" sz="1927" dirty="0" err="1">
                <a:solidFill>
                  <a:srgbClr val="03256C"/>
                </a:solidFill>
                <a:latin typeface="Poppins"/>
              </a:rPr>
              <a:t>üstü</a:t>
            </a:r>
            <a:r>
              <a:rPr lang="en-US" sz="1927" dirty="0">
                <a:solidFill>
                  <a:srgbClr val="03256C"/>
                </a:solidFill>
                <a:latin typeface="Poppins"/>
              </a:rPr>
              <a:t> </a:t>
            </a:r>
            <a:r>
              <a:rPr lang="en-US" sz="1927" dirty="0" err="1">
                <a:solidFill>
                  <a:srgbClr val="03256C"/>
                </a:solidFill>
                <a:latin typeface="Poppins"/>
              </a:rPr>
              <a:t>seçmen</a:t>
            </a:r>
            <a:r>
              <a:rPr lang="en-US" sz="1927" dirty="0">
                <a:solidFill>
                  <a:srgbClr val="03256C"/>
                </a:solidFill>
                <a:latin typeface="Poppins"/>
              </a:rPr>
              <a:t> </a:t>
            </a:r>
            <a:r>
              <a:rPr lang="en-US" sz="1927" dirty="0" err="1">
                <a:solidFill>
                  <a:srgbClr val="03256C"/>
                </a:solidFill>
                <a:latin typeface="Poppins"/>
              </a:rPr>
              <a:t>nüfusunu</a:t>
            </a:r>
            <a:r>
              <a:rPr lang="en-US" sz="1927" dirty="0">
                <a:solidFill>
                  <a:srgbClr val="03256C"/>
                </a:solidFill>
                <a:latin typeface="Poppins"/>
              </a:rPr>
              <a:t> </a:t>
            </a:r>
            <a:r>
              <a:rPr lang="en-US" sz="1927" dirty="0" err="1">
                <a:solidFill>
                  <a:srgbClr val="03256C"/>
                </a:solidFill>
                <a:latin typeface="Poppins"/>
              </a:rPr>
              <a:t>temsil</a:t>
            </a:r>
            <a:r>
              <a:rPr lang="en-US" sz="1927" dirty="0">
                <a:solidFill>
                  <a:srgbClr val="03256C"/>
                </a:solidFill>
                <a:latin typeface="Poppins"/>
              </a:rPr>
              <a:t> </a:t>
            </a:r>
            <a:r>
              <a:rPr lang="en-US" sz="1927" dirty="0" err="1">
                <a:solidFill>
                  <a:srgbClr val="03256C"/>
                </a:solidFill>
                <a:latin typeface="Poppins"/>
              </a:rPr>
              <a:t>eden</a:t>
            </a:r>
            <a:r>
              <a:rPr lang="en-US" sz="1927" dirty="0">
                <a:solidFill>
                  <a:srgbClr val="03256C"/>
                </a:solidFill>
                <a:latin typeface="Poppins"/>
              </a:rPr>
              <a:t> 2114 ’ü </a:t>
            </a:r>
            <a:r>
              <a:rPr lang="en-US" sz="1927" dirty="0" err="1">
                <a:solidFill>
                  <a:srgbClr val="03256C"/>
                </a:solidFill>
                <a:latin typeface="Poppins"/>
              </a:rPr>
              <a:t>Erkek</a:t>
            </a:r>
            <a:r>
              <a:rPr lang="en-US" sz="1927" dirty="0">
                <a:solidFill>
                  <a:srgbClr val="03256C"/>
                </a:solidFill>
                <a:latin typeface="Poppins"/>
              </a:rPr>
              <a:t>,(%51,5), 2109’u Kadın (%48,5) </a:t>
            </a:r>
            <a:r>
              <a:rPr lang="en-US" sz="1927" dirty="0" err="1">
                <a:solidFill>
                  <a:srgbClr val="03256C"/>
                </a:solidFill>
                <a:latin typeface="Poppins"/>
              </a:rPr>
              <a:t>toplamda</a:t>
            </a:r>
            <a:r>
              <a:rPr lang="en-US" sz="1927" dirty="0">
                <a:solidFill>
                  <a:srgbClr val="03256C"/>
                </a:solidFill>
                <a:latin typeface="Poppins"/>
              </a:rPr>
              <a:t> 4223 </a:t>
            </a:r>
            <a:r>
              <a:rPr lang="en-US" sz="1927" dirty="0" err="1">
                <a:solidFill>
                  <a:srgbClr val="03256C"/>
                </a:solidFill>
                <a:latin typeface="Poppins"/>
              </a:rPr>
              <a:t>denek</a:t>
            </a:r>
            <a:r>
              <a:rPr lang="en-US" sz="1927" dirty="0">
                <a:solidFill>
                  <a:srgbClr val="03256C"/>
                </a:solidFill>
                <a:latin typeface="Poppins"/>
              </a:rPr>
              <a:t> </a:t>
            </a:r>
            <a:r>
              <a:rPr lang="en-US" sz="1927" dirty="0" err="1">
                <a:solidFill>
                  <a:srgbClr val="03256C"/>
                </a:solidFill>
                <a:latin typeface="Poppins"/>
              </a:rPr>
              <a:t>araştırmaya</a:t>
            </a:r>
            <a:r>
              <a:rPr lang="en-US" sz="1927" dirty="0">
                <a:solidFill>
                  <a:srgbClr val="03256C"/>
                </a:solidFill>
                <a:latin typeface="Poppins"/>
              </a:rPr>
              <a:t> </a:t>
            </a:r>
            <a:r>
              <a:rPr lang="en-US" sz="1927" dirty="0" err="1">
                <a:solidFill>
                  <a:srgbClr val="03256C"/>
                </a:solidFill>
                <a:latin typeface="Poppins"/>
              </a:rPr>
              <a:t>katılmıştır</a:t>
            </a:r>
            <a:r>
              <a:rPr lang="en-US" sz="1927" dirty="0">
                <a:solidFill>
                  <a:srgbClr val="03256C"/>
                </a:solidFill>
                <a:latin typeface="Poppins"/>
              </a:rPr>
              <a:t>. </a:t>
            </a:r>
          </a:p>
          <a:p>
            <a:pPr algn="just">
              <a:lnSpc>
                <a:spcPts val="2699"/>
              </a:lnSpc>
            </a:pPr>
            <a:r>
              <a:rPr lang="en-US" sz="1927" dirty="0">
                <a:solidFill>
                  <a:srgbClr val="03256C"/>
                </a:solidFill>
                <a:latin typeface="Poppins"/>
              </a:rPr>
              <a:t>'CAWI </a:t>
            </a:r>
            <a:r>
              <a:rPr lang="en-US" sz="1927" dirty="0" err="1">
                <a:solidFill>
                  <a:srgbClr val="03256C"/>
                </a:solidFill>
                <a:latin typeface="Poppins"/>
              </a:rPr>
              <a:t>Tekniği</a:t>
            </a:r>
            <a:r>
              <a:rPr lang="en-US" sz="1927" dirty="0">
                <a:solidFill>
                  <a:srgbClr val="03256C"/>
                </a:solidFill>
                <a:latin typeface="Poppins"/>
              </a:rPr>
              <a:t>' </a:t>
            </a:r>
            <a:r>
              <a:rPr lang="en-US" sz="1927" dirty="0" err="1">
                <a:solidFill>
                  <a:srgbClr val="03256C"/>
                </a:solidFill>
                <a:latin typeface="Poppins"/>
              </a:rPr>
              <a:t>ile</a:t>
            </a:r>
            <a:r>
              <a:rPr lang="en-US" sz="1927" dirty="0">
                <a:solidFill>
                  <a:srgbClr val="03256C"/>
                </a:solidFill>
                <a:latin typeface="Poppins"/>
              </a:rPr>
              <a:t> </a:t>
            </a:r>
            <a:r>
              <a:rPr lang="en-US" sz="1927" dirty="0" err="1">
                <a:solidFill>
                  <a:srgbClr val="03256C"/>
                </a:solidFill>
                <a:latin typeface="Poppins"/>
              </a:rPr>
              <a:t>Tüsiar'ın</a:t>
            </a:r>
            <a:r>
              <a:rPr lang="en-US" sz="1927" dirty="0">
                <a:solidFill>
                  <a:srgbClr val="03256C"/>
                </a:solidFill>
                <a:latin typeface="Poppins"/>
              </a:rPr>
              <a:t> Survey monkey </a:t>
            </a:r>
            <a:r>
              <a:rPr lang="en-US" sz="1927" dirty="0" err="1">
                <a:solidFill>
                  <a:srgbClr val="03256C"/>
                </a:solidFill>
                <a:latin typeface="Poppins"/>
              </a:rPr>
              <a:t>profil</a:t>
            </a:r>
            <a:r>
              <a:rPr lang="en-US" sz="1927" dirty="0">
                <a:solidFill>
                  <a:srgbClr val="03256C"/>
                </a:solidFill>
                <a:latin typeface="Poppins"/>
              </a:rPr>
              <a:t> </a:t>
            </a:r>
            <a:r>
              <a:rPr lang="en-US" sz="1927" dirty="0" err="1">
                <a:solidFill>
                  <a:srgbClr val="03256C"/>
                </a:solidFill>
                <a:latin typeface="Poppins"/>
              </a:rPr>
              <a:t>bazlı</a:t>
            </a:r>
            <a:r>
              <a:rPr lang="en-US" sz="1927" dirty="0">
                <a:solidFill>
                  <a:srgbClr val="03256C"/>
                </a:solidFill>
                <a:latin typeface="Poppins"/>
              </a:rPr>
              <a:t> </a:t>
            </a:r>
            <a:r>
              <a:rPr lang="en-US" sz="1927" dirty="0" err="1">
                <a:solidFill>
                  <a:srgbClr val="03256C"/>
                </a:solidFill>
                <a:latin typeface="Poppins"/>
              </a:rPr>
              <a:t>Dijital</a:t>
            </a:r>
            <a:r>
              <a:rPr lang="en-US" sz="1927" dirty="0">
                <a:solidFill>
                  <a:srgbClr val="03256C"/>
                </a:solidFill>
                <a:latin typeface="Poppins"/>
              </a:rPr>
              <a:t> </a:t>
            </a:r>
            <a:r>
              <a:rPr lang="en-US" sz="1927" dirty="0" err="1">
                <a:solidFill>
                  <a:srgbClr val="03256C"/>
                </a:solidFill>
                <a:latin typeface="Poppins"/>
              </a:rPr>
              <a:t>Paneli</a:t>
            </a:r>
            <a:r>
              <a:rPr lang="en-US" sz="1927" dirty="0">
                <a:solidFill>
                  <a:srgbClr val="03256C"/>
                </a:solidFill>
                <a:latin typeface="Poppins"/>
              </a:rPr>
              <a:t> </a:t>
            </a:r>
            <a:r>
              <a:rPr lang="en-US" sz="1927" dirty="0" err="1">
                <a:solidFill>
                  <a:srgbClr val="03256C"/>
                </a:solidFill>
                <a:latin typeface="Poppins"/>
              </a:rPr>
              <a:t>kullanılarak</a:t>
            </a:r>
            <a:r>
              <a:rPr lang="en-US" sz="1927" dirty="0">
                <a:solidFill>
                  <a:srgbClr val="03256C"/>
                </a:solidFill>
                <a:latin typeface="Poppins"/>
              </a:rPr>
              <a:t> </a:t>
            </a:r>
            <a:r>
              <a:rPr lang="en-US" sz="1927" dirty="0" err="1">
                <a:solidFill>
                  <a:srgbClr val="03256C"/>
                </a:solidFill>
                <a:latin typeface="Poppins"/>
              </a:rPr>
              <a:t>görüşmeler</a:t>
            </a:r>
            <a:r>
              <a:rPr lang="en-US" sz="1927" dirty="0">
                <a:solidFill>
                  <a:srgbClr val="03256C"/>
                </a:solidFill>
                <a:latin typeface="Poppins"/>
              </a:rPr>
              <a:t> </a:t>
            </a:r>
            <a:r>
              <a:rPr lang="en-US" sz="1927" dirty="0" err="1">
                <a:solidFill>
                  <a:srgbClr val="03256C"/>
                </a:solidFill>
                <a:latin typeface="Poppins"/>
              </a:rPr>
              <a:t>tamamlanmıştır</a:t>
            </a:r>
            <a:r>
              <a:rPr lang="en-US" sz="1927" dirty="0">
                <a:solidFill>
                  <a:srgbClr val="03256C"/>
                </a:solidFill>
                <a:latin typeface="Poppins"/>
              </a:rPr>
              <a:t>.</a:t>
            </a:r>
          </a:p>
          <a:p>
            <a:pPr algn="just">
              <a:lnSpc>
                <a:spcPts val="2699"/>
              </a:lnSpc>
            </a:pPr>
            <a:endParaRPr lang="en-US" sz="1927" dirty="0">
              <a:solidFill>
                <a:srgbClr val="03256C"/>
              </a:solidFill>
              <a:latin typeface="Poppins"/>
            </a:endParaRPr>
          </a:p>
          <a:p>
            <a:pPr algn="just">
              <a:lnSpc>
                <a:spcPts val="2699"/>
              </a:lnSpc>
            </a:pPr>
            <a:r>
              <a:rPr lang="en-US" sz="1927" dirty="0" err="1">
                <a:solidFill>
                  <a:srgbClr val="03256C"/>
                </a:solidFill>
                <a:latin typeface="Poppins"/>
              </a:rPr>
              <a:t>Örneklem</a:t>
            </a:r>
            <a:r>
              <a:rPr lang="en-US" sz="1927" dirty="0">
                <a:solidFill>
                  <a:srgbClr val="03256C"/>
                </a:solidFill>
                <a:latin typeface="Poppins"/>
              </a:rPr>
              <a:t> </a:t>
            </a:r>
            <a:r>
              <a:rPr lang="en-US" sz="1927" dirty="0" err="1">
                <a:solidFill>
                  <a:srgbClr val="03256C"/>
                </a:solidFill>
                <a:latin typeface="Poppins"/>
              </a:rPr>
              <a:t>seçimi</a:t>
            </a:r>
            <a:r>
              <a:rPr lang="en-US" sz="1927" dirty="0">
                <a:solidFill>
                  <a:srgbClr val="03256C"/>
                </a:solidFill>
                <a:latin typeface="Poppins"/>
              </a:rPr>
              <a:t>, '</a:t>
            </a:r>
            <a:r>
              <a:rPr lang="en-US" sz="1927" dirty="0" err="1">
                <a:solidFill>
                  <a:srgbClr val="03256C"/>
                </a:solidFill>
                <a:latin typeface="Poppins"/>
              </a:rPr>
              <a:t>Basit</a:t>
            </a:r>
            <a:r>
              <a:rPr lang="en-US" sz="1927" dirty="0">
                <a:solidFill>
                  <a:srgbClr val="03256C"/>
                </a:solidFill>
                <a:latin typeface="Poppins"/>
              </a:rPr>
              <a:t> </a:t>
            </a:r>
            <a:r>
              <a:rPr lang="en-US" sz="1927" dirty="0" err="1">
                <a:solidFill>
                  <a:srgbClr val="03256C"/>
                </a:solidFill>
                <a:latin typeface="Poppins"/>
              </a:rPr>
              <a:t>Tesadüfi</a:t>
            </a:r>
            <a:r>
              <a:rPr lang="en-US" sz="1927" dirty="0">
                <a:solidFill>
                  <a:srgbClr val="03256C"/>
                </a:solidFill>
                <a:latin typeface="Poppins"/>
              </a:rPr>
              <a:t> </a:t>
            </a:r>
            <a:r>
              <a:rPr lang="en-US" sz="1927" dirty="0" err="1">
                <a:solidFill>
                  <a:srgbClr val="03256C"/>
                </a:solidFill>
                <a:latin typeface="Poppins"/>
              </a:rPr>
              <a:t>Yöntem</a:t>
            </a:r>
            <a:r>
              <a:rPr lang="en-US" sz="1927" dirty="0">
                <a:solidFill>
                  <a:srgbClr val="03256C"/>
                </a:solidFill>
                <a:latin typeface="Poppins"/>
              </a:rPr>
              <a:t>' </a:t>
            </a:r>
            <a:r>
              <a:rPr lang="en-US" sz="1927" dirty="0" err="1">
                <a:solidFill>
                  <a:srgbClr val="03256C"/>
                </a:solidFill>
                <a:latin typeface="Poppins"/>
              </a:rPr>
              <a:t>ile</a:t>
            </a:r>
            <a:r>
              <a:rPr lang="en-US" sz="1927" dirty="0">
                <a:solidFill>
                  <a:srgbClr val="03256C"/>
                </a:solidFill>
                <a:latin typeface="Poppins"/>
              </a:rPr>
              <a:t> </a:t>
            </a:r>
            <a:r>
              <a:rPr lang="en-US" sz="1927" dirty="0" err="1">
                <a:solidFill>
                  <a:srgbClr val="03256C"/>
                </a:solidFill>
                <a:latin typeface="Poppins"/>
              </a:rPr>
              <a:t>gerçekleştirilmiş</a:t>
            </a:r>
            <a:r>
              <a:rPr lang="en-US" sz="1927" dirty="0">
                <a:solidFill>
                  <a:srgbClr val="03256C"/>
                </a:solidFill>
                <a:latin typeface="Poppins"/>
              </a:rPr>
              <a:t> </a:t>
            </a:r>
            <a:r>
              <a:rPr lang="en-US" sz="1927" dirty="0" err="1">
                <a:solidFill>
                  <a:srgbClr val="03256C"/>
                </a:solidFill>
                <a:latin typeface="Poppins"/>
              </a:rPr>
              <a:t>olup</a:t>
            </a:r>
            <a:r>
              <a:rPr lang="en-US" sz="1927" dirty="0">
                <a:solidFill>
                  <a:srgbClr val="03256C"/>
                </a:solidFill>
                <a:latin typeface="Poppins"/>
              </a:rPr>
              <a:t>, </a:t>
            </a:r>
            <a:r>
              <a:rPr lang="en-US" sz="1927" dirty="0" err="1">
                <a:solidFill>
                  <a:srgbClr val="03256C"/>
                </a:solidFill>
                <a:latin typeface="Poppins"/>
              </a:rPr>
              <a:t>görüşülecek</a:t>
            </a:r>
            <a:r>
              <a:rPr lang="en-US" sz="1927" dirty="0">
                <a:solidFill>
                  <a:srgbClr val="03256C"/>
                </a:solidFill>
                <a:latin typeface="Poppins"/>
              </a:rPr>
              <a:t> </a:t>
            </a:r>
            <a:r>
              <a:rPr lang="en-US" sz="1927" dirty="0" err="1">
                <a:solidFill>
                  <a:srgbClr val="03256C"/>
                </a:solidFill>
                <a:latin typeface="Poppins"/>
              </a:rPr>
              <a:t>deneklerin</a:t>
            </a:r>
            <a:r>
              <a:rPr lang="en-US" sz="1927" dirty="0">
                <a:solidFill>
                  <a:srgbClr val="03256C"/>
                </a:solidFill>
                <a:latin typeface="Poppins"/>
              </a:rPr>
              <a:t> </a:t>
            </a:r>
            <a:r>
              <a:rPr lang="en-US" sz="1927" dirty="0" err="1">
                <a:solidFill>
                  <a:srgbClr val="03256C"/>
                </a:solidFill>
                <a:latin typeface="Poppins"/>
              </a:rPr>
              <a:t>belirlenmesinde</a:t>
            </a:r>
            <a:r>
              <a:rPr lang="en-US" sz="1927" dirty="0">
                <a:solidFill>
                  <a:srgbClr val="03256C"/>
                </a:solidFill>
                <a:latin typeface="Poppins"/>
              </a:rPr>
              <a:t> </a:t>
            </a:r>
            <a:r>
              <a:rPr lang="en-US" sz="1927" dirty="0" err="1">
                <a:solidFill>
                  <a:srgbClr val="03256C"/>
                </a:solidFill>
                <a:latin typeface="Poppins"/>
              </a:rPr>
              <a:t>cinsiyet</a:t>
            </a:r>
            <a:r>
              <a:rPr lang="en-US" sz="1927" dirty="0">
                <a:solidFill>
                  <a:srgbClr val="03256C"/>
                </a:solidFill>
                <a:latin typeface="Poppins"/>
              </a:rPr>
              <a:t> , </a:t>
            </a:r>
            <a:r>
              <a:rPr lang="en-US" sz="1927" dirty="0" err="1">
                <a:solidFill>
                  <a:srgbClr val="03256C"/>
                </a:solidFill>
                <a:latin typeface="Poppins"/>
              </a:rPr>
              <a:t>yaş</a:t>
            </a:r>
            <a:r>
              <a:rPr lang="en-US" sz="1927" dirty="0">
                <a:solidFill>
                  <a:srgbClr val="03256C"/>
                </a:solidFill>
                <a:latin typeface="Poppins"/>
              </a:rPr>
              <a:t> </a:t>
            </a:r>
            <a:r>
              <a:rPr lang="en-US" sz="1927" dirty="0" err="1">
                <a:solidFill>
                  <a:srgbClr val="03256C"/>
                </a:solidFill>
                <a:latin typeface="Poppins"/>
              </a:rPr>
              <a:t>ve</a:t>
            </a:r>
            <a:r>
              <a:rPr lang="en-US" sz="1927" dirty="0">
                <a:solidFill>
                  <a:srgbClr val="03256C"/>
                </a:solidFill>
                <a:latin typeface="Poppins"/>
              </a:rPr>
              <a:t> </a:t>
            </a:r>
            <a:r>
              <a:rPr lang="en-US" sz="1927" dirty="0" err="1">
                <a:solidFill>
                  <a:srgbClr val="03256C"/>
                </a:solidFill>
                <a:latin typeface="Poppins"/>
              </a:rPr>
              <a:t>eğitim</a:t>
            </a:r>
            <a:r>
              <a:rPr lang="en-US" sz="1927" dirty="0">
                <a:solidFill>
                  <a:srgbClr val="03256C"/>
                </a:solidFill>
                <a:latin typeface="Poppins"/>
              </a:rPr>
              <a:t> </a:t>
            </a:r>
            <a:r>
              <a:rPr lang="en-US" sz="1927" dirty="0" err="1">
                <a:solidFill>
                  <a:srgbClr val="03256C"/>
                </a:solidFill>
                <a:latin typeface="Poppins"/>
              </a:rPr>
              <a:t>kriterleri</a:t>
            </a:r>
            <a:r>
              <a:rPr lang="en-US" sz="1927" dirty="0">
                <a:solidFill>
                  <a:srgbClr val="03256C"/>
                </a:solidFill>
                <a:latin typeface="Poppins"/>
              </a:rPr>
              <a:t> </a:t>
            </a:r>
            <a:r>
              <a:rPr lang="en-US" sz="1927" dirty="0" err="1">
                <a:solidFill>
                  <a:srgbClr val="03256C"/>
                </a:solidFill>
                <a:latin typeface="Poppins"/>
              </a:rPr>
              <a:t>uygulanmıştır</a:t>
            </a:r>
            <a:r>
              <a:rPr lang="en-US" sz="1927" dirty="0">
                <a:solidFill>
                  <a:srgbClr val="03256C"/>
                </a:solidFill>
                <a:latin typeface="Poppins"/>
              </a:rPr>
              <a:t>.</a:t>
            </a:r>
          </a:p>
          <a:p>
            <a:pPr algn="just">
              <a:lnSpc>
                <a:spcPts val="2699"/>
              </a:lnSpc>
            </a:pPr>
            <a:r>
              <a:rPr lang="en-US" sz="1927" dirty="0" err="1">
                <a:solidFill>
                  <a:srgbClr val="03256C"/>
                </a:solidFill>
                <a:latin typeface="Poppins"/>
              </a:rPr>
              <a:t>Araştırma</a:t>
            </a:r>
            <a:r>
              <a:rPr lang="en-US" sz="1927" dirty="0">
                <a:solidFill>
                  <a:srgbClr val="03256C"/>
                </a:solidFill>
                <a:latin typeface="Poppins"/>
              </a:rPr>
              <a:t> </a:t>
            </a:r>
            <a:r>
              <a:rPr lang="en-US" sz="1927" dirty="0" err="1">
                <a:solidFill>
                  <a:srgbClr val="03256C"/>
                </a:solidFill>
                <a:latin typeface="Poppins"/>
              </a:rPr>
              <a:t>sonucunda</a:t>
            </a:r>
            <a:r>
              <a:rPr lang="en-US" sz="1927" dirty="0">
                <a:solidFill>
                  <a:srgbClr val="03256C"/>
                </a:solidFill>
                <a:latin typeface="Poppins"/>
              </a:rPr>
              <a:t> </a:t>
            </a:r>
            <a:r>
              <a:rPr lang="en-US" sz="1927" dirty="0" err="1">
                <a:solidFill>
                  <a:srgbClr val="03256C"/>
                </a:solidFill>
                <a:latin typeface="Poppins"/>
              </a:rPr>
              <a:t>elde</a:t>
            </a:r>
            <a:r>
              <a:rPr lang="en-US" sz="1927" dirty="0">
                <a:solidFill>
                  <a:srgbClr val="03256C"/>
                </a:solidFill>
                <a:latin typeface="Poppins"/>
              </a:rPr>
              <a:t> </a:t>
            </a:r>
            <a:r>
              <a:rPr lang="en-US" sz="1927" dirty="0" err="1">
                <a:solidFill>
                  <a:srgbClr val="03256C"/>
                </a:solidFill>
                <a:latin typeface="Poppins"/>
              </a:rPr>
              <a:t>edilen</a:t>
            </a:r>
            <a:r>
              <a:rPr lang="en-US" sz="1927" dirty="0">
                <a:solidFill>
                  <a:srgbClr val="03256C"/>
                </a:solidFill>
                <a:latin typeface="Poppins"/>
              </a:rPr>
              <a:t> </a:t>
            </a:r>
            <a:r>
              <a:rPr lang="en-US" sz="1927" dirty="0" err="1">
                <a:solidFill>
                  <a:srgbClr val="03256C"/>
                </a:solidFill>
                <a:latin typeface="Poppins"/>
              </a:rPr>
              <a:t>veriler</a:t>
            </a:r>
            <a:r>
              <a:rPr lang="en-US" sz="1927" dirty="0">
                <a:solidFill>
                  <a:srgbClr val="03256C"/>
                </a:solidFill>
                <a:latin typeface="Poppins"/>
              </a:rPr>
              <a:t> </a:t>
            </a:r>
            <a:r>
              <a:rPr lang="en-US" sz="1927" dirty="0" err="1">
                <a:solidFill>
                  <a:srgbClr val="03256C"/>
                </a:solidFill>
                <a:latin typeface="Poppins"/>
              </a:rPr>
              <a:t>gerekli</a:t>
            </a:r>
            <a:r>
              <a:rPr lang="en-US" sz="1927" dirty="0">
                <a:solidFill>
                  <a:srgbClr val="03256C"/>
                </a:solidFill>
                <a:latin typeface="Poppins"/>
              </a:rPr>
              <a:t> </a:t>
            </a:r>
            <a:r>
              <a:rPr lang="en-US" sz="1927" dirty="0" err="1">
                <a:solidFill>
                  <a:srgbClr val="03256C"/>
                </a:solidFill>
                <a:latin typeface="Poppins"/>
              </a:rPr>
              <a:t>kontrollerden</a:t>
            </a:r>
            <a:r>
              <a:rPr lang="en-US" sz="1927" dirty="0">
                <a:solidFill>
                  <a:srgbClr val="03256C"/>
                </a:solidFill>
                <a:latin typeface="Poppins"/>
              </a:rPr>
              <a:t> </a:t>
            </a:r>
            <a:r>
              <a:rPr lang="en-US" sz="1927" dirty="0" err="1">
                <a:solidFill>
                  <a:srgbClr val="03256C"/>
                </a:solidFill>
                <a:latin typeface="Poppins"/>
              </a:rPr>
              <a:t>geçirilerek</a:t>
            </a:r>
            <a:r>
              <a:rPr lang="en-US" sz="1927" dirty="0">
                <a:solidFill>
                  <a:srgbClr val="03256C"/>
                </a:solidFill>
                <a:latin typeface="Poppins"/>
              </a:rPr>
              <a:t>, </a:t>
            </a:r>
            <a:r>
              <a:rPr lang="en-US" sz="1927" dirty="0" err="1">
                <a:solidFill>
                  <a:srgbClr val="03256C"/>
                </a:solidFill>
                <a:latin typeface="Poppins"/>
              </a:rPr>
              <a:t>bulguların</a:t>
            </a:r>
            <a:r>
              <a:rPr lang="en-US" sz="1927" dirty="0">
                <a:solidFill>
                  <a:srgbClr val="03256C"/>
                </a:solidFill>
                <a:latin typeface="Poppins"/>
              </a:rPr>
              <a:t> </a:t>
            </a:r>
            <a:r>
              <a:rPr lang="en-US" sz="1927" dirty="0" err="1">
                <a:solidFill>
                  <a:srgbClr val="03256C"/>
                </a:solidFill>
                <a:latin typeface="Poppins"/>
              </a:rPr>
              <a:t>tutarlılık</a:t>
            </a:r>
            <a:r>
              <a:rPr lang="en-US" sz="1927" dirty="0">
                <a:solidFill>
                  <a:srgbClr val="03256C"/>
                </a:solidFill>
                <a:latin typeface="Poppins"/>
              </a:rPr>
              <a:t> </a:t>
            </a:r>
            <a:r>
              <a:rPr lang="en-US" sz="1927" dirty="0" err="1">
                <a:solidFill>
                  <a:srgbClr val="03256C"/>
                </a:solidFill>
                <a:latin typeface="Poppins"/>
              </a:rPr>
              <a:t>testleri</a:t>
            </a:r>
            <a:r>
              <a:rPr lang="en-US" sz="1927" dirty="0">
                <a:solidFill>
                  <a:srgbClr val="03256C"/>
                </a:solidFill>
                <a:latin typeface="Poppins"/>
              </a:rPr>
              <a:t> </a:t>
            </a:r>
            <a:r>
              <a:rPr lang="en-US" sz="1927" dirty="0" err="1">
                <a:solidFill>
                  <a:srgbClr val="03256C"/>
                </a:solidFill>
                <a:latin typeface="Poppins"/>
              </a:rPr>
              <a:t>yapılmıştır</a:t>
            </a:r>
            <a:r>
              <a:rPr lang="en-US" sz="1927" dirty="0">
                <a:solidFill>
                  <a:srgbClr val="03256C"/>
                </a:solidFill>
                <a:latin typeface="Poppins"/>
              </a:rPr>
              <a:t>. </a:t>
            </a:r>
            <a:r>
              <a:rPr lang="en-US" sz="1927" dirty="0" err="1">
                <a:solidFill>
                  <a:srgbClr val="03256C"/>
                </a:solidFill>
                <a:latin typeface="Poppins"/>
              </a:rPr>
              <a:t>Araştırmanın</a:t>
            </a:r>
            <a:r>
              <a:rPr lang="en-US" sz="1927" dirty="0">
                <a:solidFill>
                  <a:srgbClr val="03256C"/>
                </a:solidFill>
                <a:latin typeface="Poppins"/>
              </a:rPr>
              <a:t> </a:t>
            </a:r>
            <a:r>
              <a:rPr lang="en-US" sz="1927" dirty="0" err="1">
                <a:solidFill>
                  <a:srgbClr val="03256C"/>
                </a:solidFill>
                <a:latin typeface="Poppins"/>
              </a:rPr>
              <a:t>güven</a:t>
            </a:r>
            <a:r>
              <a:rPr lang="en-US" sz="1927" dirty="0">
                <a:solidFill>
                  <a:srgbClr val="03256C"/>
                </a:solidFill>
                <a:latin typeface="Poppins"/>
              </a:rPr>
              <a:t> </a:t>
            </a:r>
            <a:r>
              <a:rPr lang="en-US" sz="1927" dirty="0" err="1">
                <a:solidFill>
                  <a:srgbClr val="03256C"/>
                </a:solidFill>
                <a:latin typeface="Poppins"/>
              </a:rPr>
              <a:t>aralığı</a:t>
            </a:r>
            <a:r>
              <a:rPr lang="en-US" sz="1927" dirty="0">
                <a:solidFill>
                  <a:srgbClr val="03256C"/>
                </a:solidFill>
                <a:latin typeface="Poppins"/>
              </a:rPr>
              <a:t> %95 </a:t>
            </a:r>
            <a:r>
              <a:rPr lang="en-US" sz="1927" dirty="0" err="1">
                <a:solidFill>
                  <a:srgbClr val="03256C"/>
                </a:solidFill>
                <a:latin typeface="Poppins"/>
              </a:rPr>
              <a:t>olup</a:t>
            </a:r>
            <a:r>
              <a:rPr lang="en-US" sz="1927" dirty="0">
                <a:solidFill>
                  <a:srgbClr val="03256C"/>
                </a:solidFill>
                <a:latin typeface="Poppins"/>
              </a:rPr>
              <a:t> </a:t>
            </a:r>
            <a:r>
              <a:rPr lang="en-US" sz="1927" dirty="0" err="1">
                <a:solidFill>
                  <a:srgbClr val="03256C"/>
                </a:solidFill>
                <a:latin typeface="Poppins"/>
              </a:rPr>
              <a:t>hata</a:t>
            </a:r>
            <a:r>
              <a:rPr lang="en-US" sz="1927" dirty="0">
                <a:solidFill>
                  <a:srgbClr val="03256C"/>
                </a:solidFill>
                <a:latin typeface="Poppins"/>
              </a:rPr>
              <a:t> </a:t>
            </a:r>
            <a:r>
              <a:rPr lang="en-US" sz="1927" dirty="0" err="1">
                <a:solidFill>
                  <a:srgbClr val="03256C"/>
                </a:solidFill>
                <a:latin typeface="Poppins"/>
              </a:rPr>
              <a:t>payı</a:t>
            </a:r>
            <a:r>
              <a:rPr lang="en-US" sz="1927" dirty="0">
                <a:solidFill>
                  <a:srgbClr val="03256C"/>
                </a:solidFill>
                <a:latin typeface="Poppins"/>
              </a:rPr>
              <a:t> (+ - ) 3 </a:t>
            </a:r>
            <a:r>
              <a:rPr lang="en-US" sz="1927" dirty="0" err="1">
                <a:solidFill>
                  <a:srgbClr val="03256C"/>
                </a:solidFill>
                <a:latin typeface="Poppins"/>
              </a:rPr>
              <a:t>olarak</a:t>
            </a:r>
            <a:r>
              <a:rPr lang="en-US" sz="1927" dirty="0">
                <a:solidFill>
                  <a:srgbClr val="03256C"/>
                </a:solidFill>
                <a:latin typeface="Poppins"/>
              </a:rPr>
              <a:t> </a:t>
            </a:r>
            <a:r>
              <a:rPr lang="en-US" sz="1927" dirty="0" err="1">
                <a:solidFill>
                  <a:srgbClr val="03256C"/>
                </a:solidFill>
                <a:latin typeface="Poppins"/>
              </a:rPr>
              <a:t>açıklanmıştır</a:t>
            </a:r>
            <a:r>
              <a:rPr lang="en-US" sz="1927" dirty="0">
                <a:solidFill>
                  <a:srgbClr val="03256C"/>
                </a:solidFill>
                <a:latin typeface="Poppins"/>
              </a:rPr>
              <a:t>.</a:t>
            </a:r>
          </a:p>
          <a:p>
            <a:pPr algn="just">
              <a:lnSpc>
                <a:spcPts val="2699"/>
              </a:lnSpc>
            </a:pPr>
            <a:endParaRPr lang="en-US" sz="1927" dirty="0">
              <a:solidFill>
                <a:srgbClr val="03256C"/>
              </a:solidFill>
              <a:latin typeface="Poppi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759132"/>
            <a:ext cx="6735233" cy="6735233"/>
          </a:xfrm>
          <a:prstGeom prst="rect">
            <a:avLst/>
          </a:prstGeom>
          <a:ln>
            <a:solidFill>
              <a:schemeClr val="accent1"/>
            </a:solidFill>
          </a:ln>
        </p:spPr>
      </p:pic>
      <p:sp>
        <p:nvSpPr>
          <p:cNvPr id="64" name="TextBox 4"/>
          <p:cNvSpPr txBox="1"/>
          <p:nvPr/>
        </p:nvSpPr>
        <p:spPr>
          <a:xfrm>
            <a:off x="131233" y="132598"/>
            <a:ext cx="7315200" cy="441018"/>
          </a:xfrm>
          <a:prstGeom prst="rect">
            <a:avLst/>
          </a:prstGeom>
        </p:spPr>
        <p:txBody>
          <a:bodyPr wrap="square" lIns="0" tIns="0" rIns="0" bIns="0" rtlCol="0" anchor="t">
            <a:spAutoFit/>
          </a:bodyPr>
          <a:lstStyle/>
          <a:p>
            <a:pPr>
              <a:lnSpc>
                <a:spcPts val="4116"/>
              </a:lnSpc>
            </a:pPr>
            <a:r>
              <a:rPr lang="tr-TR" sz="1700" b="1" i="1" dirty="0">
                <a:solidFill>
                  <a:srgbClr val="0070C0"/>
                </a:solidFill>
                <a:latin typeface="Arial" panose="020B0604020202020204" pitchFamily="34" charset="0"/>
                <a:cs typeface="Arial" panose="020B0604020202020204" pitchFamily="34" charset="0"/>
              </a:rPr>
              <a:t>TÜSİAR ADAY SONUÇLARINI % -0,79 YANILMA PAYI İLE TUTTURDU</a:t>
            </a:r>
            <a:endParaRPr lang="en-US" sz="1700" b="1" dirty="0">
              <a:solidFill>
                <a:srgbClr val="0070C0"/>
              </a:solidFill>
              <a:latin typeface="Arial" panose="020B0604020202020204" pitchFamily="34" charset="0"/>
              <a:cs typeface="Arial" panose="020B0604020202020204" pitchFamily="34" charset="0"/>
            </a:endParaRPr>
          </a:p>
        </p:txBody>
      </p:sp>
      <p:sp>
        <p:nvSpPr>
          <p:cNvPr id="66" name="TextBox 5"/>
          <p:cNvSpPr txBox="1"/>
          <p:nvPr/>
        </p:nvSpPr>
        <p:spPr>
          <a:xfrm>
            <a:off x="289982" y="7679881"/>
            <a:ext cx="6989234" cy="2616101"/>
          </a:xfrm>
          <a:prstGeom prst="rect">
            <a:avLst/>
          </a:prstGeom>
        </p:spPr>
        <p:txBody>
          <a:bodyPr wrap="square" lIns="0" tIns="0" rIns="0" bIns="0" rtlCol="0" anchor="t">
            <a:spAutoFit/>
          </a:bodyPr>
          <a:lstStyle/>
          <a:p>
            <a:pPr algn="just"/>
            <a:r>
              <a:rPr lang="tr-TR" sz="1000" b="1" dirty="0">
                <a:latin typeface="Arial" panose="020B0604020202020204" pitchFamily="34" charset="0"/>
                <a:cs typeface="Arial" panose="020B0604020202020204" pitchFamily="34" charset="0"/>
              </a:rPr>
              <a:t>TÜSİAR</a:t>
            </a:r>
            <a:r>
              <a:rPr lang="tr-TR" sz="1000" dirty="0">
                <a:latin typeface="Arial" panose="020B0604020202020204" pitchFamily="34" charset="0"/>
                <a:cs typeface="Arial" panose="020B0604020202020204" pitchFamily="34" charset="0"/>
              </a:rPr>
              <a:t> Araştırmanın 14 Mayıs 2023 cumhurbaşkanlığı seçimine 17 gün kala yapmış olduğu son siyasi gündem araştırmasında deneklere yönelttiği </a:t>
            </a:r>
            <a:r>
              <a:rPr lang="tr-TR" sz="1000" b="1" i="1" dirty="0">
                <a:latin typeface="Arial" panose="020B0604020202020204" pitchFamily="34" charset="0"/>
                <a:cs typeface="Arial" panose="020B0604020202020204" pitchFamily="34" charset="0"/>
              </a:rPr>
              <a:t>“14 Mayıs 2023 te yapılacak Cumhurbaşkanlığı seçimlerinde  oyunuzu hangi Adaya vereceksiniz?</a:t>
            </a:r>
            <a:r>
              <a:rPr lang="tr-TR" sz="1000" i="1" dirty="0">
                <a:latin typeface="Arial" panose="020B0604020202020204" pitchFamily="34" charset="0"/>
                <a:cs typeface="Arial" panose="020B0604020202020204" pitchFamily="34" charset="0"/>
              </a:rPr>
              <a:t> </a:t>
            </a:r>
            <a:r>
              <a:rPr lang="tr-TR" sz="1000" dirty="0">
                <a:latin typeface="Arial" panose="020B0604020202020204" pitchFamily="34" charset="0"/>
                <a:cs typeface="Arial" panose="020B0604020202020204" pitchFamily="34" charset="0"/>
              </a:rPr>
              <a:t>Sorusuna alınan yanıtlara göre;</a:t>
            </a:r>
          </a:p>
          <a:p>
            <a:pPr algn="just"/>
            <a:r>
              <a:rPr lang="tr-TR" sz="1000" dirty="0">
                <a:latin typeface="Arial" panose="020B0604020202020204" pitchFamily="34" charset="0"/>
                <a:cs typeface="Arial" panose="020B0604020202020204" pitchFamily="34" charset="0"/>
              </a:rPr>
              <a:t> </a:t>
            </a:r>
          </a:p>
          <a:p>
            <a:pPr algn="just"/>
            <a:r>
              <a:rPr lang="tr-TR" sz="1000" dirty="0">
                <a:latin typeface="Arial" panose="020B0604020202020204" pitchFamily="34" charset="0"/>
                <a:cs typeface="Arial" panose="020B0604020202020204" pitchFamily="34" charset="0"/>
              </a:rPr>
              <a:t>% 48,71’i RECEP TAYYİP ERDOĞAN,</a:t>
            </a:r>
          </a:p>
          <a:p>
            <a:pPr algn="just"/>
            <a:r>
              <a:rPr lang="tr-TR" sz="1000" dirty="0">
                <a:latin typeface="Arial" panose="020B0604020202020204" pitchFamily="34" charset="0"/>
                <a:cs typeface="Arial" panose="020B0604020202020204" pitchFamily="34" charset="0"/>
              </a:rPr>
              <a:t>% 46,58’i KEMAL KILIÇDAROĞLU</a:t>
            </a:r>
          </a:p>
          <a:p>
            <a:pPr algn="just"/>
            <a:r>
              <a:rPr lang="tr-TR" sz="1000" dirty="0">
                <a:latin typeface="Arial" panose="020B0604020202020204" pitchFamily="34" charset="0"/>
                <a:cs typeface="Arial" panose="020B0604020202020204" pitchFamily="34" charset="0"/>
              </a:rPr>
              <a:t>% 3,60’ı MUHARREM İNCE</a:t>
            </a:r>
          </a:p>
          <a:p>
            <a:pPr algn="just"/>
            <a:r>
              <a:rPr lang="tr-TR" sz="1000" dirty="0">
                <a:latin typeface="Arial" panose="020B0604020202020204" pitchFamily="34" charset="0"/>
                <a:cs typeface="Arial" panose="020B0604020202020204" pitchFamily="34" charset="0"/>
              </a:rPr>
              <a:t>% 1,11’i SİNAN OĞAN </a:t>
            </a:r>
          </a:p>
          <a:p>
            <a:pPr algn="just"/>
            <a:r>
              <a:rPr lang="tr-TR" sz="1000" dirty="0">
                <a:latin typeface="Arial" panose="020B0604020202020204" pitchFamily="34" charset="0"/>
                <a:cs typeface="Arial" panose="020B0604020202020204" pitchFamily="34" charset="0"/>
              </a:rPr>
              <a:t>   Anket sonuçları bulgularını kamuoyu ile paylaşmıştı.</a:t>
            </a:r>
          </a:p>
          <a:p>
            <a:pPr algn="just"/>
            <a:r>
              <a:rPr lang="tr-TR" sz="1000" b="1" dirty="0">
                <a:latin typeface="Arial" panose="020B0604020202020204" pitchFamily="34" charset="0"/>
                <a:cs typeface="Arial" panose="020B0604020202020204" pitchFamily="34" charset="0"/>
              </a:rPr>
              <a:t> </a:t>
            </a:r>
            <a:endParaRPr lang="tr-TR" sz="1000" dirty="0">
              <a:latin typeface="Arial" panose="020B0604020202020204" pitchFamily="34" charset="0"/>
              <a:cs typeface="Arial" panose="020B0604020202020204" pitchFamily="34" charset="0"/>
            </a:endParaRPr>
          </a:p>
          <a:p>
            <a:pPr algn="just"/>
            <a:r>
              <a:rPr lang="tr-TR" sz="1000" b="1" dirty="0">
                <a:latin typeface="Arial" panose="020B0604020202020204" pitchFamily="34" charset="0"/>
                <a:cs typeface="Arial" panose="020B0604020202020204" pitchFamily="34" charset="0"/>
              </a:rPr>
              <a:t>TÜSİAR </a:t>
            </a:r>
            <a:r>
              <a:rPr lang="tr-TR" sz="1000" dirty="0">
                <a:latin typeface="Arial" panose="020B0604020202020204" pitchFamily="34" charset="0"/>
                <a:cs typeface="Arial" panose="020B0604020202020204" pitchFamily="34" charset="0"/>
              </a:rPr>
              <a:t> anket sonuçları ile seçim sonuçlarına bakıldığında; Recep Tayyip ERDOĞAN  %48,71 Seçim sonuçları ise %49,50 olarak sonuçlandı anket tutarlılığı </a:t>
            </a:r>
            <a:r>
              <a:rPr lang="tr-TR" sz="1000" b="1" dirty="0">
                <a:latin typeface="Arial" panose="020B0604020202020204" pitchFamily="34" charset="0"/>
                <a:cs typeface="Arial" panose="020B0604020202020204" pitchFamily="34" charset="0"/>
              </a:rPr>
              <a:t>-0,79</a:t>
            </a:r>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 </a:t>
            </a:r>
            <a:r>
              <a:rPr lang="tr-TR" sz="1000" dirty="0">
                <a:latin typeface="Arial" panose="020B0604020202020204" pitchFamily="34" charset="0"/>
                <a:cs typeface="Arial" panose="020B0604020202020204" pitchFamily="34" charset="0"/>
              </a:rPr>
              <a:t>Kemal KILIÇDAROĞLU % 46,58 Seçim sonuçları %44,89 yanılma payı </a:t>
            </a:r>
            <a:r>
              <a:rPr lang="tr-TR" sz="1000" b="1" dirty="0">
                <a:latin typeface="Arial" panose="020B0604020202020204" pitchFamily="34" charset="0"/>
                <a:cs typeface="Arial" panose="020B0604020202020204" pitchFamily="34" charset="0"/>
              </a:rPr>
              <a:t>1,69</a:t>
            </a:r>
            <a:r>
              <a:rPr lang="tr-TR" sz="1000" dirty="0">
                <a:latin typeface="Arial" panose="020B0604020202020204" pitchFamily="34" charset="0"/>
                <a:cs typeface="Arial" panose="020B0604020202020204" pitchFamily="34" charset="0"/>
              </a:rPr>
              <a:t>, Anket açıklandıktan sonra seçime 3 gün kala Muharrem incenin adaylıktan çekilmiş olması ile ankette paylaşılan Sinan OĞAN % 1,11 , Muharrem İNCE % 3,60 olan anket sonuçlarının Muharrem İNCENİN ortalama % 4 lük oyunun adaylıktan çekilirken “</a:t>
            </a:r>
            <a:r>
              <a:rPr lang="tr-TR" sz="1000" b="1" dirty="0">
                <a:latin typeface="Arial" panose="020B0604020202020204" pitchFamily="34" charset="0"/>
                <a:cs typeface="Arial" panose="020B0604020202020204" pitchFamily="34" charset="0"/>
              </a:rPr>
              <a:t>Türkiye için bir üçüncü yol açmak istedim başarılı olamadım” </a:t>
            </a:r>
            <a:r>
              <a:rPr lang="tr-TR" sz="1000" dirty="0">
                <a:latin typeface="Arial" panose="020B0604020202020204" pitchFamily="34" charset="0"/>
                <a:cs typeface="Arial" panose="020B0604020202020204" pitchFamily="34" charset="0"/>
              </a:rPr>
              <a:t> mesajı özellikle genç seçmenlerde ve Recep Tayyip Erdoğan’a ve Kemal Kılıçdaroğlu oy vermeyecek olan yada henüz kararsız olan seçmenlerde </a:t>
            </a:r>
            <a:r>
              <a:rPr lang="tr-TR" sz="1000" b="1" dirty="0">
                <a:latin typeface="Arial" panose="020B0604020202020204" pitchFamily="34" charset="0"/>
                <a:cs typeface="Arial" panose="020B0604020202020204" pitchFamily="34" charset="0"/>
              </a:rPr>
              <a:t>üçüncü yol </a:t>
            </a:r>
            <a:r>
              <a:rPr lang="tr-TR" sz="1000" dirty="0">
                <a:latin typeface="Arial" panose="020B0604020202020204" pitchFamily="34" charset="0"/>
                <a:cs typeface="Arial" panose="020B0604020202020204" pitchFamily="34" charset="0"/>
              </a:rPr>
              <a:t>olarak Sinan Oğan’ı tercih etmeye sebep olduğu gözlemlenmiştir. </a:t>
            </a:r>
          </a:p>
        </p:txBody>
      </p:sp>
    </p:spTree>
    <p:extLst>
      <p:ext uri="{BB962C8B-B14F-4D97-AF65-F5344CB8AC3E}">
        <p14:creationId xmlns:p14="http://schemas.microsoft.com/office/powerpoint/2010/main" val="1649321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850900"/>
            <a:ext cx="6813550" cy="6813550"/>
          </a:xfrm>
          <a:prstGeom prst="rect">
            <a:avLst/>
          </a:prstGeom>
          <a:ln>
            <a:solidFill>
              <a:schemeClr val="accent1"/>
            </a:solidFill>
          </a:ln>
        </p:spPr>
      </p:pic>
      <p:sp>
        <p:nvSpPr>
          <p:cNvPr id="3" name="TextBox 4"/>
          <p:cNvSpPr txBox="1"/>
          <p:nvPr/>
        </p:nvSpPr>
        <p:spPr>
          <a:xfrm>
            <a:off x="241300" y="317500"/>
            <a:ext cx="7315200" cy="276999"/>
          </a:xfrm>
          <a:prstGeom prst="rect">
            <a:avLst/>
          </a:prstGeom>
        </p:spPr>
        <p:txBody>
          <a:bodyPr wrap="square" lIns="0" tIns="0" rIns="0" bIns="0" rtlCol="0" anchor="t">
            <a:spAutoFit/>
          </a:bodyPr>
          <a:lstStyle/>
          <a:p>
            <a:r>
              <a:rPr lang="tr-TR" b="1" i="1" dirty="0">
                <a:solidFill>
                  <a:srgbClr val="0070C0"/>
                </a:solidFill>
              </a:rPr>
              <a:t>PARTİ SONUÇLARINI ORTALAMA 0,02 YANILMA PAYI İLE TUTTURDU</a:t>
            </a:r>
            <a:endParaRPr lang="tr-TR" dirty="0">
              <a:solidFill>
                <a:srgbClr val="0070C0"/>
              </a:solidFill>
            </a:endParaRPr>
          </a:p>
        </p:txBody>
      </p:sp>
      <p:sp>
        <p:nvSpPr>
          <p:cNvPr id="4" name="TextBox 5"/>
          <p:cNvSpPr txBox="1"/>
          <p:nvPr/>
        </p:nvSpPr>
        <p:spPr>
          <a:xfrm>
            <a:off x="218017" y="7920851"/>
            <a:ext cx="6989234" cy="2462213"/>
          </a:xfrm>
          <a:prstGeom prst="rect">
            <a:avLst/>
          </a:prstGeom>
        </p:spPr>
        <p:txBody>
          <a:bodyPr wrap="square" lIns="0" tIns="0" rIns="0" bIns="0" rtlCol="0" anchor="t">
            <a:spAutoFit/>
          </a:bodyPr>
          <a:lstStyle/>
          <a:p>
            <a:r>
              <a:rPr lang="tr-TR" sz="1000" dirty="0">
                <a:latin typeface="Arial" panose="020B0604020202020204" pitchFamily="34" charset="0"/>
                <a:cs typeface="Arial" panose="020B0604020202020204" pitchFamily="34" charset="0"/>
              </a:rPr>
              <a:t>TÜSİAR Seçmenlere yönelttiği </a:t>
            </a:r>
            <a:r>
              <a:rPr lang="tr-TR" sz="1000" b="1" i="1" dirty="0">
                <a:latin typeface="Arial" panose="020B0604020202020204" pitchFamily="34" charset="0"/>
                <a:cs typeface="Arial" panose="020B0604020202020204" pitchFamily="34" charset="0"/>
              </a:rPr>
              <a:t>“14 Mayıs 2023’te yapılacak Cumhurbaşkanlığı seçimlerinde Milletvekilliği için oyunuzu hangi Partiye vereceksiniz?” </a:t>
            </a:r>
            <a:r>
              <a:rPr lang="tr-TR" sz="1000" dirty="0">
                <a:latin typeface="Arial" panose="020B0604020202020204" pitchFamily="34" charset="0"/>
                <a:cs typeface="Arial" panose="020B0604020202020204" pitchFamily="34" charset="0"/>
              </a:rPr>
              <a:t> sorusuna aldığı cevapları kamuoyu ile açıkladığı anket sonuçlarında </a:t>
            </a:r>
            <a:r>
              <a:rPr lang="tr-TR" sz="1000" b="1" i="1"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 37,56</a:t>
            </a:r>
            <a:r>
              <a:rPr lang="tr-TR" sz="1000" dirty="0">
                <a:latin typeface="Arial" panose="020B0604020202020204" pitchFamily="34" charset="0"/>
                <a:cs typeface="Arial" panose="020B0604020202020204" pitchFamily="34" charset="0"/>
              </a:rPr>
              <a:t> AK PARTİ, seçim sonuçlarında ise Ak partinin </a:t>
            </a:r>
            <a:r>
              <a:rPr lang="tr-TR" sz="1000" b="1" dirty="0">
                <a:latin typeface="Arial" panose="020B0604020202020204" pitchFamily="34" charset="0"/>
                <a:cs typeface="Arial" panose="020B0604020202020204" pitchFamily="34" charset="0"/>
              </a:rPr>
              <a:t>%35,60</a:t>
            </a:r>
            <a:r>
              <a:rPr lang="tr-TR" sz="1000" dirty="0">
                <a:latin typeface="Arial" panose="020B0604020202020204" pitchFamily="34" charset="0"/>
                <a:cs typeface="Arial" panose="020B0604020202020204" pitchFamily="34" charset="0"/>
              </a:rPr>
              <a:t> olarak çıkmıştır.</a:t>
            </a:r>
          </a:p>
          <a:p>
            <a:r>
              <a:rPr lang="tr-TR" sz="1000" b="1" i="1" dirty="0">
                <a:latin typeface="Arial" panose="020B0604020202020204" pitchFamily="34" charset="0"/>
                <a:cs typeface="Arial" panose="020B0604020202020204" pitchFamily="34" charset="0"/>
              </a:rPr>
              <a:t>Ak Partiyi 1,96 yanılma payı ile bulurken, </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8,52</a:t>
            </a:r>
            <a:r>
              <a:rPr lang="tr-TR" sz="1000" dirty="0">
                <a:latin typeface="Arial" panose="020B0604020202020204" pitchFamily="34" charset="0"/>
                <a:cs typeface="Arial" panose="020B0604020202020204" pitchFamily="34" charset="0"/>
              </a:rPr>
              <a:t> MİLLİYETÇİ HAREKET PARTİSİ anket sonucu, </a:t>
            </a:r>
            <a:r>
              <a:rPr lang="tr-TR" sz="1000" b="1" dirty="0">
                <a:latin typeface="Arial" panose="020B0604020202020204" pitchFamily="34" charset="0"/>
                <a:cs typeface="Arial" panose="020B0604020202020204" pitchFamily="34" charset="0"/>
              </a:rPr>
              <a:t>% 10,08</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-1,56</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2,11</a:t>
            </a:r>
            <a:r>
              <a:rPr lang="tr-TR" sz="1000" dirty="0">
                <a:latin typeface="Arial" panose="020B0604020202020204" pitchFamily="34" charset="0"/>
                <a:cs typeface="Arial" panose="020B0604020202020204" pitchFamily="34" charset="0"/>
              </a:rPr>
              <a:t> YENİDEN REFAH PARTİSİ anket sonucu, </a:t>
            </a:r>
            <a:r>
              <a:rPr lang="tr-TR" sz="1000" b="1" dirty="0">
                <a:latin typeface="Arial" panose="020B0604020202020204" pitchFamily="34" charset="0"/>
                <a:cs typeface="Arial" panose="020B0604020202020204" pitchFamily="34" charset="0"/>
              </a:rPr>
              <a:t>% 2,82</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-0,71</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0,54</a:t>
            </a:r>
            <a:r>
              <a:rPr lang="tr-TR" sz="1000" dirty="0">
                <a:latin typeface="Arial" panose="020B0604020202020204" pitchFamily="34" charset="0"/>
                <a:cs typeface="Arial" panose="020B0604020202020204" pitchFamily="34" charset="0"/>
              </a:rPr>
              <a:t> BÜYÜK BİRLİK PARTİSİ anket sonucu, </a:t>
            </a:r>
            <a:r>
              <a:rPr lang="tr-TR" sz="1000" b="1" dirty="0">
                <a:latin typeface="Arial" panose="020B0604020202020204" pitchFamily="34" charset="0"/>
                <a:cs typeface="Arial" panose="020B0604020202020204" pitchFamily="34" charset="0"/>
              </a:rPr>
              <a:t>% 0,99</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-0,45</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a:t>
            </a:r>
            <a:r>
              <a:rPr lang="tr-TR" sz="1000" b="1" dirty="0">
                <a:latin typeface="Arial" panose="020B0604020202020204" pitchFamily="34" charset="0"/>
                <a:cs typeface="Arial" panose="020B0604020202020204" pitchFamily="34" charset="0"/>
              </a:rPr>
              <a:t>26,83</a:t>
            </a:r>
            <a:r>
              <a:rPr lang="tr-TR" sz="1000" dirty="0">
                <a:latin typeface="Arial" panose="020B0604020202020204" pitchFamily="34" charset="0"/>
                <a:cs typeface="Arial" panose="020B0604020202020204" pitchFamily="34" charset="0"/>
              </a:rPr>
              <a:t> CUMHURİYET HALK PARTİSİ Anket sonucu, </a:t>
            </a:r>
            <a:r>
              <a:rPr lang="tr-TR" sz="1000" b="1" dirty="0">
                <a:latin typeface="Arial" panose="020B0604020202020204" pitchFamily="34" charset="0"/>
                <a:cs typeface="Arial" panose="020B0604020202020204" pitchFamily="34" charset="0"/>
              </a:rPr>
              <a:t>%25,35</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%1,48</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9,28</a:t>
            </a:r>
            <a:r>
              <a:rPr lang="tr-TR" sz="1000" dirty="0">
                <a:latin typeface="Arial" panose="020B0604020202020204" pitchFamily="34" charset="0"/>
                <a:cs typeface="Arial" panose="020B0604020202020204" pitchFamily="34" charset="0"/>
              </a:rPr>
              <a:t> YEŞİL SOL PARTİ anket sonucu, </a:t>
            </a:r>
            <a:r>
              <a:rPr lang="tr-TR" sz="1000" b="1" dirty="0">
                <a:latin typeface="Arial" panose="020B0604020202020204" pitchFamily="34" charset="0"/>
                <a:cs typeface="Arial" panose="020B0604020202020204" pitchFamily="34" charset="0"/>
              </a:rPr>
              <a:t>% 8,82</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0,46</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8,69</a:t>
            </a:r>
            <a:r>
              <a:rPr lang="tr-TR" sz="1000" dirty="0">
                <a:latin typeface="Arial" panose="020B0604020202020204" pitchFamily="34" charset="0"/>
                <a:cs typeface="Arial" panose="020B0604020202020204" pitchFamily="34" charset="0"/>
              </a:rPr>
              <a:t> İYİ PARTİ anket sonucu </a:t>
            </a:r>
            <a:r>
              <a:rPr lang="tr-TR" sz="1000" b="1" dirty="0">
                <a:latin typeface="Arial" panose="020B0604020202020204" pitchFamily="34" charset="0"/>
                <a:cs typeface="Arial" panose="020B0604020202020204" pitchFamily="34" charset="0"/>
              </a:rPr>
              <a:t>%9,70</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-1,01</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2,56</a:t>
            </a:r>
            <a:r>
              <a:rPr lang="tr-TR" sz="1000" dirty="0">
                <a:latin typeface="Arial" panose="020B0604020202020204" pitchFamily="34" charset="0"/>
                <a:cs typeface="Arial" panose="020B0604020202020204" pitchFamily="34" charset="0"/>
              </a:rPr>
              <a:t> MEMLEKET PARTİSİ anket sonucu, </a:t>
            </a:r>
            <a:r>
              <a:rPr lang="tr-TR" sz="1000" b="1" dirty="0">
                <a:latin typeface="Arial" panose="020B0604020202020204" pitchFamily="34" charset="0"/>
                <a:cs typeface="Arial" panose="020B0604020202020204" pitchFamily="34" charset="0"/>
              </a:rPr>
              <a:t>% 0,92</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1,64</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1,78</a:t>
            </a:r>
            <a:r>
              <a:rPr lang="tr-TR" sz="1000" dirty="0">
                <a:latin typeface="Arial" panose="020B0604020202020204" pitchFamily="34" charset="0"/>
                <a:cs typeface="Arial" panose="020B0604020202020204" pitchFamily="34" charset="0"/>
              </a:rPr>
              <a:t> TÜRKİYE İŞÇİ PARTİSİ anket sonucu, </a:t>
            </a:r>
            <a:r>
              <a:rPr lang="tr-TR" sz="1000" b="1" dirty="0">
                <a:latin typeface="Arial" panose="020B0604020202020204" pitchFamily="34" charset="0"/>
                <a:cs typeface="Arial" panose="020B0604020202020204" pitchFamily="34" charset="0"/>
              </a:rPr>
              <a:t>% 1,73</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0,05</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0,97</a:t>
            </a:r>
            <a:r>
              <a:rPr lang="tr-TR" sz="1000" dirty="0">
                <a:latin typeface="Arial" panose="020B0604020202020204" pitchFamily="34" charset="0"/>
                <a:cs typeface="Arial" panose="020B0604020202020204" pitchFamily="34" charset="0"/>
              </a:rPr>
              <a:t> ZAFER PARTİSİ anket sonucu, </a:t>
            </a:r>
            <a:r>
              <a:rPr lang="tr-TR" sz="1000" b="1" dirty="0">
                <a:latin typeface="Arial" panose="020B0604020202020204" pitchFamily="34" charset="0"/>
                <a:cs typeface="Arial" panose="020B0604020202020204" pitchFamily="34" charset="0"/>
              </a:rPr>
              <a:t>% 2,23</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-1,26</a:t>
            </a:r>
            <a:endParaRPr lang="tr-TR" sz="1000" dirty="0">
              <a:latin typeface="Arial" panose="020B0604020202020204" pitchFamily="34" charset="0"/>
              <a:cs typeface="Arial" panose="020B0604020202020204" pitchFamily="34" charset="0"/>
            </a:endParaRPr>
          </a:p>
          <a:p>
            <a:r>
              <a:rPr lang="tr-TR" sz="1000" dirty="0">
                <a:latin typeface="Arial" panose="020B0604020202020204" pitchFamily="34" charset="0"/>
                <a:cs typeface="Arial" panose="020B0604020202020204" pitchFamily="34" charset="0"/>
              </a:rPr>
              <a:t>%  </a:t>
            </a:r>
            <a:r>
              <a:rPr lang="tr-TR" sz="1000" b="1" dirty="0">
                <a:latin typeface="Arial" panose="020B0604020202020204" pitchFamily="34" charset="0"/>
                <a:cs typeface="Arial" panose="020B0604020202020204" pitchFamily="34" charset="0"/>
              </a:rPr>
              <a:t>1,16</a:t>
            </a:r>
            <a:r>
              <a:rPr lang="tr-TR" sz="1000" dirty="0">
                <a:latin typeface="Arial" panose="020B0604020202020204" pitchFamily="34" charset="0"/>
                <a:cs typeface="Arial" panose="020B0604020202020204" pitchFamily="34" charset="0"/>
              </a:rPr>
              <a:t> DİĞER cevapları anket sonucu, </a:t>
            </a:r>
            <a:r>
              <a:rPr lang="tr-TR" sz="1000" b="1" dirty="0">
                <a:latin typeface="Arial" panose="020B0604020202020204" pitchFamily="34" charset="0"/>
                <a:cs typeface="Arial" panose="020B0604020202020204" pitchFamily="34" charset="0"/>
              </a:rPr>
              <a:t>% 1,56</a:t>
            </a:r>
            <a:r>
              <a:rPr lang="tr-TR" sz="1000" dirty="0">
                <a:latin typeface="Arial" panose="020B0604020202020204" pitchFamily="34" charset="0"/>
                <a:cs typeface="Arial" panose="020B0604020202020204" pitchFamily="34" charset="0"/>
              </a:rPr>
              <a:t> seçim sonucu, </a:t>
            </a:r>
            <a:r>
              <a:rPr lang="tr-TR" sz="1000" b="1" dirty="0">
                <a:latin typeface="Arial" panose="020B0604020202020204" pitchFamily="34" charset="0"/>
                <a:cs typeface="Arial" panose="020B0604020202020204" pitchFamily="34" charset="0"/>
              </a:rPr>
              <a:t>yanılma payı 0,40</a:t>
            </a:r>
            <a:endParaRPr lang="tr-TR" sz="1000" dirty="0">
              <a:latin typeface="Arial" panose="020B0604020202020204" pitchFamily="34" charset="0"/>
              <a:cs typeface="Arial" panose="020B0604020202020204" pitchFamily="34" charset="0"/>
            </a:endParaRPr>
          </a:p>
          <a:p>
            <a:r>
              <a:rPr lang="tr-TR" sz="1000" b="1" dirty="0">
                <a:latin typeface="Arial" panose="020B0604020202020204" pitchFamily="34" charset="0"/>
                <a:cs typeface="Arial" panose="020B0604020202020204" pitchFamily="34" charset="0"/>
              </a:rPr>
              <a:t> </a:t>
            </a:r>
            <a:endParaRPr lang="tr-TR" sz="1000" dirty="0">
              <a:latin typeface="Arial" panose="020B0604020202020204" pitchFamily="34" charset="0"/>
              <a:cs typeface="Arial" panose="020B0604020202020204" pitchFamily="34" charset="0"/>
            </a:endParaRPr>
          </a:p>
          <a:p>
            <a:r>
              <a:rPr lang="tr-TR" sz="1000" b="1" dirty="0">
                <a:latin typeface="Arial" panose="020B0604020202020204" pitchFamily="34" charset="0"/>
                <a:cs typeface="Arial" panose="020B0604020202020204" pitchFamily="34" charset="0"/>
              </a:rPr>
              <a:t>Ortalama yanılma payına bakıldığında ise 0,02 ile parti sonuçlarını da tutturmuştur.</a:t>
            </a:r>
            <a:endParaRPr lang="tr-T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728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50" y="850900"/>
            <a:ext cx="7086600" cy="7086600"/>
          </a:xfrm>
          <a:prstGeom prst="rect">
            <a:avLst/>
          </a:prstGeom>
          <a:ln>
            <a:solidFill>
              <a:schemeClr val="accent1"/>
            </a:solidFill>
          </a:ln>
        </p:spPr>
      </p:pic>
      <p:sp>
        <p:nvSpPr>
          <p:cNvPr id="3" name="TextBox 4"/>
          <p:cNvSpPr txBox="1"/>
          <p:nvPr/>
        </p:nvSpPr>
        <p:spPr>
          <a:xfrm>
            <a:off x="196850" y="317500"/>
            <a:ext cx="7315200" cy="215444"/>
          </a:xfrm>
          <a:prstGeom prst="rect">
            <a:avLst/>
          </a:prstGeom>
        </p:spPr>
        <p:txBody>
          <a:bodyPr wrap="square" lIns="0" tIns="0" rIns="0" bIns="0" rtlCol="0" anchor="t">
            <a:spAutoFit/>
          </a:bodyPr>
          <a:lstStyle/>
          <a:p>
            <a:r>
              <a:rPr lang="tr-TR" sz="1400" b="1" dirty="0">
                <a:solidFill>
                  <a:srgbClr val="0070C0"/>
                </a:solidFill>
                <a:latin typeface="Arial" panose="020B0604020202020204" pitchFamily="34" charset="0"/>
                <a:cs typeface="Arial" panose="020B0604020202020204" pitchFamily="34" charset="0"/>
              </a:rPr>
              <a:t>CUMHUR </a:t>
            </a:r>
            <a:r>
              <a:rPr lang="tr-TR" sz="1400" b="1" dirty="0" smtClean="0">
                <a:solidFill>
                  <a:srgbClr val="0070C0"/>
                </a:solidFill>
                <a:latin typeface="Arial" panose="020B0604020202020204" pitchFamily="34" charset="0"/>
                <a:cs typeface="Arial" panose="020B0604020202020204" pitchFamily="34" charset="0"/>
              </a:rPr>
              <a:t>İTTİFAKINI </a:t>
            </a:r>
            <a:r>
              <a:rPr lang="tr-TR" sz="1400" b="1" dirty="0">
                <a:solidFill>
                  <a:srgbClr val="0070C0"/>
                </a:solidFill>
                <a:latin typeface="Arial" panose="020B0604020202020204" pitchFamily="34" charset="0"/>
                <a:cs typeface="Arial" panose="020B0604020202020204" pitchFamily="34" charset="0"/>
              </a:rPr>
              <a:t>-0,76 MİLLET </a:t>
            </a:r>
            <a:r>
              <a:rPr lang="tr-TR" sz="1400" b="1" dirty="0" smtClean="0">
                <a:solidFill>
                  <a:srgbClr val="0070C0"/>
                </a:solidFill>
                <a:latin typeface="Arial" panose="020B0604020202020204" pitchFamily="34" charset="0"/>
                <a:cs typeface="Arial" panose="020B0604020202020204" pitchFamily="34" charset="0"/>
              </a:rPr>
              <a:t>İTTİFAKINI </a:t>
            </a:r>
            <a:r>
              <a:rPr lang="tr-TR" sz="1400" b="1" dirty="0">
                <a:solidFill>
                  <a:srgbClr val="0070C0"/>
                </a:solidFill>
                <a:latin typeface="Arial" panose="020B0604020202020204" pitchFamily="34" charset="0"/>
                <a:cs typeface="Arial" panose="020B0604020202020204" pitchFamily="34" charset="0"/>
              </a:rPr>
              <a:t>0,48 YANILMA PAYI İLE TUTTURDU</a:t>
            </a:r>
            <a:endParaRPr lang="tr-TR" sz="1400" dirty="0">
              <a:solidFill>
                <a:srgbClr val="0070C0"/>
              </a:solidFill>
              <a:latin typeface="Arial" panose="020B0604020202020204" pitchFamily="34" charset="0"/>
              <a:cs typeface="Arial" panose="020B0604020202020204" pitchFamily="34" charset="0"/>
            </a:endParaRPr>
          </a:p>
        </p:txBody>
      </p:sp>
      <p:sp>
        <p:nvSpPr>
          <p:cNvPr id="4" name="TextBox 5"/>
          <p:cNvSpPr txBox="1"/>
          <p:nvPr/>
        </p:nvSpPr>
        <p:spPr>
          <a:xfrm>
            <a:off x="245533" y="8172734"/>
            <a:ext cx="6989234" cy="1692771"/>
          </a:xfrm>
          <a:prstGeom prst="rect">
            <a:avLst/>
          </a:prstGeom>
        </p:spPr>
        <p:txBody>
          <a:bodyPr wrap="square" lIns="0" tIns="0" rIns="0" bIns="0" rtlCol="0" anchor="t">
            <a:spAutoFit/>
          </a:bodyPr>
          <a:lstStyle/>
          <a:p>
            <a:pPr algn="just"/>
            <a:r>
              <a:rPr lang="tr-TR" sz="1100" b="1" dirty="0">
                <a:latin typeface="Arial" panose="020B0604020202020204" pitchFamily="34" charset="0"/>
                <a:cs typeface="Arial" panose="020B0604020202020204" pitchFamily="34" charset="0"/>
              </a:rPr>
              <a:t>TÜSİAR’ın  </a:t>
            </a:r>
            <a:r>
              <a:rPr lang="tr-TR" sz="1100" dirty="0">
                <a:latin typeface="Arial" panose="020B0604020202020204" pitchFamily="34" charset="0"/>
                <a:cs typeface="Arial" panose="020B0604020202020204" pitchFamily="34" charset="0"/>
              </a:rPr>
              <a:t>ittifak sonuçlarında ise Cumhur İttifakı </a:t>
            </a:r>
            <a:r>
              <a:rPr lang="tr-TR" sz="1100" b="1" dirty="0">
                <a:latin typeface="Arial" panose="020B0604020202020204" pitchFamily="34" charset="0"/>
                <a:cs typeface="Arial" panose="020B0604020202020204" pitchFamily="34" charset="0"/>
              </a:rPr>
              <a:t>%48,73</a:t>
            </a:r>
            <a:r>
              <a:rPr lang="tr-TR" sz="1100" dirty="0">
                <a:latin typeface="Arial" panose="020B0604020202020204" pitchFamily="34" charset="0"/>
                <a:cs typeface="Arial" panose="020B0604020202020204" pitchFamily="34" charset="0"/>
              </a:rPr>
              <a:t> seçim sonuçlarında ise </a:t>
            </a:r>
            <a:r>
              <a:rPr lang="tr-TR" sz="1100" b="1" dirty="0">
                <a:latin typeface="Arial" panose="020B0604020202020204" pitchFamily="34" charset="0"/>
                <a:cs typeface="Arial" panose="020B0604020202020204" pitchFamily="34" charset="0"/>
              </a:rPr>
              <a:t>%49,49</a:t>
            </a:r>
            <a:r>
              <a:rPr lang="tr-TR" sz="1100" dirty="0">
                <a:latin typeface="Arial" panose="020B0604020202020204" pitchFamily="34" charset="0"/>
                <a:cs typeface="Arial" panose="020B0604020202020204" pitchFamily="34" charset="0"/>
              </a:rPr>
              <a:t> </a:t>
            </a:r>
            <a:r>
              <a:rPr lang="tr-TR" sz="1100" b="1" dirty="0">
                <a:latin typeface="Arial" panose="020B0604020202020204" pitchFamily="34" charset="0"/>
                <a:cs typeface="Arial" panose="020B0604020202020204" pitchFamily="34" charset="0"/>
              </a:rPr>
              <a:t>yanılma payı -0,76 </a:t>
            </a:r>
            <a:r>
              <a:rPr lang="tr-TR" sz="1100" dirty="0">
                <a:latin typeface="Arial" panose="020B0604020202020204" pitchFamily="34" charset="0"/>
                <a:cs typeface="Arial" panose="020B0604020202020204" pitchFamily="34" charset="0"/>
              </a:rPr>
              <a:t>tutarlı sonucu yakalarken, Millet İttifakı </a:t>
            </a:r>
            <a:r>
              <a:rPr lang="tr-TR" sz="1100" b="1" dirty="0">
                <a:latin typeface="Arial" panose="020B0604020202020204" pitchFamily="34" charset="0"/>
                <a:cs typeface="Arial" panose="020B0604020202020204" pitchFamily="34" charset="0"/>
              </a:rPr>
              <a:t>%35,52</a:t>
            </a:r>
            <a:r>
              <a:rPr lang="tr-TR" sz="1100" dirty="0">
                <a:latin typeface="Arial" panose="020B0604020202020204" pitchFamily="34" charset="0"/>
                <a:cs typeface="Arial" panose="020B0604020202020204" pitchFamily="34" charset="0"/>
              </a:rPr>
              <a:t> anket sonucu </a:t>
            </a:r>
            <a:r>
              <a:rPr lang="tr-TR" sz="1100" b="1" dirty="0">
                <a:latin typeface="Arial" panose="020B0604020202020204" pitchFamily="34" charset="0"/>
                <a:cs typeface="Arial" panose="020B0604020202020204" pitchFamily="34" charset="0"/>
              </a:rPr>
              <a:t>%35,04</a:t>
            </a:r>
            <a:r>
              <a:rPr lang="tr-TR" sz="1100" dirty="0">
                <a:latin typeface="Arial" panose="020B0604020202020204" pitchFamily="34" charset="0"/>
                <a:cs typeface="Arial" panose="020B0604020202020204" pitchFamily="34" charset="0"/>
              </a:rPr>
              <a:t> seçim sonucu </a:t>
            </a:r>
            <a:r>
              <a:rPr lang="tr-TR" sz="1100" b="1" dirty="0">
                <a:latin typeface="Arial" panose="020B0604020202020204" pitchFamily="34" charset="0"/>
                <a:cs typeface="Arial" panose="020B0604020202020204" pitchFamily="34" charset="0"/>
              </a:rPr>
              <a:t>yanılma payı</a:t>
            </a:r>
            <a:r>
              <a:rPr lang="tr-TR" sz="1100" dirty="0">
                <a:latin typeface="Arial" panose="020B0604020202020204" pitchFamily="34" charset="0"/>
                <a:cs typeface="Arial" panose="020B0604020202020204" pitchFamily="34" charset="0"/>
              </a:rPr>
              <a:t> </a:t>
            </a:r>
            <a:r>
              <a:rPr lang="tr-TR" sz="1100" b="1" dirty="0">
                <a:latin typeface="Arial" panose="020B0604020202020204" pitchFamily="34" charset="0"/>
                <a:cs typeface="Arial" panose="020B0604020202020204" pitchFamily="34" charset="0"/>
              </a:rPr>
              <a:t>0,48</a:t>
            </a:r>
            <a:r>
              <a:rPr lang="tr-TR" sz="1100" dirty="0">
                <a:latin typeface="Arial" panose="020B0604020202020204" pitchFamily="34" charset="0"/>
                <a:cs typeface="Arial" panose="020B0604020202020204" pitchFamily="34" charset="0"/>
              </a:rPr>
              <a:t>, Emek ve Özgürlük İttifakı </a:t>
            </a:r>
            <a:r>
              <a:rPr lang="tr-TR" sz="1100" b="1" dirty="0">
                <a:latin typeface="Arial" panose="020B0604020202020204" pitchFamily="34" charset="0"/>
                <a:cs typeface="Arial" panose="020B0604020202020204" pitchFamily="34" charset="0"/>
              </a:rPr>
              <a:t>%11,06 </a:t>
            </a:r>
            <a:r>
              <a:rPr lang="tr-TR" sz="1100" dirty="0">
                <a:latin typeface="Arial" panose="020B0604020202020204" pitchFamily="34" charset="0"/>
                <a:cs typeface="Arial" panose="020B0604020202020204" pitchFamily="34" charset="0"/>
              </a:rPr>
              <a:t>anket sonucu </a:t>
            </a:r>
            <a:r>
              <a:rPr lang="tr-TR" sz="1100" b="1" dirty="0">
                <a:latin typeface="Arial" panose="020B0604020202020204" pitchFamily="34" charset="0"/>
                <a:cs typeface="Arial" panose="020B0604020202020204" pitchFamily="34" charset="0"/>
              </a:rPr>
              <a:t>%10,55 </a:t>
            </a:r>
            <a:r>
              <a:rPr lang="tr-TR" sz="1100" dirty="0">
                <a:latin typeface="Arial" panose="020B0604020202020204" pitchFamily="34" charset="0"/>
                <a:cs typeface="Arial" panose="020B0604020202020204" pitchFamily="34" charset="0"/>
              </a:rPr>
              <a:t>seçim sonucu, yanılma payı </a:t>
            </a:r>
            <a:r>
              <a:rPr lang="tr-TR" sz="1100" b="1" dirty="0">
                <a:latin typeface="Arial" panose="020B0604020202020204" pitchFamily="34" charset="0"/>
                <a:cs typeface="Arial" panose="020B0604020202020204" pitchFamily="34" charset="0"/>
              </a:rPr>
              <a:t>0,51</a:t>
            </a:r>
            <a:r>
              <a:rPr lang="tr-TR" sz="1100" dirty="0">
                <a:latin typeface="Arial" panose="020B0604020202020204" pitchFamily="34" charset="0"/>
                <a:cs typeface="Arial" panose="020B0604020202020204" pitchFamily="34" charset="0"/>
              </a:rPr>
              <a:t>,Ata İttifakı % 0,97 anket sonucu, % 2,44 seçim sonucu, yanılma payı </a:t>
            </a:r>
            <a:r>
              <a:rPr lang="tr-TR" sz="1100" b="1" dirty="0">
                <a:latin typeface="Arial" panose="020B0604020202020204" pitchFamily="34" charset="0"/>
                <a:cs typeface="Arial" panose="020B0604020202020204" pitchFamily="34" charset="0"/>
              </a:rPr>
              <a:t>-1,47</a:t>
            </a:r>
            <a:r>
              <a:rPr lang="tr-TR" sz="1100" dirty="0">
                <a:latin typeface="Arial" panose="020B0604020202020204" pitchFamily="34" charset="0"/>
                <a:cs typeface="Arial" panose="020B0604020202020204" pitchFamily="34" charset="0"/>
              </a:rPr>
              <a:t> olarak sonuçlandığı gözlemlenmiştir.</a:t>
            </a:r>
          </a:p>
          <a:p>
            <a:pPr algn="just"/>
            <a:r>
              <a:rPr lang="tr-TR" sz="1100" dirty="0">
                <a:latin typeface="Arial" panose="020B0604020202020204" pitchFamily="34" charset="0"/>
                <a:cs typeface="Arial" panose="020B0604020202020204" pitchFamily="34" charset="0"/>
              </a:rPr>
              <a:t> </a:t>
            </a:r>
            <a:r>
              <a:rPr lang="tr-TR" sz="1100" b="1" dirty="0" smtClean="0">
                <a:latin typeface="Arial" panose="020B0604020202020204" pitchFamily="34" charset="0"/>
                <a:cs typeface="Arial" panose="020B0604020202020204" pitchFamily="34" charset="0"/>
              </a:rPr>
              <a:t>TÜSİAR </a:t>
            </a:r>
            <a:r>
              <a:rPr lang="tr-TR" sz="1100" dirty="0">
                <a:latin typeface="Arial" panose="020B0604020202020204" pitchFamily="34" charset="0"/>
                <a:cs typeface="Arial" panose="020B0604020202020204" pitchFamily="34" charset="0"/>
              </a:rPr>
              <a:t>olarak anket sonuçlarımız ile seçim sonuçlarımızın kıyaslanmasını kamuoyu ile paylaşır  sahada bizzat seçmenlerle görüşme yapan anketörlerimize, sahayı yöneten Süpervizörlerimize, paydaşlarımıza, verileri titizlikle işleyen personelimize, sonuçları değerlendiren yorumlayan sosyolog ve akademik kadromuza, en önemlisi anketlerimize katılan ve bizleri yanıltmayan tüm seçmenlere anket sonuçlarımızı kamuoyu ile paylaşmamızı sağlayan tüm basın mensubu kuruluşlarına teşekkür eder taktiri ve değerlendirmeyi kamuoyuna arz ederiz.</a:t>
            </a:r>
          </a:p>
          <a:p>
            <a:pPr algn="just"/>
            <a:r>
              <a:rPr lang="tr-TR" sz="1100" dirty="0">
                <a:latin typeface="Arial" panose="020B0604020202020204" pitchFamily="34" charset="0"/>
                <a:cs typeface="Arial" panose="020B0604020202020204" pitchFamily="34" charset="0"/>
              </a:rPr>
              <a:t> </a:t>
            </a:r>
            <a:r>
              <a:rPr lang="tr-TR" sz="1100" b="1" dirty="0">
                <a:latin typeface="Arial" panose="020B0604020202020204" pitchFamily="34" charset="0"/>
                <a:cs typeface="Arial" panose="020B0604020202020204" pitchFamily="34" charset="0"/>
              </a:rPr>
              <a:t> </a:t>
            </a:r>
            <a:r>
              <a:rPr lang="tr-TR" sz="11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11779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26917" t="1046" r="26957" b="1004"/>
          <a:stretch>
            <a:fillRect/>
          </a:stretch>
        </p:blipFill>
        <p:spPr>
          <a:xfrm>
            <a:off x="0" y="0"/>
            <a:ext cx="7556500" cy="10693400"/>
          </a:xfrm>
          <a:prstGeom prst="rect">
            <a:avLst/>
          </a:prstGeom>
        </p:spPr>
      </p:pic>
      <p:sp>
        <p:nvSpPr>
          <p:cNvPr id="3" name="TextBox 3"/>
          <p:cNvSpPr txBox="1"/>
          <p:nvPr/>
        </p:nvSpPr>
        <p:spPr>
          <a:xfrm>
            <a:off x="994026" y="1312819"/>
            <a:ext cx="5571948" cy="1504950"/>
          </a:xfrm>
          <a:prstGeom prst="rect">
            <a:avLst/>
          </a:prstGeom>
        </p:spPr>
        <p:txBody>
          <a:bodyPr lIns="0" tIns="0" rIns="0" bIns="0" rtlCol="0" anchor="t">
            <a:spAutoFit/>
          </a:bodyPr>
          <a:lstStyle/>
          <a:p>
            <a:pPr algn="ctr">
              <a:lnSpc>
                <a:spcPts val="2999"/>
              </a:lnSpc>
            </a:pPr>
            <a:r>
              <a:rPr lang="en-US" sz="2499">
                <a:solidFill>
                  <a:srgbClr val="03256C"/>
                </a:solidFill>
                <a:latin typeface="Poppins"/>
              </a:rPr>
              <a:t>Bu çalışma TÜSİAR ARAŞTIRMA DANIŞMANLIK LTD. ŞTİ. tarafından yapılmış olup, araştırma sürecinde şirket öz kaynakları kullanılmıştır. </a:t>
            </a:r>
          </a:p>
        </p:txBody>
      </p:sp>
      <p:grpSp>
        <p:nvGrpSpPr>
          <p:cNvPr id="4" name="Group 4"/>
          <p:cNvGrpSpPr/>
          <p:nvPr/>
        </p:nvGrpSpPr>
        <p:grpSpPr>
          <a:xfrm>
            <a:off x="1983040" y="4056019"/>
            <a:ext cx="3593919" cy="2579963"/>
            <a:chOff x="0" y="0"/>
            <a:chExt cx="4791892" cy="3439950"/>
          </a:xfrm>
        </p:grpSpPr>
        <p:sp>
          <p:nvSpPr>
            <p:cNvPr id="5" name="AutoShape 5"/>
            <p:cNvSpPr/>
            <p:nvPr/>
          </p:nvSpPr>
          <p:spPr>
            <a:xfrm flipH="1">
              <a:off x="79841" y="673503"/>
              <a:ext cx="4712052" cy="0"/>
            </a:xfrm>
            <a:prstGeom prst="line">
              <a:avLst/>
            </a:prstGeom>
            <a:ln w="16625" cap="flat">
              <a:solidFill>
                <a:srgbClr val="03256C"/>
              </a:solidFill>
              <a:prstDash val="solid"/>
              <a:headEnd type="none" w="sm" len="sm"/>
              <a:tailEnd type="none" w="sm" len="sm"/>
            </a:ln>
          </p:spPr>
        </p:sp>
        <p:sp>
          <p:nvSpPr>
            <p:cNvPr id="6" name="AutoShape 6"/>
            <p:cNvSpPr/>
            <p:nvPr/>
          </p:nvSpPr>
          <p:spPr>
            <a:xfrm flipH="1">
              <a:off x="143980" y="1984984"/>
              <a:ext cx="4503933" cy="0"/>
            </a:xfrm>
            <a:prstGeom prst="line">
              <a:avLst/>
            </a:prstGeom>
            <a:ln w="16625" cap="flat">
              <a:solidFill>
                <a:srgbClr val="03256C"/>
              </a:solidFill>
              <a:prstDash val="solid"/>
              <a:headEnd type="none" w="sm" len="sm"/>
              <a:tailEnd type="none" w="sm" len="sm"/>
            </a:ln>
          </p:spPr>
        </p:sp>
        <p:sp>
          <p:nvSpPr>
            <p:cNvPr id="7" name="AutoShape 7"/>
            <p:cNvSpPr/>
            <p:nvPr/>
          </p:nvSpPr>
          <p:spPr>
            <a:xfrm flipH="1">
              <a:off x="516485" y="3431637"/>
              <a:ext cx="3758922" cy="0"/>
            </a:xfrm>
            <a:prstGeom prst="line">
              <a:avLst/>
            </a:prstGeom>
            <a:ln w="16625" cap="flat">
              <a:solidFill>
                <a:srgbClr val="03256C"/>
              </a:solidFill>
              <a:prstDash val="solid"/>
              <a:headEnd type="none" w="sm" len="sm"/>
              <a:tailEnd type="none" w="sm" len="sm"/>
            </a:ln>
          </p:spPr>
        </p:sp>
        <p:sp>
          <p:nvSpPr>
            <p:cNvPr id="8" name="TextBox 8"/>
            <p:cNvSpPr txBox="1"/>
            <p:nvPr/>
          </p:nvSpPr>
          <p:spPr>
            <a:xfrm>
              <a:off x="0" y="-133350"/>
              <a:ext cx="4791892" cy="530437"/>
            </a:xfrm>
            <a:prstGeom prst="rect">
              <a:avLst/>
            </a:prstGeom>
          </p:spPr>
          <p:txBody>
            <a:bodyPr lIns="0" tIns="0" rIns="0" bIns="0" rtlCol="0" anchor="t">
              <a:spAutoFit/>
            </a:bodyPr>
            <a:lstStyle/>
            <a:p>
              <a:pPr algn="ctr">
                <a:lnSpc>
                  <a:spcPts val="3579"/>
                </a:lnSpc>
              </a:pPr>
              <a:r>
                <a:rPr lang="en-US" sz="1999">
                  <a:solidFill>
                    <a:srgbClr val="03256C"/>
                  </a:solidFill>
                  <a:latin typeface="Poppins"/>
                </a:rPr>
                <a:t>bilgi@tusiar.com</a:t>
              </a:r>
            </a:p>
          </p:txBody>
        </p:sp>
        <p:sp>
          <p:nvSpPr>
            <p:cNvPr id="9" name="TextBox 9"/>
            <p:cNvSpPr txBox="1"/>
            <p:nvPr/>
          </p:nvSpPr>
          <p:spPr>
            <a:xfrm>
              <a:off x="0" y="1284736"/>
              <a:ext cx="4791892" cy="530437"/>
            </a:xfrm>
            <a:prstGeom prst="rect">
              <a:avLst/>
            </a:prstGeom>
          </p:spPr>
          <p:txBody>
            <a:bodyPr lIns="0" tIns="0" rIns="0" bIns="0" rtlCol="0" anchor="t">
              <a:spAutoFit/>
            </a:bodyPr>
            <a:lstStyle/>
            <a:p>
              <a:pPr algn="ctr">
                <a:lnSpc>
                  <a:spcPts val="3579"/>
                </a:lnSpc>
              </a:pPr>
              <a:r>
                <a:rPr lang="en-US" sz="1999">
                  <a:solidFill>
                    <a:srgbClr val="03256C"/>
                  </a:solidFill>
                  <a:latin typeface="Poppins"/>
                </a:rPr>
                <a:t>www.tusiar.com</a:t>
              </a:r>
            </a:p>
          </p:txBody>
        </p:sp>
        <p:sp>
          <p:nvSpPr>
            <p:cNvPr id="10" name="TextBox 10"/>
            <p:cNvSpPr txBox="1"/>
            <p:nvPr/>
          </p:nvSpPr>
          <p:spPr>
            <a:xfrm>
              <a:off x="805291" y="2865987"/>
              <a:ext cx="3181310" cy="530437"/>
            </a:xfrm>
            <a:prstGeom prst="rect">
              <a:avLst/>
            </a:prstGeom>
          </p:spPr>
          <p:txBody>
            <a:bodyPr lIns="0" tIns="0" rIns="0" bIns="0" rtlCol="0" anchor="t">
              <a:spAutoFit/>
            </a:bodyPr>
            <a:lstStyle/>
            <a:p>
              <a:pPr algn="ctr">
                <a:lnSpc>
                  <a:spcPts val="3579"/>
                </a:lnSpc>
              </a:pPr>
              <a:r>
                <a:rPr lang="en-US" sz="1999">
                  <a:solidFill>
                    <a:srgbClr val="03256C"/>
                  </a:solidFill>
                  <a:latin typeface="Poppins"/>
                </a:rPr>
                <a:t>0850-303 94 42</a:t>
              </a:r>
            </a:p>
          </p:txBody>
        </p:sp>
      </p:grpSp>
      <p:sp>
        <p:nvSpPr>
          <p:cNvPr id="11" name="TextBox 11"/>
          <p:cNvSpPr txBox="1"/>
          <p:nvPr/>
        </p:nvSpPr>
        <p:spPr>
          <a:xfrm>
            <a:off x="2271988" y="7721418"/>
            <a:ext cx="3016024" cy="527050"/>
          </a:xfrm>
          <a:prstGeom prst="rect">
            <a:avLst/>
          </a:prstGeom>
        </p:spPr>
        <p:txBody>
          <a:bodyPr lIns="0" tIns="0" rIns="0" bIns="0" rtlCol="0" anchor="t">
            <a:spAutoFit/>
          </a:bodyPr>
          <a:lstStyle/>
          <a:p>
            <a:pPr algn="ctr">
              <a:lnSpc>
                <a:spcPts val="4474"/>
              </a:lnSpc>
            </a:pPr>
            <a:r>
              <a:rPr lang="en-US" sz="2499">
                <a:solidFill>
                  <a:srgbClr val="03256C"/>
                </a:solidFill>
                <a:latin typeface="Hey Gotcha!"/>
              </a:rPr>
              <a:t>DOĞRU SONUÇ, ETKİLİ KARAR</a:t>
            </a:r>
          </a:p>
        </p:txBody>
      </p:sp>
      <p:pic>
        <p:nvPicPr>
          <p:cNvPr id="12" name="Picture 12"/>
          <p:cNvPicPr>
            <a:picLocks noChangeAspect="1"/>
          </p:cNvPicPr>
          <p:nvPr/>
        </p:nvPicPr>
        <p:blipFill>
          <a:blip r:embed="rId3"/>
          <a:srcRect/>
          <a:stretch>
            <a:fillRect/>
          </a:stretch>
        </p:blipFill>
        <p:spPr>
          <a:xfrm>
            <a:off x="3099452" y="9486305"/>
            <a:ext cx="1361095" cy="89939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902</Words>
  <Application>Microsoft Office PowerPoint</Application>
  <PresentationFormat>Özel</PresentationFormat>
  <Paragraphs>60</Paragraphs>
  <Slides>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Poppins</vt:lpstr>
      <vt:lpstr>Hey Gotcha!</vt:lpstr>
      <vt:lpstr>Arial</vt:lpstr>
      <vt:lpstr>Calibri</vt:lpstr>
      <vt:lpstr>Poppins Bold</vt:lpstr>
      <vt:lpstr>Office Theme</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dc:title>
  <dc:creator>Mevlüt BADEM</dc:creator>
  <cp:lastModifiedBy>Mevlüt BADEM</cp:lastModifiedBy>
  <cp:revision>24</cp:revision>
  <dcterms:created xsi:type="dcterms:W3CDTF">2006-08-16T00:00:00Z</dcterms:created>
  <dcterms:modified xsi:type="dcterms:W3CDTF">2023-05-17T10:37:58Z</dcterms:modified>
  <dc:identifier>DAFhJWVd9qE</dc:identifier>
</cp:coreProperties>
</file>